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notesMasterIdLst>
    <p:notesMasterId r:id="rId48"/>
  </p:notesMasterIdLst>
  <p:sldIdLst>
    <p:sldId id="256" r:id="rId2"/>
    <p:sldId id="257" r:id="rId3"/>
    <p:sldId id="267" r:id="rId4"/>
    <p:sldId id="265" r:id="rId5"/>
    <p:sldId id="266" r:id="rId6"/>
    <p:sldId id="261" r:id="rId7"/>
    <p:sldId id="274" r:id="rId8"/>
    <p:sldId id="259" r:id="rId9"/>
    <p:sldId id="288" r:id="rId10"/>
    <p:sldId id="260" r:id="rId11"/>
    <p:sldId id="263" r:id="rId12"/>
    <p:sldId id="264" r:id="rId13"/>
    <p:sldId id="291" r:id="rId14"/>
    <p:sldId id="293" r:id="rId15"/>
    <p:sldId id="292" r:id="rId16"/>
    <p:sldId id="294" r:id="rId17"/>
    <p:sldId id="295" r:id="rId18"/>
    <p:sldId id="317" r:id="rId19"/>
    <p:sldId id="296" r:id="rId20"/>
    <p:sldId id="321" r:id="rId21"/>
    <p:sldId id="318" r:id="rId22"/>
    <p:sldId id="319" r:id="rId23"/>
    <p:sldId id="322" r:id="rId24"/>
    <p:sldId id="323" r:id="rId25"/>
    <p:sldId id="324" r:id="rId26"/>
    <p:sldId id="325" r:id="rId27"/>
    <p:sldId id="290" r:id="rId28"/>
    <p:sldId id="297" r:id="rId29"/>
    <p:sldId id="298" r:id="rId30"/>
    <p:sldId id="299" r:id="rId31"/>
    <p:sldId id="326" r:id="rId32"/>
    <p:sldId id="320" r:id="rId33"/>
    <p:sldId id="289" r:id="rId34"/>
    <p:sldId id="301" r:id="rId35"/>
    <p:sldId id="311" r:id="rId36"/>
    <p:sldId id="312" r:id="rId37"/>
    <p:sldId id="313" r:id="rId38"/>
    <p:sldId id="314" r:id="rId39"/>
    <p:sldId id="327" r:id="rId40"/>
    <p:sldId id="315" r:id="rId41"/>
    <p:sldId id="316" r:id="rId42"/>
    <p:sldId id="328" r:id="rId43"/>
    <p:sldId id="329" r:id="rId44"/>
    <p:sldId id="330" r:id="rId45"/>
    <p:sldId id="331" r:id="rId46"/>
    <p:sldId id="28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6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A99518-3A17-4C3F-8265-CFB1DB6FB3A7}" type="datetimeFigureOut">
              <a:rPr lang="zh-CN" altLang="en-US" smtClean="0"/>
              <a:t>2020/11/9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5A8372-3934-40C9-8C99-4D7614F5323B}" type="slidenum">
              <a:rPr lang="zh-CN" altLang="en-US" smtClean="0"/>
              <a:t>‹#›</a:t>
            </a:fld>
            <a:endParaRPr lang="zh-CN" altLang="en-US"/>
          </a:p>
        </p:txBody>
      </p:sp>
    </p:spTree>
    <p:extLst>
      <p:ext uri="{BB962C8B-B14F-4D97-AF65-F5344CB8AC3E}">
        <p14:creationId xmlns:p14="http://schemas.microsoft.com/office/powerpoint/2010/main" val="2748079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255346" y="2750337"/>
            <a:ext cx="1171888" cy="1356442"/>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47973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309"/>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222159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61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882044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364466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968311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140075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758405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77960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161E7BD-2304-4CFF-AC2E-DAADCB15FF3C}" type="datetimeFigureOut">
              <a:rPr lang="zh-CN" altLang="en-US" smtClean="0"/>
              <a:t>2020/11/9</a:t>
            </a:fld>
            <a:endParaRPr lang="zh-CN" altLang="en-US"/>
          </a:p>
        </p:txBody>
      </p:sp>
      <p:sp>
        <p:nvSpPr>
          <p:cNvPr id="5" name="Footer Placeholder 4"/>
          <p:cNvSpPr>
            <a:spLocks noGrp="1"/>
          </p:cNvSpPr>
          <p:nvPr>
            <p:ph type="ftr" sz="quarter" idx="11"/>
          </p:nvPr>
        </p:nvSpPr>
        <p:spPr>
          <a:xfrm>
            <a:off x="680321" y="5936188"/>
            <a:ext cx="6126805" cy="365125"/>
          </a:xfrm>
        </p:spPr>
        <p:txBody>
          <a:bodyPr/>
          <a:lstStyle/>
          <a:p>
            <a:endParaRPr lang="zh-CN" alt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7773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695203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10729455" y="286989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4228224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486446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0322" y="3030008"/>
            <a:ext cx="4698355"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594123" y="3030008"/>
            <a:ext cx="4700059"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15516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88324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601457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152287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2020/11/9</a:t>
            </a:fld>
            <a:endParaRPr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095582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161E7BD-2304-4CFF-AC2E-DAADCB15FF3C}" type="datetimeFigureOut">
              <a:rPr lang="zh-CN" altLang="en-US" smtClean="0"/>
              <a:t>2020/11/9</a:t>
            </a:fld>
            <a:endParaRPr lang="zh-CN"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0079610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blog.itpub.net/69942346/viewspace-2652334/"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23.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0.png"/><Relationship Id="rId7" Type="http://schemas.openxmlformats.org/officeDocument/2006/relationships/image" Target="../media/image460.png"/><Relationship Id="rId2"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57.png"/><Relationship Id="rId4" Type="http://schemas.openxmlformats.org/officeDocument/2006/relationships/image" Target="../media/image430.png"/></Relationships>
</file>

<file path=ppt/slides/_rels/slide28.xml.rels><?xml version="1.0" encoding="UTF-8" standalone="yes"?>
<Relationships xmlns="http://schemas.openxmlformats.org/package/2006/relationships"><Relationship Id="rId8" Type="http://schemas.openxmlformats.org/officeDocument/2006/relationships/image" Target="../media/image530.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0.png"/><Relationship Id="rId7" Type="http://schemas.openxmlformats.org/officeDocument/2006/relationships/image" Target="../media/image520.png"/><Relationship Id="rId12" Type="http://schemas.openxmlformats.org/officeDocument/2006/relationships/image" Target="../media/image571.png"/><Relationship Id="rId17" Type="http://schemas.openxmlformats.org/officeDocument/2006/relationships/image" Target="../media/image62.png"/><Relationship Id="rId2" Type="http://schemas.openxmlformats.org/officeDocument/2006/relationships/image" Target="../media/image470.png"/><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561.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0.png"/><Relationship Id="rId19" Type="http://schemas.openxmlformats.org/officeDocument/2006/relationships/image" Target="../media/image64.png"/><Relationship Id="rId4" Type="http://schemas.openxmlformats.org/officeDocument/2006/relationships/image" Target="../media/image490.png"/><Relationship Id="rId9" Type="http://schemas.openxmlformats.org/officeDocument/2006/relationships/image" Target="../media/image540.png"/><Relationship Id="rId14"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68.png"/><Relationship Id="rId3" Type="http://schemas.openxmlformats.org/officeDocument/2006/relationships/image" Target="../media/image480.png"/><Relationship Id="rId7" Type="http://schemas.openxmlformats.org/officeDocument/2006/relationships/image" Target="../media/image520.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image" Target="../media/image470.png"/><Relationship Id="rId16"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66.png"/><Relationship Id="rId5" Type="http://schemas.openxmlformats.org/officeDocument/2006/relationships/image" Target="../media/image50.png"/><Relationship Id="rId15" Type="http://schemas.openxmlformats.org/officeDocument/2006/relationships/image" Target="../media/image70.png"/><Relationship Id="rId10" Type="http://schemas.openxmlformats.org/officeDocument/2006/relationships/image" Target="../media/image580.png"/><Relationship Id="rId4" Type="http://schemas.openxmlformats.org/officeDocument/2006/relationships/image" Target="../media/image490.png"/><Relationship Id="rId9" Type="http://schemas.openxmlformats.org/officeDocument/2006/relationships/image" Target="../media/image570.png"/><Relationship Id="rId1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4.png"/><Relationship Id="rId2" Type="http://schemas.openxmlformats.org/officeDocument/2006/relationships/image" Target="../media/image870.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7.png"/><Relationship Id="rId3" Type="http://schemas.openxmlformats.org/officeDocument/2006/relationships/image" Target="../media/image98.png"/><Relationship Id="rId7" Type="http://schemas.openxmlformats.org/officeDocument/2006/relationships/image" Target="../media/image103.png"/><Relationship Id="rId12" Type="http://schemas.openxmlformats.org/officeDocument/2006/relationships/image" Target="../media/image106.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5.png"/><Relationship Id="rId5" Type="http://schemas.openxmlformats.org/officeDocument/2006/relationships/image" Target="../media/image101.png"/><Relationship Id="rId10" Type="http://schemas.openxmlformats.org/officeDocument/2006/relationships/image" Target="../media/image89.png"/><Relationship Id="rId4" Type="http://schemas.openxmlformats.org/officeDocument/2006/relationships/image" Target="../media/image100.png"/><Relationship Id="rId9" Type="http://schemas.openxmlformats.org/officeDocument/2006/relationships/image" Target="../media/image104.png"/></Relationships>
</file>

<file path=ppt/slides/_rels/slide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bluewhale.cc/2016-06-02/hidden-markov-model-1.html"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AD0AA-D545-4246-A9B6-B19BC6633152}"/>
              </a:ext>
            </a:extLst>
          </p:cNvPr>
          <p:cNvSpPr>
            <a:spLocks noGrp="1"/>
          </p:cNvSpPr>
          <p:nvPr>
            <p:ph type="ctrTitle"/>
          </p:nvPr>
        </p:nvSpPr>
        <p:spPr/>
        <p:txBody>
          <a:bodyPr/>
          <a:lstStyle/>
          <a:p>
            <a:r>
              <a:rPr lang="zh-CN" altLang="en-US" dirty="0"/>
              <a:t>自然语言处理技术基础</a:t>
            </a:r>
            <a:br>
              <a:rPr lang="en-US" altLang="zh-CN" dirty="0"/>
            </a:br>
            <a:r>
              <a:rPr lang="en-US" altLang="zh-CN" sz="2800" dirty="0"/>
              <a:t>Natural Language Processing</a:t>
            </a:r>
            <a:r>
              <a:rPr lang="zh-CN" altLang="en-US" sz="2800" dirty="0"/>
              <a:t>，</a:t>
            </a:r>
            <a:r>
              <a:rPr lang="en-US" altLang="zh-CN" sz="2800" dirty="0"/>
              <a:t>NLP</a:t>
            </a:r>
            <a:endParaRPr lang="zh-CN" altLang="en-US" sz="2800" dirty="0"/>
          </a:p>
        </p:txBody>
      </p:sp>
      <p:sp>
        <p:nvSpPr>
          <p:cNvPr id="3" name="副标题 2">
            <a:extLst>
              <a:ext uri="{FF2B5EF4-FFF2-40B4-BE49-F238E27FC236}">
                <a16:creationId xmlns:a16="http://schemas.microsoft.com/office/drawing/2014/main" id="{5AEE3665-4B91-404B-82B7-F893AB2EEF54}"/>
              </a:ext>
            </a:extLst>
          </p:cNvPr>
          <p:cNvSpPr>
            <a:spLocks noGrp="1"/>
          </p:cNvSpPr>
          <p:nvPr>
            <p:ph type="subTitle" idx="1"/>
          </p:nvPr>
        </p:nvSpPr>
        <p:spPr/>
        <p:txBody>
          <a:bodyPr/>
          <a:lstStyle/>
          <a:p>
            <a:r>
              <a:rPr lang="zh-CN" altLang="en-US" dirty="0"/>
              <a:t>网络空间安全与计算机学院</a:t>
            </a:r>
          </a:p>
        </p:txBody>
      </p:sp>
      <p:pic>
        <p:nvPicPr>
          <p:cNvPr id="6146" name="Picture 2">
            <a:extLst>
              <a:ext uri="{FF2B5EF4-FFF2-40B4-BE49-F238E27FC236}">
                <a16:creationId xmlns:a16="http://schemas.microsoft.com/office/drawing/2014/main" id="{83010770-CCB3-4E60-8491-520459293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13" y="158333"/>
            <a:ext cx="956755" cy="427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132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BEE0E-A3AD-4D50-8F30-F0B50C60CE2B}"/>
              </a:ext>
            </a:extLst>
          </p:cNvPr>
          <p:cNvSpPr>
            <a:spLocks noGrp="1"/>
          </p:cNvSpPr>
          <p:nvPr>
            <p:ph type="title"/>
          </p:nvPr>
        </p:nvSpPr>
        <p:spPr/>
        <p:txBody>
          <a:bodyPr/>
          <a:lstStyle/>
          <a:p>
            <a:r>
              <a:rPr lang="en-US" altLang="zh-CN" dirty="0"/>
              <a:t>4.3 HMM</a:t>
            </a:r>
            <a:r>
              <a:rPr lang="zh-CN" altLang="en-US" dirty="0"/>
              <a:t>的三个基本问题</a:t>
            </a:r>
          </a:p>
        </p:txBody>
      </p:sp>
      <p:sp>
        <p:nvSpPr>
          <p:cNvPr id="3" name="内容占位符 2">
            <a:extLst>
              <a:ext uri="{FF2B5EF4-FFF2-40B4-BE49-F238E27FC236}">
                <a16:creationId xmlns:a16="http://schemas.microsoft.com/office/drawing/2014/main" id="{28EFBE88-B486-4250-8987-FD7AEA6A4F8C}"/>
              </a:ext>
            </a:extLst>
          </p:cNvPr>
          <p:cNvSpPr>
            <a:spLocks noGrp="1"/>
          </p:cNvSpPr>
          <p:nvPr>
            <p:ph idx="1"/>
          </p:nvPr>
        </p:nvSpPr>
        <p:spPr>
          <a:xfrm>
            <a:off x="680321" y="2487880"/>
            <a:ext cx="5318402" cy="2686962"/>
          </a:xfrm>
          <a:solidFill>
            <a:schemeClr val="accent1">
              <a:lumMod val="50000"/>
            </a:schemeClr>
          </a:solidFill>
        </p:spPr>
        <p:txBody>
          <a:bodyPr/>
          <a:lstStyle/>
          <a:p>
            <a:pPr marL="0" indent="0">
              <a:buNone/>
            </a:pPr>
            <a:br>
              <a:rPr lang="zh-CN" altLang="en-US" dirty="0"/>
            </a:br>
            <a:r>
              <a:rPr lang="en-US" altLang="zh-CN" dirty="0"/>
              <a:t>4.3.1 </a:t>
            </a:r>
            <a:r>
              <a:rPr lang="zh-CN" altLang="en-US" dirty="0"/>
              <a:t>求解观察值序列的概率</a:t>
            </a:r>
            <a:endParaRPr lang="en-US" altLang="zh-CN" dirty="0"/>
          </a:p>
          <a:p>
            <a:pPr marL="0" indent="0">
              <a:buNone/>
            </a:pPr>
            <a:br>
              <a:rPr lang="zh-CN" altLang="en-US" dirty="0"/>
            </a:br>
            <a:r>
              <a:rPr lang="en-US" altLang="zh-CN" dirty="0"/>
              <a:t>4.3.2 </a:t>
            </a:r>
            <a:r>
              <a:rPr lang="zh-CN" altLang="en-US" dirty="0"/>
              <a:t>确定最优状态序列</a:t>
            </a:r>
            <a:endParaRPr lang="en-US" altLang="zh-CN" dirty="0"/>
          </a:p>
          <a:p>
            <a:pPr marL="0" indent="0">
              <a:buNone/>
            </a:pPr>
            <a:br>
              <a:rPr lang="zh-CN" altLang="en-US" dirty="0"/>
            </a:br>
            <a:r>
              <a:rPr lang="en-US" altLang="zh-CN" dirty="0"/>
              <a:t>4.3.3 HMM</a:t>
            </a:r>
            <a:r>
              <a:rPr lang="zh-CN" altLang="en-US" dirty="0"/>
              <a:t>的参数估计</a:t>
            </a:r>
          </a:p>
        </p:txBody>
      </p:sp>
      <p:pic>
        <p:nvPicPr>
          <p:cNvPr id="4" name="图片 3">
            <a:extLst>
              <a:ext uri="{FF2B5EF4-FFF2-40B4-BE49-F238E27FC236}">
                <a16:creationId xmlns:a16="http://schemas.microsoft.com/office/drawing/2014/main" id="{512DD3A5-746C-46C6-B9D2-BDA5316B188C}"/>
              </a:ext>
            </a:extLst>
          </p:cNvPr>
          <p:cNvPicPr>
            <a:picLocks noChangeAspect="1"/>
          </p:cNvPicPr>
          <p:nvPr/>
        </p:nvPicPr>
        <p:blipFill>
          <a:blip r:embed="rId2"/>
          <a:stretch>
            <a:fillRect/>
          </a:stretch>
        </p:blipFill>
        <p:spPr>
          <a:xfrm>
            <a:off x="6884557" y="2487880"/>
            <a:ext cx="4333810" cy="2686962"/>
          </a:xfrm>
          <a:prstGeom prst="rect">
            <a:avLst/>
          </a:prstGeom>
        </p:spPr>
      </p:pic>
    </p:spTree>
    <p:extLst>
      <p:ext uri="{BB962C8B-B14F-4D97-AF65-F5344CB8AC3E}">
        <p14:creationId xmlns:p14="http://schemas.microsoft.com/office/powerpoint/2010/main" val="4288455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4807F-9143-4FC8-B3BD-083F70832711}"/>
              </a:ext>
            </a:extLst>
          </p:cNvPr>
          <p:cNvSpPr>
            <a:spLocks noGrp="1"/>
          </p:cNvSpPr>
          <p:nvPr>
            <p:ph type="title"/>
          </p:nvPr>
        </p:nvSpPr>
        <p:spPr/>
        <p:txBody>
          <a:bodyPr/>
          <a:lstStyle/>
          <a:p>
            <a:r>
              <a:rPr lang="en-US" altLang="zh-CN" dirty="0"/>
              <a:t>HMM</a:t>
            </a:r>
            <a:r>
              <a:rPr lang="zh-CN" altLang="en-US" dirty="0"/>
              <a:t>的三个基本问题</a:t>
            </a:r>
          </a:p>
        </p:txBody>
      </p:sp>
      <p:sp>
        <p:nvSpPr>
          <p:cNvPr id="3" name="内容占位符 2">
            <a:extLst>
              <a:ext uri="{FF2B5EF4-FFF2-40B4-BE49-F238E27FC236}">
                <a16:creationId xmlns:a16="http://schemas.microsoft.com/office/drawing/2014/main" id="{133607C7-2A8F-4BF5-B3CE-C81DAE2B7449}"/>
              </a:ext>
            </a:extLst>
          </p:cNvPr>
          <p:cNvSpPr>
            <a:spLocks noGrp="1"/>
          </p:cNvSpPr>
          <p:nvPr>
            <p:ph idx="1"/>
          </p:nvPr>
        </p:nvSpPr>
        <p:spPr>
          <a:xfrm>
            <a:off x="887844" y="2429056"/>
            <a:ext cx="9494811" cy="3489748"/>
          </a:xfrm>
          <a:solidFill>
            <a:schemeClr val="accent1">
              <a:lumMod val="50000"/>
            </a:schemeClr>
          </a:solidFill>
        </p:spPr>
        <p:txBody>
          <a:bodyPr>
            <a:normAutofit/>
          </a:bodyPr>
          <a:lstStyle/>
          <a:p>
            <a:pPr marL="0" indent="0">
              <a:buNone/>
            </a:pPr>
            <a:r>
              <a:rPr lang="en-US" altLang="zh-CN" dirty="0"/>
              <a:t>1.  </a:t>
            </a:r>
            <a:r>
              <a:rPr lang="zh-CN" altLang="en-US" dirty="0"/>
              <a:t>给定</a:t>
            </a:r>
            <a:r>
              <a:rPr lang="zh-CN" altLang="en-US" b="1" dirty="0">
                <a:solidFill>
                  <a:srgbClr val="C00000"/>
                </a:solidFill>
                <a:highlight>
                  <a:srgbClr val="00FF00"/>
                </a:highlight>
              </a:rPr>
              <a:t>模型</a:t>
            </a:r>
            <a:r>
              <a:rPr lang="zh-CN" altLang="en-US" dirty="0"/>
              <a:t>，如何有效计算产生</a:t>
            </a:r>
            <a:r>
              <a:rPr lang="zh-CN" altLang="en-US" b="1" dirty="0">
                <a:solidFill>
                  <a:srgbClr val="C00000"/>
                </a:solidFill>
                <a:highlight>
                  <a:srgbClr val="00FF00"/>
                </a:highlight>
              </a:rPr>
              <a:t>观测序列</a:t>
            </a:r>
            <a:r>
              <a:rPr lang="zh-CN" altLang="en-US" dirty="0"/>
              <a:t>的概率？</a:t>
            </a:r>
            <a:endParaRPr lang="en-US" altLang="zh-CN" dirty="0"/>
          </a:p>
          <a:p>
            <a:pPr lvl="1"/>
            <a:r>
              <a:rPr lang="zh-CN" altLang="en-US" sz="1200" dirty="0"/>
              <a:t>根据</a:t>
            </a:r>
            <a:r>
              <a:rPr lang="en-US" altLang="zh-CN" sz="1200" dirty="0"/>
              <a:t>HMM</a:t>
            </a:r>
            <a:r>
              <a:rPr lang="zh-CN" altLang="en-US" sz="1200" dirty="0"/>
              <a:t>得到一个可观察状态序列的概率</a:t>
            </a:r>
            <a:r>
              <a:rPr lang="en-US" altLang="zh-CN" sz="1200" dirty="0"/>
              <a:t>( </a:t>
            </a:r>
            <a:r>
              <a:rPr lang="zh-CN" altLang="en-US" sz="1200" dirty="0"/>
              <a:t>评价 </a:t>
            </a:r>
            <a:r>
              <a:rPr lang="en-US" altLang="zh-CN" sz="1200" dirty="0"/>
              <a:t>)</a:t>
            </a:r>
          </a:p>
          <a:p>
            <a:pPr lvl="1"/>
            <a:r>
              <a:rPr lang="zh-CN" altLang="en-US" sz="1200" dirty="0">
                <a:highlight>
                  <a:srgbClr val="0000FF"/>
                </a:highlight>
              </a:rPr>
              <a:t>前向算法</a:t>
            </a:r>
            <a:r>
              <a:rPr lang="en-US" altLang="zh-CN" sz="1200" dirty="0"/>
              <a:t>(Forward Algorithm)</a:t>
            </a:r>
            <a:r>
              <a:rPr lang="zh-CN" altLang="en-US" sz="1200" dirty="0"/>
              <a:t>、</a:t>
            </a:r>
            <a:r>
              <a:rPr lang="zh-CN" altLang="en-US" sz="1200" dirty="0">
                <a:highlight>
                  <a:srgbClr val="0000FF"/>
                </a:highlight>
              </a:rPr>
              <a:t>后向算法</a:t>
            </a:r>
            <a:r>
              <a:rPr lang="en-US" altLang="zh-CN" sz="1200" dirty="0"/>
              <a:t>(Backward Algorithm)</a:t>
            </a:r>
          </a:p>
          <a:p>
            <a:pPr lvl="1"/>
            <a:endParaRPr lang="zh-CN" altLang="en-US" sz="1600" dirty="0"/>
          </a:p>
          <a:p>
            <a:pPr marL="0" indent="0">
              <a:buNone/>
            </a:pPr>
            <a:r>
              <a:rPr lang="en-US" altLang="zh-CN" dirty="0"/>
              <a:t>2.  </a:t>
            </a:r>
            <a:r>
              <a:rPr lang="zh-CN" altLang="en-US" dirty="0"/>
              <a:t>给定</a:t>
            </a:r>
            <a:r>
              <a:rPr lang="zh-CN" altLang="en-US" b="1" dirty="0">
                <a:solidFill>
                  <a:srgbClr val="C00000"/>
                </a:solidFill>
                <a:highlight>
                  <a:srgbClr val="00FF00"/>
                </a:highlight>
              </a:rPr>
              <a:t>模型</a:t>
            </a:r>
            <a:r>
              <a:rPr lang="zh-CN" altLang="en-US" dirty="0"/>
              <a:t>和</a:t>
            </a:r>
            <a:r>
              <a:rPr lang="zh-CN" altLang="en-US" b="1" dirty="0">
                <a:solidFill>
                  <a:srgbClr val="C00000"/>
                </a:solidFill>
                <a:highlight>
                  <a:srgbClr val="00FF00"/>
                </a:highlight>
              </a:rPr>
              <a:t>观测序列</a:t>
            </a:r>
            <a:r>
              <a:rPr lang="zh-CN" altLang="en-US" dirty="0"/>
              <a:t>，如何找到最匹配的</a:t>
            </a:r>
            <a:r>
              <a:rPr lang="zh-CN" altLang="en-US" b="1" dirty="0">
                <a:solidFill>
                  <a:srgbClr val="C00000"/>
                </a:solidFill>
                <a:highlight>
                  <a:srgbClr val="00FF00"/>
                </a:highlight>
              </a:rPr>
              <a:t>状态序列</a:t>
            </a:r>
            <a:r>
              <a:rPr lang="zh-CN" altLang="en-US" dirty="0"/>
              <a:t>？</a:t>
            </a:r>
            <a:endParaRPr lang="en-US" altLang="zh-CN" dirty="0"/>
          </a:p>
          <a:p>
            <a:pPr lvl="1"/>
            <a:r>
              <a:rPr lang="zh-CN" altLang="en-US" sz="1200" dirty="0"/>
              <a:t>找到一个隐藏状态的序列使得这个序列产生一个可观察状态序列的概率最大</a:t>
            </a:r>
            <a:r>
              <a:rPr lang="en-US" altLang="zh-CN" sz="1200" dirty="0"/>
              <a:t>( </a:t>
            </a:r>
            <a:r>
              <a:rPr lang="zh-CN" altLang="en-US" sz="1200" dirty="0"/>
              <a:t>解码 </a:t>
            </a:r>
            <a:r>
              <a:rPr lang="en-US" altLang="zh-CN" sz="1200" dirty="0"/>
              <a:t>)</a:t>
            </a:r>
          </a:p>
          <a:p>
            <a:pPr lvl="1"/>
            <a:r>
              <a:rPr lang="zh-CN" altLang="en-US" sz="1200" dirty="0">
                <a:highlight>
                  <a:srgbClr val="0000FF"/>
                </a:highlight>
              </a:rPr>
              <a:t>维特比算法</a:t>
            </a:r>
            <a:r>
              <a:rPr lang="en-US" altLang="zh-CN" sz="1200" dirty="0"/>
              <a:t>(Viterbi Algorithm)</a:t>
            </a:r>
          </a:p>
          <a:p>
            <a:pPr lvl="1"/>
            <a:endParaRPr lang="zh-CN" altLang="en-US" sz="1600" dirty="0"/>
          </a:p>
          <a:p>
            <a:pPr marL="0" indent="0">
              <a:buNone/>
            </a:pPr>
            <a:r>
              <a:rPr lang="en-US" altLang="zh-CN" dirty="0"/>
              <a:t>3.  </a:t>
            </a:r>
            <a:r>
              <a:rPr lang="zh-CN" altLang="en-US" dirty="0"/>
              <a:t>给定</a:t>
            </a:r>
            <a:r>
              <a:rPr lang="zh-CN" altLang="en-US" b="1" dirty="0">
                <a:solidFill>
                  <a:srgbClr val="C00000"/>
                </a:solidFill>
                <a:highlight>
                  <a:srgbClr val="00FF00"/>
                </a:highlight>
              </a:rPr>
              <a:t>观测序列</a:t>
            </a:r>
            <a:r>
              <a:rPr lang="zh-CN" altLang="en-US" dirty="0"/>
              <a:t>，如何调整</a:t>
            </a:r>
            <a:r>
              <a:rPr lang="zh-CN" altLang="en-US" b="1" dirty="0">
                <a:solidFill>
                  <a:srgbClr val="C00000"/>
                </a:solidFill>
                <a:highlight>
                  <a:srgbClr val="00FF00"/>
                </a:highlight>
              </a:rPr>
              <a:t>模型</a:t>
            </a:r>
            <a:r>
              <a:rPr lang="zh-CN" altLang="en-US" b="1" dirty="0">
                <a:solidFill>
                  <a:srgbClr val="C00000"/>
                </a:solidFill>
                <a:highlight>
                  <a:srgbClr val="C0C0C0"/>
                </a:highlight>
              </a:rPr>
              <a:t>参数</a:t>
            </a:r>
            <a:r>
              <a:rPr lang="zh-CN" altLang="en-US" dirty="0"/>
              <a:t>使得该序列出现的概率最大？</a:t>
            </a:r>
            <a:endParaRPr lang="en-US" altLang="zh-CN" dirty="0"/>
          </a:p>
          <a:p>
            <a:pPr lvl="1"/>
            <a:r>
              <a:rPr lang="zh-CN" altLang="en-US" sz="1200" dirty="0"/>
              <a:t>根据一个可以观察到的状态序列集</a:t>
            </a:r>
            <a:r>
              <a:rPr lang="en-US" altLang="zh-CN" sz="1200" dirty="0"/>
              <a:t>, </a:t>
            </a:r>
            <a:r>
              <a:rPr lang="zh-CN" altLang="en-US" sz="1200" dirty="0"/>
              <a:t>产生一个</a:t>
            </a:r>
            <a:r>
              <a:rPr lang="en-US" altLang="zh-CN" sz="1200" dirty="0"/>
              <a:t>HMM</a:t>
            </a:r>
            <a:r>
              <a:rPr lang="zh-CN" altLang="en-US" sz="1200" dirty="0"/>
              <a:t>（ 学习 ）</a:t>
            </a:r>
            <a:endParaRPr lang="en-US" altLang="zh-CN" sz="1200" dirty="0"/>
          </a:p>
          <a:p>
            <a:pPr lvl="1"/>
            <a:r>
              <a:rPr lang="zh-CN" altLang="en-US" sz="1200" dirty="0">
                <a:highlight>
                  <a:srgbClr val="0000FF"/>
                </a:highlight>
              </a:rPr>
              <a:t>最大期望算法</a:t>
            </a:r>
            <a:r>
              <a:rPr lang="zh-CN" altLang="en-US" sz="1200" dirty="0"/>
              <a:t>（</a:t>
            </a:r>
            <a:r>
              <a:rPr lang="en-US" altLang="zh-CN" sz="1200" dirty="0"/>
              <a:t>Expectation-Maximization algorithm, EM</a:t>
            </a:r>
            <a:r>
              <a:rPr lang="zh-CN" altLang="en-US" sz="1200" dirty="0"/>
              <a:t>）、</a:t>
            </a:r>
            <a:r>
              <a:rPr lang="zh-CN" altLang="en-US" sz="1200" dirty="0">
                <a:highlight>
                  <a:srgbClr val="0000FF"/>
                </a:highlight>
              </a:rPr>
              <a:t>鲍姆</a:t>
            </a:r>
            <a:r>
              <a:rPr lang="en-US" altLang="zh-CN" sz="1200" dirty="0">
                <a:highlight>
                  <a:srgbClr val="0000FF"/>
                </a:highlight>
              </a:rPr>
              <a:t>-</a:t>
            </a:r>
            <a:r>
              <a:rPr lang="zh-CN" altLang="en-US" sz="1200" dirty="0">
                <a:highlight>
                  <a:srgbClr val="0000FF"/>
                </a:highlight>
              </a:rPr>
              <a:t>韦尔奇算法</a:t>
            </a:r>
            <a:r>
              <a:rPr lang="en-US" altLang="zh-CN" sz="1200" dirty="0"/>
              <a:t>(Baum-Welch Algorithm) </a:t>
            </a:r>
            <a:endParaRPr lang="zh-CN" altLang="en-US" sz="1800" dirty="0"/>
          </a:p>
        </p:txBody>
      </p:sp>
      <p:sp>
        <p:nvSpPr>
          <p:cNvPr id="6" name="矩形 5">
            <a:extLst>
              <a:ext uri="{FF2B5EF4-FFF2-40B4-BE49-F238E27FC236}">
                <a16:creationId xmlns:a16="http://schemas.microsoft.com/office/drawing/2014/main" id="{85DD5C34-BCD3-49DC-8C89-120D50722C1D}"/>
              </a:ext>
            </a:extLst>
          </p:cNvPr>
          <p:cNvSpPr/>
          <p:nvPr/>
        </p:nvSpPr>
        <p:spPr>
          <a:xfrm>
            <a:off x="790567" y="6513694"/>
            <a:ext cx="3081293" cy="246221"/>
          </a:xfrm>
          <a:prstGeom prst="rect">
            <a:avLst/>
          </a:prstGeom>
        </p:spPr>
        <p:txBody>
          <a:bodyPr wrap="none">
            <a:spAutoFit/>
          </a:bodyPr>
          <a:lstStyle/>
          <a:p>
            <a:r>
              <a:rPr lang="en-US" altLang="zh-CN" sz="1000" dirty="0">
                <a:hlinkClick r:id="rId2">
                  <a:extLst>
                    <a:ext uri="{A12FA001-AC4F-418D-AE19-62706E023703}">
                      <ahyp:hlinkClr xmlns:ahyp="http://schemas.microsoft.com/office/drawing/2018/hyperlinkcolor" val="tx"/>
                    </a:ext>
                  </a:extLst>
                </a:hlinkClick>
              </a:rPr>
              <a:t>http://blog.itpub.net/69942346/viewspace-2652334/</a:t>
            </a:r>
            <a:endParaRPr lang="zh-CN" altLang="en-US" sz="1000" dirty="0"/>
          </a:p>
        </p:txBody>
      </p:sp>
      <p:pic>
        <p:nvPicPr>
          <p:cNvPr id="8" name="图片 7">
            <a:extLst>
              <a:ext uri="{FF2B5EF4-FFF2-40B4-BE49-F238E27FC236}">
                <a16:creationId xmlns:a16="http://schemas.microsoft.com/office/drawing/2014/main" id="{0974D59B-A9CC-4BA4-B006-7109185486A0}"/>
              </a:ext>
            </a:extLst>
          </p:cNvPr>
          <p:cNvPicPr>
            <a:picLocks noChangeAspect="1"/>
          </p:cNvPicPr>
          <p:nvPr/>
        </p:nvPicPr>
        <p:blipFill>
          <a:blip r:embed="rId3"/>
          <a:stretch>
            <a:fillRect/>
          </a:stretch>
        </p:blipFill>
        <p:spPr>
          <a:xfrm>
            <a:off x="8051753" y="615577"/>
            <a:ext cx="2395753" cy="1356240"/>
          </a:xfrm>
          <a:prstGeom prst="rect">
            <a:avLst/>
          </a:prstGeom>
        </p:spPr>
      </p:pic>
    </p:spTree>
    <p:extLst>
      <p:ext uri="{BB962C8B-B14F-4D97-AF65-F5344CB8AC3E}">
        <p14:creationId xmlns:p14="http://schemas.microsoft.com/office/powerpoint/2010/main" val="3621958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4.3.1 </a:t>
            </a:r>
            <a:r>
              <a:rPr lang="zh-CN" altLang="en-US" dirty="0"/>
              <a:t>求解观察值序列的概率</a:t>
            </a:r>
          </a:p>
        </p:txBody>
      </p:sp>
      <p:sp>
        <p:nvSpPr>
          <p:cNvPr id="5" name="矩形 4">
            <a:extLst>
              <a:ext uri="{FF2B5EF4-FFF2-40B4-BE49-F238E27FC236}">
                <a16:creationId xmlns:a16="http://schemas.microsoft.com/office/drawing/2014/main" id="{0C34EE6D-549B-4998-8EF0-29232168221A}"/>
              </a:ext>
            </a:extLst>
          </p:cNvPr>
          <p:cNvSpPr/>
          <p:nvPr/>
        </p:nvSpPr>
        <p:spPr>
          <a:xfrm>
            <a:off x="2256817" y="3455069"/>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7" name="矩形 6">
            <a:extLst>
              <a:ext uri="{FF2B5EF4-FFF2-40B4-BE49-F238E27FC236}">
                <a16:creationId xmlns:a16="http://schemas.microsoft.com/office/drawing/2014/main" id="{962A8BBB-5263-4BBD-AB84-C8FBCE342242}"/>
              </a:ext>
            </a:extLst>
          </p:cNvPr>
          <p:cNvSpPr/>
          <p:nvPr/>
        </p:nvSpPr>
        <p:spPr>
          <a:xfrm>
            <a:off x="4263958" y="3458312"/>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9" name="矩形 8">
            <a:extLst>
              <a:ext uri="{FF2B5EF4-FFF2-40B4-BE49-F238E27FC236}">
                <a16:creationId xmlns:a16="http://schemas.microsoft.com/office/drawing/2014/main" id="{C2783A8F-C865-4AB2-9971-9C151ABA9AB6}"/>
              </a:ext>
            </a:extLst>
          </p:cNvPr>
          <p:cNvSpPr/>
          <p:nvPr/>
        </p:nvSpPr>
        <p:spPr>
          <a:xfrm>
            <a:off x="6180308" y="3461554"/>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11" name="矩形 10">
            <a:extLst>
              <a:ext uri="{FF2B5EF4-FFF2-40B4-BE49-F238E27FC236}">
                <a16:creationId xmlns:a16="http://schemas.microsoft.com/office/drawing/2014/main" id="{23B38E9B-6E68-4A4C-B936-EEAEFC20734C}"/>
              </a:ext>
            </a:extLst>
          </p:cNvPr>
          <p:cNvSpPr/>
          <p:nvPr/>
        </p:nvSpPr>
        <p:spPr>
          <a:xfrm>
            <a:off x="2256817" y="425065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13" name="矩形 12">
            <a:extLst>
              <a:ext uri="{FF2B5EF4-FFF2-40B4-BE49-F238E27FC236}">
                <a16:creationId xmlns:a16="http://schemas.microsoft.com/office/drawing/2014/main" id="{DCB4B96D-FD20-4990-9B93-4C538B09FD87}"/>
              </a:ext>
            </a:extLst>
          </p:cNvPr>
          <p:cNvSpPr/>
          <p:nvPr/>
        </p:nvSpPr>
        <p:spPr>
          <a:xfrm>
            <a:off x="2250331" y="5040794"/>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17" name="矩形 16">
            <a:extLst>
              <a:ext uri="{FF2B5EF4-FFF2-40B4-BE49-F238E27FC236}">
                <a16:creationId xmlns:a16="http://schemas.microsoft.com/office/drawing/2014/main" id="{15868EDE-2A1B-4763-A969-2250E94A162C}"/>
              </a:ext>
            </a:extLst>
          </p:cNvPr>
          <p:cNvSpPr/>
          <p:nvPr/>
        </p:nvSpPr>
        <p:spPr>
          <a:xfrm>
            <a:off x="4263957" y="4251812"/>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19" name="矩形 18">
            <a:extLst>
              <a:ext uri="{FF2B5EF4-FFF2-40B4-BE49-F238E27FC236}">
                <a16:creationId xmlns:a16="http://schemas.microsoft.com/office/drawing/2014/main" id="{69ECE952-E219-4D44-BCCC-AC00F94EB7FF}"/>
              </a:ext>
            </a:extLst>
          </p:cNvPr>
          <p:cNvSpPr/>
          <p:nvPr/>
        </p:nvSpPr>
        <p:spPr>
          <a:xfrm>
            <a:off x="6180308" y="425065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21" name="矩形 20">
            <a:extLst>
              <a:ext uri="{FF2B5EF4-FFF2-40B4-BE49-F238E27FC236}">
                <a16:creationId xmlns:a16="http://schemas.microsoft.com/office/drawing/2014/main" id="{6D3CCBF8-CBA4-455E-A3E4-17187FFA2A67}"/>
              </a:ext>
            </a:extLst>
          </p:cNvPr>
          <p:cNvSpPr/>
          <p:nvPr/>
        </p:nvSpPr>
        <p:spPr>
          <a:xfrm>
            <a:off x="6199762" y="5039752"/>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23" name="矩形 22">
            <a:extLst>
              <a:ext uri="{FF2B5EF4-FFF2-40B4-BE49-F238E27FC236}">
                <a16:creationId xmlns:a16="http://schemas.microsoft.com/office/drawing/2014/main" id="{B06531C4-6D13-4D04-95B8-F5C44173EF9A}"/>
              </a:ext>
            </a:extLst>
          </p:cNvPr>
          <p:cNvSpPr/>
          <p:nvPr/>
        </p:nvSpPr>
        <p:spPr>
          <a:xfrm>
            <a:off x="4263956" y="5045312"/>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24" name="椭圆 23">
            <a:extLst>
              <a:ext uri="{FF2B5EF4-FFF2-40B4-BE49-F238E27FC236}">
                <a16:creationId xmlns:a16="http://schemas.microsoft.com/office/drawing/2014/main" id="{61F86453-7708-4630-80FE-3C2B91F0FF71}"/>
              </a:ext>
            </a:extLst>
          </p:cNvPr>
          <p:cNvSpPr/>
          <p:nvPr/>
        </p:nvSpPr>
        <p:spPr>
          <a:xfrm>
            <a:off x="1994168" y="2496316"/>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干燥</a:t>
            </a:r>
          </a:p>
        </p:txBody>
      </p:sp>
      <p:sp>
        <p:nvSpPr>
          <p:cNvPr id="26" name="椭圆 25">
            <a:extLst>
              <a:ext uri="{FF2B5EF4-FFF2-40B4-BE49-F238E27FC236}">
                <a16:creationId xmlns:a16="http://schemas.microsoft.com/office/drawing/2014/main" id="{9A50FE9D-917A-4FFB-A2A9-95180FC0E876}"/>
              </a:ext>
            </a:extLst>
          </p:cNvPr>
          <p:cNvSpPr/>
          <p:nvPr/>
        </p:nvSpPr>
        <p:spPr>
          <a:xfrm>
            <a:off x="4007793" y="2492686"/>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潮湿</a:t>
            </a:r>
          </a:p>
        </p:txBody>
      </p:sp>
      <p:sp>
        <p:nvSpPr>
          <p:cNvPr id="28" name="椭圆 27">
            <a:extLst>
              <a:ext uri="{FF2B5EF4-FFF2-40B4-BE49-F238E27FC236}">
                <a16:creationId xmlns:a16="http://schemas.microsoft.com/office/drawing/2014/main" id="{BD778F39-A220-4A35-BAD2-378E76DD6C90}"/>
              </a:ext>
            </a:extLst>
          </p:cNvPr>
          <p:cNvSpPr/>
          <p:nvPr/>
        </p:nvSpPr>
        <p:spPr>
          <a:xfrm>
            <a:off x="5924145" y="2540110"/>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湿透</a:t>
            </a:r>
          </a:p>
        </p:txBody>
      </p:sp>
      <p:cxnSp>
        <p:nvCxnSpPr>
          <p:cNvPr id="32" name="直接箭头连接符 31">
            <a:extLst>
              <a:ext uri="{FF2B5EF4-FFF2-40B4-BE49-F238E27FC236}">
                <a16:creationId xmlns:a16="http://schemas.microsoft.com/office/drawing/2014/main" id="{D80D726B-B68E-4FDF-96DC-8482617426BC}"/>
              </a:ext>
            </a:extLst>
          </p:cNvPr>
          <p:cNvCxnSpPr>
            <a:stCxn id="5" idx="3"/>
            <a:endCxn id="7" idx="1"/>
          </p:cNvCxnSpPr>
          <p:nvPr/>
        </p:nvCxnSpPr>
        <p:spPr>
          <a:xfrm>
            <a:off x="3015574" y="3652865"/>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4" name="直接箭头连接符 33">
            <a:extLst>
              <a:ext uri="{FF2B5EF4-FFF2-40B4-BE49-F238E27FC236}">
                <a16:creationId xmlns:a16="http://schemas.microsoft.com/office/drawing/2014/main" id="{27655B50-1688-44C3-8A44-165807413D44}"/>
              </a:ext>
            </a:extLst>
          </p:cNvPr>
          <p:cNvCxnSpPr>
            <a:stCxn id="7" idx="3"/>
            <a:endCxn id="9" idx="1"/>
          </p:cNvCxnSpPr>
          <p:nvPr/>
        </p:nvCxnSpPr>
        <p:spPr>
          <a:xfrm>
            <a:off x="5022715" y="3656108"/>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直接箭头连接符 34">
            <a:extLst>
              <a:ext uri="{FF2B5EF4-FFF2-40B4-BE49-F238E27FC236}">
                <a16:creationId xmlns:a16="http://schemas.microsoft.com/office/drawing/2014/main" id="{000117C8-599A-412A-B3FC-1F6C2E5FA632}"/>
              </a:ext>
            </a:extLst>
          </p:cNvPr>
          <p:cNvCxnSpPr>
            <a:cxnSpLocks/>
            <a:stCxn id="11" idx="3"/>
            <a:endCxn id="17" idx="1"/>
          </p:cNvCxnSpPr>
          <p:nvPr/>
        </p:nvCxnSpPr>
        <p:spPr>
          <a:xfrm>
            <a:off x="3015574" y="4448449"/>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9" name="直接箭头连接符 38">
            <a:extLst>
              <a:ext uri="{FF2B5EF4-FFF2-40B4-BE49-F238E27FC236}">
                <a16:creationId xmlns:a16="http://schemas.microsoft.com/office/drawing/2014/main" id="{8E5850AB-38CC-45F2-94D7-D9975FBB08F1}"/>
              </a:ext>
            </a:extLst>
          </p:cNvPr>
          <p:cNvCxnSpPr>
            <a:stCxn id="17" idx="3"/>
            <a:endCxn id="19" idx="1"/>
          </p:cNvCxnSpPr>
          <p:nvPr/>
        </p:nvCxnSpPr>
        <p:spPr>
          <a:xfrm flipV="1">
            <a:off x="5022714" y="4448449"/>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1" name="直接箭头连接符 40">
            <a:extLst>
              <a:ext uri="{FF2B5EF4-FFF2-40B4-BE49-F238E27FC236}">
                <a16:creationId xmlns:a16="http://schemas.microsoft.com/office/drawing/2014/main" id="{A7647FA5-E49D-485E-8C0C-495119340F13}"/>
              </a:ext>
            </a:extLst>
          </p:cNvPr>
          <p:cNvCxnSpPr>
            <a:stCxn id="13" idx="3"/>
            <a:endCxn id="23" idx="1"/>
          </p:cNvCxnSpPr>
          <p:nvPr/>
        </p:nvCxnSpPr>
        <p:spPr>
          <a:xfrm>
            <a:off x="3009088" y="5238590"/>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3" name="直接箭头连接符 42">
            <a:extLst>
              <a:ext uri="{FF2B5EF4-FFF2-40B4-BE49-F238E27FC236}">
                <a16:creationId xmlns:a16="http://schemas.microsoft.com/office/drawing/2014/main" id="{B40BA540-4E56-49C8-81EE-4027E979944B}"/>
              </a:ext>
            </a:extLst>
          </p:cNvPr>
          <p:cNvCxnSpPr>
            <a:stCxn id="23" idx="3"/>
            <a:endCxn id="21" idx="1"/>
          </p:cNvCxnSpPr>
          <p:nvPr/>
        </p:nvCxnSpPr>
        <p:spPr>
          <a:xfrm flipV="1">
            <a:off x="5022713" y="5237548"/>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直接箭头连接符 47">
            <a:extLst>
              <a:ext uri="{FF2B5EF4-FFF2-40B4-BE49-F238E27FC236}">
                <a16:creationId xmlns:a16="http://schemas.microsoft.com/office/drawing/2014/main" id="{75A1FF73-6B44-4CC9-8D7E-72407A9B3C78}"/>
              </a:ext>
            </a:extLst>
          </p:cNvPr>
          <p:cNvCxnSpPr>
            <a:stCxn id="5" idx="3"/>
            <a:endCxn id="17" idx="1"/>
          </p:cNvCxnSpPr>
          <p:nvPr/>
        </p:nvCxnSpPr>
        <p:spPr>
          <a:xfrm>
            <a:off x="3015574" y="3652865"/>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0" name="直接箭头连接符 49">
            <a:extLst>
              <a:ext uri="{FF2B5EF4-FFF2-40B4-BE49-F238E27FC236}">
                <a16:creationId xmlns:a16="http://schemas.microsoft.com/office/drawing/2014/main" id="{A3BB2CE6-038F-4BA5-B4FF-A26B11EDBF7B}"/>
              </a:ext>
            </a:extLst>
          </p:cNvPr>
          <p:cNvCxnSpPr>
            <a:stCxn id="17" idx="3"/>
            <a:endCxn id="21" idx="1"/>
          </p:cNvCxnSpPr>
          <p:nvPr/>
        </p:nvCxnSpPr>
        <p:spPr>
          <a:xfrm>
            <a:off x="5022714" y="4449608"/>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2" name="直接箭头连接符 51">
            <a:extLst>
              <a:ext uri="{FF2B5EF4-FFF2-40B4-BE49-F238E27FC236}">
                <a16:creationId xmlns:a16="http://schemas.microsoft.com/office/drawing/2014/main" id="{AF54926E-C096-4D04-AA36-7AF578CBCA01}"/>
              </a:ext>
            </a:extLst>
          </p:cNvPr>
          <p:cNvCxnSpPr>
            <a:stCxn id="7" idx="3"/>
            <a:endCxn id="19" idx="1"/>
          </p:cNvCxnSpPr>
          <p:nvPr/>
        </p:nvCxnSpPr>
        <p:spPr>
          <a:xfrm>
            <a:off x="5022715" y="3656108"/>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直接箭头连接符 53">
            <a:extLst>
              <a:ext uri="{FF2B5EF4-FFF2-40B4-BE49-F238E27FC236}">
                <a16:creationId xmlns:a16="http://schemas.microsoft.com/office/drawing/2014/main" id="{F5EDF133-372A-44F9-84D0-B86E123056A5}"/>
              </a:ext>
            </a:extLst>
          </p:cNvPr>
          <p:cNvCxnSpPr>
            <a:stCxn id="11" idx="3"/>
            <a:endCxn id="23" idx="1"/>
          </p:cNvCxnSpPr>
          <p:nvPr/>
        </p:nvCxnSpPr>
        <p:spPr>
          <a:xfrm>
            <a:off x="3015574" y="4448449"/>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6" name="直接箭头连接符 55">
            <a:extLst>
              <a:ext uri="{FF2B5EF4-FFF2-40B4-BE49-F238E27FC236}">
                <a16:creationId xmlns:a16="http://schemas.microsoft.com/office/drawing/2014/main" id="{20BA7AAC-38DF-4B7D-8502-0E364B85E46E}"/>
              </a:ext>
            </a:extLst>
          </p:cNvPr>
          <p:cNvCxnSpPr>
            <a:cxnSpLocks/>
            <a:stCxn id="11" idx="3"/>
            <a:endCxn id="7" idx="1"/>
          </p:cNvCxnSpPr>
          <p:nvPr/>
        </p:nvCxnSpPr>
        <p:spPr>
          <a:xfrm flipV="1">
            <a:off x="3015574" y="3656108"/>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8" name="直接箭头连接符 57">
            <a:extLst>
              <a:ext uri="{FF2B5EF4-FFF2-40B4-BE49-F238E27FC236}">
                <a16:creationId xmlns:a16="http://schemas.microsoft.com/office/drawing/2014/main" id="{3E45C7D3-1C7E-4701-B103-6244669E3F79}"/>
              </a:ext>
            </a:extLst>
          </p:cNvPr>
          <p:cNvCxnSpPr>
            <a:stCxn id="13" idx="3"/>
          </p:cNvCxnSpPr>
          <p:nvPr/>
        </p:nvCxnSpPr>
        <p:spPr>
          <a:xfrm flipV="1">
            <a:off x="3009088" y="4451692"/>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直接箭头连接符 59">
            <a:extLst>
              <a:ext uri="{FF2B5EF4-FFF2-40B4-BE49-F238E27FC236}">
                <a16:creationId xmlns:a16="http://schemas.microsoft.com/office/drawing/2014/main" id="{95CEDE18-1E5F-4E98-8E4F-498A1ACABB8F}"/>
              </a:ext>
            </a:extLst>
          </p:cNvPr>
          <p:cNvCxnSpPr>
            <a:stCxn id="17" idx="3"/>
            <a:endCxn id="9" idx="1"/>
          </p:cNvCxnSpPr>
          <p:nvPr/>
        </p:nvCxnSpPr>
        <p:spPr>
          <a:xfrm flipV="1">
            <a:off x="5022714" y="3659350"/>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直接箭头连接符 61">
            <a:extLst>
              <a:ext uri="{FF2B5EF4-FFF2-40B4-BE49-F238E27FC236}">
                <a16:creationId xmlns:a16="http://schemas.microsoft.com/office/drawing/2014/main" id="{E076A911-B8C6-44FE-9621-E567D63EFA79}"/>
              </a:ext>
            </a:extLst>
          </p:cNvPr>
          <p:cNvCxnSpPr>
            <a:stCxn id="23" idx="3"/>
            <a:endCxn id="19" idx="1"/>
          </p:cNvCxnSpPr>
          <p:nvPr/>
        </p:nvCxnSpPr>
        <p:spPr>
          <a:xfrm flipV="1">
            <a:off x="5022713" y="4448449"/>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直接箭头连接符 64">
            <a:extLst>
              <a:ext uri="{FF2B5EF4-FFF2-40B4-BE49-F238E27FC236}">
                <a16:creationId xmlns:a16="http://schemas.microsoft.com/office/drawing/2014/main" id="{39721351-4B99-4897-94A5-C20D6F5C9505}"/>
              </a:ext>
            </a:extLst>
          </p:cNvPr>
          <p:cNvCxnSpPr>
            <a:stCxn id="5" idx="3"/>
            <a:endCxn id="23" idx="1"/>
          </p:cNvCxnSpPr>
          <p:nvPr/>
        </p:nvCxnSpPr>
        <p:spPr>
          <a:xfrm>
            <a:off x="3015574" y="3652865"/>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7" name="直接箭头连接符 66">
            <a:extLst>
              <a:ext uri="{FF2B5EF4-FFF2-40B4-BE49-F238E27FC236}">
                <a16:creationId xmlns:a16="http://schemas.microsoft.com/office/drawing/2014/main" id="{2DAC6E2C-8F95-4314-A05E-5481C868890C}"/>
              </a:ext>
            </a:extLst>
          </p:cNvPr>
          <p:cNvCxnSpPr>
            <a:stCxn id="13" idx="3"/>
            <a:endCxn id="7" idx="1"/>
          </p:cNvCxnSpPr>
          <p:nvPr/>
        </p:nvCxnSpPr>
        <p:spPr>
          <a:xfrm flipV="1">
            <a:off x="3009088" y="3656108"/>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9" name="直接箭头连接符 68">
            <a:extLst>
              <a:ext uri="{FF2B5EF4-FFF2-40B4-BE49-F238E27FC236}">
                <a16:creationId xmlns:a16="http://schemas.microsoft.com/office/drawing/2014/main" id="{3C7E4E59-05FF-4708-B869-DB48CEFFD11E}"/>
              </a:ext>
            </a:extLst>
          </p:cNvPr>
          <p:cNvCxnSpPr>
            <a:stCxn id="7" idx="3"/>
            <a:endCxn id="21" idx="1"/>
          </p:cNvCxnSpPr>
          <p:nvPr/>
        </p:nvCxnSpPr>
        <p:spPr>
          <a:xfrm>
            <a:off x="5022715" y="3656108"/>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1" name="直接箭头连接符 70">
            <a:extLst>
              <a:ext uri="{FF2B5EF4-FFF2-40B4-BE49-F238E27FC236}">
                <a16:creationId xmlns:a16="http://schemas.microsoft.com/office/drawing/2014/main" id="{62008750-CA39-4DEB-B7CA-E36248B1E481}"/>
              </a:ext>
            </a:extLst>
          </p:cNvPr>
          <p:cNvCxnSpPr>
            <a:stCxn id="23" idx="3"/>
            <a:endCxn id="9" idx="1"/>
          </p:cNvCxnSpPr>
          <p:nvPr/>
        </p:nvCxnSpPr>
        <p:spPr>
          <a:xfrm flipV="1">
            <a:off x="5022713" y="3659350"/>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2" name="文本框 71">
            <a:extLst>
              <a:ext uri="{FF2B5EF4-FFF2-40B4-BE49-F238E27FC236}">
                <a16:creationId xmlns:a16="http://schemas.microsoft.com/office/drawing/2014/main" id="{2EBC8CC2-EC07-48CC-8D72-E46F28E963A9}"/>
              </a:ext>
            </a:extLst>
          </p:cNvPr>
          <p:cNvSpPr txBox="1"/>
          <p:nvPr/>
        </p:nvSpPr>
        <p:spPr>
          <a:xfrm>
            <a:off x="462956" y="2560939"/>
            <a:ext cx="1388036" cy="369332"/>
          </a:xfrm>
          <a:prstGeom prst="rect">
            <a:avLst/>
          </a:prstGeom>
          <a:noFill/>
        </p:spPr>
        <p:txBody>
          <a:bodyPr wrap="square" rtlCol="0">
            <a:spAutoFit/>
          </a:bodyPr>
          <a:lstStyle/>
          <a:p>
            <a:r>
              <a:rPr lang="zh-CN" altLang="en-US" dirty="0"/>
              <a:t>观察值序列</a:t>
            </a:r>
          </a:p>
        </p:txBody>
      </p:sp>
      <p:sp>
        <p:nvSpPr>
          <p:cNvPr id="73" name="文本框 72">
            <a:extLst>
              <a:ext uri="{FF2B5EF4-FFF2-40B4-BE49-F238E27FC236}">
                <a16:creationId xmlns:a16="http://schemas.microsoft.com/office/drawing/2014/main" id="{220A32EA-3DB7-49C0-BB03-70A27D059A0B}"/>
              </a:ext>
            </a:extLst>
          </p:cNvPr>
          <p:cNvSpPr txBox="1"/>
          <p:nvPr/>
        </p:nvSpPr>
        <p:spPr>
          <a:xfrm>
            <a:off x="718393" y="4250653"/>
            <a:ext cx="877163" cy="369332"/>
          </a:xfrm>
          <a:prstGeom prst="rect">
            <a:avLst/>
          </a:prstGeom>
          <a:noFill/>
        </p:spPr>
        <p:txBody>
          <a:bodyPr wrap="none" rtlCol="0">
            <a:spAutoFit/>
          </a:bodyPr>
          <a:lstStyle/>
          <a:p>
            <a:r>
              <a:rPr lang="zh-CN" altLang="en-US" dirty="0"/>
              <a:t>隐状态</a:t>
            </a:r>
          </a:p>
        </p:txBody>
      </p:sp>
      <p:sp>
        <p:nvSpPr>
          <p:cNvPr id="74" name="左大括号 73">
            <a:extLst>
              <a:ext uri="{FF2B5EF4-FFF2-40B4-BE49-F238E27FC236}">
                <a16:creationId xmlns:a16="http://schemas.microsoft.com/office/drawing/2014/main" id="{1C857FB7-5B4F-4FFF-BAA1-E7F86D9E2BE7}"/>
              </a:ext>
            </a:extLst>
          </p:cNvPr>
          <p:cNvSpPr/>
          <p:nvPr/>
        </p:nvSpPr>
        <p:spPr>
          <a:xfrm>
            <a:off x="1822315" y="3652865"/>
            <a:ext cx="189124" cy="164397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6" name="内容占位符 2">
                <a:extLst>
                  <a:ext uri="{FF2B5EF4-FFF2-40B4-BE49-F238E27FC236}">
                    <a16:creationId xmlns:a16="http://schemas.microsoft.com/office/drawing/2014/main" id="{0D29DDBF-21A3-461B-AF52-B267E1733D02}"/>
                  </a:ext>
                </a:extLst>
              </p:cNvPr>
              <p:cNvSpPr txBox="1">
                <a:spLocks/>
              </p:cNvSpPr>
              <p:nvPr/>
            </p:nvSpPr>
            <p:spPr>
              <a:xfrm>
                <a:off x="7747116" y="2540110"/>
                <a:ext cx="4025937" cy="17777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solidFill>
                      <a:srgbClr val="FF0000"/>
                    </a:solidFill>
                  </a:rPr>
                  <a:t>状态转移矩阵</a:t>
                </a:r>
                <a:r>
                  <a:rPr lang="zh-CN" altLang="en-US" sz="1800" dirty="0"/>
                  <a:t>：</a:t>
                </a:r>
                <a:endParaRPr lang="en-US" altLang="zh-CN" sz="1800" dirty="0"/>
              </a:p>
              <a:p>
                <a:pPr marL="0" indent="0">
                  <a:buFont typeface="Arial" panose="020B0604020202020204" pitchFamily="34" charset="0"/>
                  <a:buNone/>
                </a:pPr>
                <a:r>
                  <a:rPr lang="zh-CN" altLang="en-US" sz="1800" dirty="0"/>
                  <a:t>                   晴朗   多云     下雨</a:t>
                </a:r>
                <a:endParaRPr lang="en-US" altLang="zh-CN" sz="18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800" i="1" smtClean="0">
                              <a:latin typeface="Cambria Math" panose="02040503050406030204" pitchFamily="18" charset="0"/>
                            </a:rPr>
                          </m:ctrlPr>
                        </m:mPr>
                        <m:mr>
                          <m:e>
                            <m:r>
                              <m:rPr>
                                <m:brk m:alnAt="7"/>
                              </m:rPr>
                              <a:rPr lang="zh-CN" altLang="en-US" sz="1800" i="1">
                                <a:latin typeface="Cambria Math" panose="02040503050406030204" pitchFamily="18" charset="0"/>
                              </a:rPr>
                              <m:t>晴</m:t>
                            </m:r>
                            <m:r>
                              <a:rPr lang="zh-CN" altLang="en-US" sz="1800" i="1">
                                <a:latin typeface="Cambria Math" panose="02040503050406030204" pitchFamily="18" charset="0"/>
                              </a:rPr>
                              <m:t>朗</m:t>
                            </m:r>
                          </m:e>
                        </m:mr>
                        <m:mr>
                          <m:e>
                            <m:r>
                              <a:rPr lang="zh-CN" altLang="en-US" sz="1800" i="1">
                                <a:latin typeface="Cambria Math" panose="02040503050406030204" pitchFamily="18" charset="0"/>
                              </a:rPr>
                              <m:t>多云</m:t>
                            </m:r>
                          </m:e>
                        </m:mr>
                        <m:mr>
                          <m:e>
                            <m:r>
                              <a:rPr lang="zh-CN" altLang="en-US" sz="1800" i="1">
                                <a:latin typeface="Cambria Math" panose="02040503050406030204" pitchFamily="18" charset="0"/>
                              </a:rPr>
                              <m:t>下雨</m:t>
                            </m:r>
                          </m:e>
                        </m:mr>
                      </m:m>
                      <m:d>
                        <m:dPr>
                          <m:ctrlPr>
                            <a:rPr lang="en-US" altLang="zh-CN" sz="1800" i="1" smtClean="0">
                              <a:latin typeface="Cambria Math" panose="02040503050406030204" pitchFamily="18" charset="0"/>
                            </a:rPr>
                          </m:ctrlPr>
                        </m:dPr>
                        <m:e>
                          <m:m>
                            <m:mPr>
                              <m:mcs>
                                <m:mc>
                                  <m:mcPr>
                                    <m:count m:val="3"/>
                                    <m:mcJc m:val="center"/>
                                  </m:mcPr>
                                </m:mc>
                              </m:mcs>
                              <m:ctrlPr>
                                <a:rPr lang="en-US" altLang="zh-CN" sz="1800" i="1" smtClean="0">
                                  <a:latin typeface="Cambria Math" panose="02040503050406030204" pitchFamily="18" charset="0"/>
                                </a:rPr>
                              </m:ctrlPr>
                            </m:mPr>
                            <m:mr>
                              <m:e>
                                <m:r>
                                  <m:rPr>
                                    <m:brk m:alnAt="7"/>
                                  </m:rPr>
                                  <a:rPr lang="en-US" altLang="zh-CN" sz="1800" b="0" i="1" smtClean="0">
                                    <a:latin typeface="Cambria Math" panose="02040503050406030204" pitchFamily="18" charset="0"/>
                                  </a:rPr>
                                  <m:t>0</m:t>
                                </m:r>
                                <m:r>
                                  <a:rPr lang="en-US" altLang="zh-CN" sz="1800" b="0" i="1" smtClean="0">
                                    <a:latin typeface="Cambria Math" panose="02040503050406030204" pitchFamily="18" charset="0"/>
                                  </a:rPr>
                                  <m:t>.50</m:t>
                                </m:r>
                              </m:e>
                              <m:e>
                                <m:r>
                                  <a:rPr lang="en-US" altLang="zh-CN" sz="1800" b="0" i="1" smtClean="0">
                                    <a:latin typeface="Cambria Math" panose="02040503050406030204" pitchFamily="18" charset="0"/>
                                  </a:rPr>
                                  <m:t>0.375</m:t>
                                </m:r>
                              </m:e>
                              <m:e>
                                <m:r>
                                  <a:rPr lang="en-US" altLang="zh-CN" sz="1800" b="0" i="1" smtClean="0">
                                    <a:latin typeface="Cambria Math" panose="02040503050406030204" pitchFamily="18" charset="0"/>
                                  </a:rPr>
                                  <m:t>0.125</m:t>
                                </m:r>
                              </m:e>
                            </m:mr>
                            <m:mr>
                              <m:e>
                                <m:r>
                                  <a:rPr lang="en-US" altLang="zh-CN" sz="1800" b="0" i="1" smtClean="0">
                                    <a:latin typeface="Cambria Math" panose="02040503050406030204" pitchFamily="18" charset="0"/>
                                  </a:rPr>
                                  <m:t>0.25</m:t>
                                </m:r>
                              </m:e>
                              <m:e>
                                <m:r>
                                  <a:rPr lang="en-US" altLang="zh-CN" sz="1800" b="0" i="1" smtClean="0">
                                    <a:latin typeface="Cambria Math" panose="02040503050406030204" pitchFamily="18" charset="0"/>
                                  </a:rPr>
                                  <m:t>0.125</m:t>
                                </m:r>
                              </m:e>
                              <m:e>
                                <m:r>
                                  <a:rPr lang="en-US" altLang="zh-CN" sz="1800" b="0" i="1" smtClean="0">
                                    <a:latin typeface="Cambria Math" panose="02040503050406030204" pitchFamily="18" charset="0"/>
                                  </a:rPr>
                                  <m:t>0.625</m:t>
                                </m:r>
                              </m:e>
                            </m:mr>
                            <m:mr>
                              <m:e>
                                <m:r>
                                  <a:rPr lang="en-US" altLang="zh-CN" sz="1800" b="0" i="1" smtClean="0">
                                    <a:latin typeface="Cambria Math" panose="02040503050406030204" pitchFamily="18" charset="0"/>
                                  </a:rPr>
                                  <m:t>0.25</m:t>
                                </m:r>
                              </m:e>
                              <m:e>
                                <m:r>
                                  <a:rPr lang="en-US" altLang="zh-CN" sz="1800" b="0" i="1" smtClean="0">
                                    <a:latin typeface="Cambria Math" panose="02040503050406030204" pitchFamily="18" charset="0"/>
                                  </a:rPr>
                                  <m:t>0.375</m:t>
                                </m:r>
                              </m:e>
                              <m:e>
                                <m:r>
                                  <a:rPr lang="en-US" altLang="zh-CN" sz="1800" b="0" i="1" smtClean="0">
                                    <a:latin typeface="Cambria Math" panose="02040503050406030204" pitchFamily="18" charset="0"/>
                                  </a:rPr>
                                  <m:t>0.375</m:t>
                                </m:r>
                              </m:e>
                            </m:mr>
                          </m:m>
                        </m:e>
                      </m:d>
                    </m:oMath>
                  </m:oMathPara>
                </a14:m>
                <a:endParaRPr lang="en-US" altLang="zh-CN" sz="1800" dirty="0"/>
              </a:p>
              <a:p>
                <a:pPr marL="0" indent="0">
                  <a:buFont typeface="Arial" panose="020B0604020202020204" pitchFamily="34" charset="0"/>
                  <a:buNone/>
                </a:pPr>
                <a:endParaRPr lang="zh-CN" altLang="en-US" sz="1800" dirty="0"/>
              </a:p>
            </p:txBody>
          </p:sp>
        </mc:Choice>
        <mc:Fallback xmlns="">
          <p:sp>
            <p:nvSpPr>
              <p:cNvPr id="76" name="内容占位符 2">
                <a:extLst>
                  <a:ext uri="{FF2B5EF4-FFF2-40B4-BE49-F238E27FC236}">
                    <a16:creationId xmlns:a16="http://schemas.microsoft.com/office/drawing/2014/main" id="{0D29DDBF-21A3-461B-AF52-B267E1733D02}"/>
                  </a:ext>
                </a:extLst>
              </p:cNvPr>
              <p:cNvSpPr txBox="1">
                <a:spLocks noRot="1" noChangeAspect="1" noMove="1" noResize="1" noEditPoints="1" noAdjustHandles="1" noChangeArrowheads="1" noChangeShapeType="1" noTextEdit="1"/>
              </p:cNvSpPr>
              <p:nvPr/>
            </p:nvSpPr>
            <p:spPr>
              <a:xfrm>
                <a:off x="7747116" y="2540110"/>
                <a:ext cx="4025937" cy="1777780"/>
              </a:xfrm>
              <a:prstGeom prst="rect">
                <a:avLst/>
              </a:prstGeom>
              <a:blipFill>
                <a:blip r:embed="rId2"/>
                <a:stretch>
                  <a:fillRect l="-1364" t="-378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内容占位符 2">
                <a:extLst>
                  <a:ext uri="{FF2B5EF4-FFF2-40B4-BE49-F238E27FC236}">
                    <a16:creationId xmlns:a16="http://schemas.microsoft.com/office/drawing/2014/main" id="{4D6378A2-A19E-4DAC-92A6-FA7767C4D2CF}"/>
                  </a:ext>
                </a:extLst>
              </p:cNvPr>
              <p:cNvSpPr>
                <a:spLocks noGrp="1"/>
              </p:cNvSpPr>
              <p:nvPr>
                <p:ph idx="1"/>
              </p:nvPr>
            </p:nvSpPr>
            <p:spPr>
              <a:xfrm>
                <a:off x="7747116" y="4448985"/>
                <a:ext cx="4025937" cy="172516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800" dirty="0">
                    <a:solidFill>
                      <a:srgbClr val="FF0000"/>
                    </a:solidFill>
                  </a:rPr>
                  <a:t>发射概率矩阵</a:t>
                </a:r>
                <a:r>
                  <a:rPr lang="zh-CN" altLang="en-US" sz="1800" dirty="0"/>
                  <a:t>：</a:t>
                </a:r>
                <a:endParaRPr lang="en-US" altLang="zh-CN" sz="1800" dirty="0"/>
              </a:p>
              <a:p>
                <a:pPr marL="0" indent="0" algn="ctr">
                  <a:buNone/>
                </a:pPr>
                <a:r>
                  <a:rPr lang="zh-CN" altLang="en-US" sz="1800" dirty="0"/>
                  <a:t>         干燥    稍干   潮湿    湿透</a:t>
                </a:r>
                <a:endParaRPr lang="en-US" altLang="zh-CN" sz="1800" dirty="0"/>
              </a:p>
              <a:p>
                <a:pPr marL="0" indent="0" algn="ctr">
                  <a:buNone/>
                </a:pPr>
                <a14:m>
                  <m:oMathPara xmlns:m="http://schemas.openxmlformats.org/officeDocument/2006/math">
                    <m:oMathParaPr>
                      <m:jc m:val="center"/>
                    </m:oMathParaPr>
                    <m:oMath xmlns:m="http://schemas.openxmlformats.org/officeDocument/2006/math">
                      <m:m>
                        <m:mPr>
                          <m:mcs>
                            <m:mc>
                              <m:mcPr>
                                <m:count m:val="1"/>
                                <m:mcJc m:val="center"/>
                              </m:mcPr>
                            </m:mc>
                          </m:mcs>
                          <m:ctrlPr>
                            <a:rPr lang="en-US" altLang="zh-CN" sz="1800" i="1">
                              <a:latin typeface="Cambria Math" panose="02040503050406030204" pitchFamily="18" charset="0"/>
                            </a:rPr>
                          </m:ctrlPr>
                        </m:mPr>
                        <m:mr>
                          <m:e>
                            <m:r>
                              <m:rPr>
                                <m:brk m:alnAt="7"/>
                              </m:rPr>
                              <a:rPr lang="zh-CN" altLang="en-US" sz="1800" i="1">
                                <a:latin typeface="Cambria Math" panose="02040503050406030204" pitchFamily="18" charset="0"/>
                              </a:rPr>
                              <m:t>晴</m:t>
                            </m:r>
                            <m:r>
                              <a:rPr lang="zh-CN" altLang="en-US" sz="1800" i="1">
                                <a:latin typeface="Cambria Math" panose="02040503050406030204" pitchFamily="18" charset="0"/>
                              </a:rPr>
                              <m:t>朗</m:t>
                            </m:r>
                          </m:e>
                        </m:mr>
                        <m:mr>
                          <m:e>
                            <m:r>
                              <a:rPr lang="zh-CN" altLang="en-US" sz="1800" i="1">
                                <a:latin typeface="Cambria Math" panose="02040503050406030204" pitchFamily="18" charset="0"/>
                              </a:rPr>
                              <m:t>多云</m:t>
                            </m:r>
                          </m:e>
                        </m:mr>
                        <m:mr>
                          <m:e>
                            <m:r>
                              <a:rPr lang="zh-CN" altLang="en-US" sz="1800" i="1">
                                <a:latin typeface="Cambria Math" panose="02040503050406030204" pitchFamily="18" charset="0"/>
                              </a:rPr>
                              <m:t>下雨</m:t>
                            </m:r>
                          </m:e>
                        </m:mr>
                      </m:m>
                      <m:d>
                        <m:dPr>
                          <m:ctrlPr>
                            <a:rPr lang="en-US" altLang="zh-CN" sz="1800" i="1">
                              <a:latin typeface="Cambria Math" panose="02040503050406030204" pitchFamily="18" charset="0"/>
                            </a:rPr>
                          </m:ctrlPr>
                        </m:dPr>
                        <m:e>
                          <m:m>
                            <m:mPr>
                              <m:mcs>
                                <m:mc>
                                  <m:mcPr>
                                    <m:count m:val="1"/>
                                    <m:mcJc m:val="center"/>
                                  </m:mcPr>
                                </m:mc>
                              </m:mcs>
                              <m:ctrlPr>
                                <a:rPr lang="en-US" altLang="zh-CN" sz="1800" i="1" smtClean="0">
                                  <a:latin typeface="Cambria Math" panose="02040503050406030204" pitchFamily="18" charset="0"/>
                                </a:rPr>
                              </m:ctrlPr>
                            </m:mPr>
                            <m:mr>
                              <m:e>
                                <m:r>
                                  <a:rPr lang="en-US" altLang="zh-CN" sz="1800" b="0" i="1" smtClean="0">
                                    <a:latin typeface="Cambria Math" panose="02040503050406030204" pitchFamily="18" charset="0"/>
                                  </a:rPr>
                                  <m:t>0.60</m:t>
                                </m:r>
                              </m:e>
                            </m:mr>
                            <m:mr>
                              <m:e>
                                <m:r>
                                  <a:rPr lang="en-US" altLang="zh-CN" sz="1800" b="0" i="1" smtClean="0">
                                    <a:latin typeface="Cambria Math" panose="02040503050406030204" pitchFamily="18" charset="0"/>
                                  </a:rPr>
                                  <m:t>0.25</m:t>
                                </m:r>
                              </m:e>
                            </m:mr>
                            <m:mr>
                              <m:e>
                                <m:r>
                                  <a:rPr lang="en-US" altLang="zh-CN" sz="1800" b="0" i="1" smtClean="0">
                                    <a:latin typeface="Cambria Math" panose="02040503050406030204" pitchFamily="18" charset="0"/>
                                  </a:rPr>
                                  <m:t>0.05</m:t>
                                </m:r>
                              </m:e>
                            </m:mr>
                          </m:m>
                          <m:r>
                            <a:rPr lang="en-US" altLang="zh-CN" sz="1800" b="0" i="1" smtClean="0">
                              <a:latin typeface="Cambria Math" panose="02040503050406030204" pitchFamily="18" charset="0"/>
                            </a:rPr>
                            <m:t>    </m:t>
                          </m:r>
                          <m:m>
                            <m:mPr>
                              <m:mcs>
                                <m:mc>
                                  <m:mcPr>
                                    <m:count m:val="3"/>
                                    <m:mcJc m:val="center"/>
                                  </m:mcPr>
                                </m:mc>
                              </m:mcs>
                              <m:ctrlPr>
                                <a:rPr lang="en-US" altLang="zh-CN" sz="1800" i="1">
                                  <a:latin typeface="Cambria Math" panose="02040503050406030204" pitchFamily="18" charset="0"/>
                                </a:rPr>
                              </m:ctrlPr>
                            </m:mPr>
                            <m:mr>
                              <m:e>
                                <m:r>
                                  <m:rPr>
                                    <m:brk m:alnAt="7"/>
                                  </m:rPr>
                                  <a:rPr lang="en-US" altLang="zh-CN" sz="1800" i="1">
                                    <a:latin typeface="Cambria Math" panose="02040503050406030204" pitchFamily="18" charset="0"/>
                                  </a:rPr>
                                  <m:t>0</m:t>
                                </m:r>
                                <m:r>
                                  <a:rPr lang="en-US" altLang="zh-CN" sz="1800" i="1">
                                    <a:latin typeface="Cambria Math" panose="02040503050406030204" pitchFamily="18" charset="0"/>
                                  </a:rPr>
                                  <m:t>.</m:t>
                                </m:r>
                                <m:r>
                                  <a:rPr lang="en-US" altLang="zh-CN" sz="1800" b="0" i="1" smtClean="0">
                                    <a:latin typeface="Cambria Math" panose="02040503050406030204" pitchFamily="18" charset="0"/>
                                  </a:rPr>
                                  <m:t>2</m:t>
                                </m:r>
                                <m:r>
                                  <a:rPr lang="en-US" altLang="zh-CN" sz="1800" i="1">
                                    <a:latin typeface="Cambria Math" panose="02040503050406030204" pitchFamily="18" charset="0"/>
                                  </a:rPr>
                                  <m:t>0</m:t>
                                </m:r>
                              </m:e>
                              <m:e>
                                <m:r>
                                  <a:rPr lang="en-US" altLang="zh-CN" sz="1800" i="1">
                                    <a:latin typeface="Cambria Math" panose="02040503050406030204" pitchFamily="18" charset="0"/>
                                  </a:rPr>
                                  <m:t>0.</m:t>
                                </m:r>
                                <m:r>
                                  <a:rPr lang="en-US" altLang="zh-CN" sz="1800" b="0" i="1" smtClean="0">
                                    <a:latin typeface="Cambria Math" panose="02040503050406030204" pitchFamily="18" charset="0"/>
                                  </a:rPr>
                                  <m:t>1</m:t>
                                </m:r>
                                <m:r>
                                  <a:rPr lang="en-US" altLang="zh-CN" sz="1800" i="1">
                                    <a:latin typeface="Cambria Math" panose="02040503050406030204" pitchFamily="18" charset="0"/>
                                  </a:rPr>
                                  <m:t>5</m:t>
                                </m:r>
                              </m:e>
                              <m:e>
                                <m:r>
                                  <a:rPr lang="en-US" altLang="zh-CN" sz="1800" i="1">
                                    <a:latin typeface="Cambria Math" panose="02040503050406030204" pitchFamily="18" charset="0"/>
                                  </a:rPr>
                                  <m:t>0.</m:t>
                                </m:r>
                                <m:r>
                                  <a:rPr lang="en-US" altLang="zh-CN" sz="1800" b="0" i="1" smtClean="0">
                                    <a:latin typeface="Cambria Math" panose="02040503050406030204" pitchFamily="18" charset="0"/>
                                  </a:rPr>
                                  <m:t>0</m:t>
                                </m:r>
                                <m:r>
                                  <a:rPr lang="en-US" altLang="zh-CN" sz="1800" i="1">
                                    <a:latin typeface="Cambria Math" panose="02040503050406030204" pitchFamily="18" charset="0"/>
                                  </a:rPr>
                                  <m:t>5</m:t>
                                </m:r>
                              </m:e>
                            </m:mr>
                            <m:mr>
                              <m:e>
                                <m:r>
                                  <a:rPr lang="en-US" altLang="zh-CN" sz="1800" i="1">
                                    <a:latin typeface="Cambria Math" panose="02040503050406030204" pitchFamily="18" charset="0"/>
                                  </a:rPr>
                                  <m:t>0.25</m:t>
                                </m:r>
                              </m:e>
                              <m:e>
                                <m:r>
                                  <a:rPr lang="en-US" altLang="zh-CN" sz="1800" i="1">
                                    <a:latin typeface="Cambria Math" panose="02040503050406030204" pitchFamily="18" charset="0"/>
                                  </a:rPr>
                                  <m:t>0.</m:t>
                                </m:r>
                                <m:r>
                                  <a:rPr lang="en-US" altLang="zh-CN" sz="1800" i="1" smtClean="0">
                                    <a:latin typeface="Cambria Math" panose="02040503050406030204" pitchFamily="18" charset="0"/>
                                  </a:rPr>
                                  <m:t> </m:t>
                                </m:r>
                                <m:r>
                                  <a:rPr lang="en-US" altLang="zh-CN" sz="1800" i="1">
                                    <a:latin typeface="Cambria Math" panose="02040503050406030204" pitchFamily="18" charset="0"/>
                                  </a:rPr>
                                  <m:t>25</m:t>
                                </m:r>
                              </m:e>
                              <m:e>
                                <m:r>
                                  <a:rPr lang="en-US" altLang="zh-CN" sz="1800" i="1">
                                    <a:latin typeface="Cambria Math" panose="02040503050406030204" pitchFamily="18" charset="0"/>
                                  </a:rPr>
                                  <m:t>0.25</m:t>
                                </m:r>
                              </m:e>
                            </m:mr>
                            <m:mr>
                              <m:e>
                                <m:r>
                                  <a:rPr lang="en-US" altLang="zh-CN" sz="1800" i="1">
                                    <a:latin typeface="Cambria Math" panose="02040503050406030204" pitchFamily="18" charset="0"/>
                                  </a:rPr>
                                  <m:t>0.</m:t>
                                </m:r>
                                <m:r>
                                  <a:rPr lang="en-US" altLang="zh-CN" sz="1800" b="0" i="1" smtClean="0">
                                    <a:latin typeface="Cambria Math" panose="02040503050406030204" pitchFamily="18" charset="0"/>
                                  </a:rPr>
                                  <m:t>10</m:t>
                                </m:r>
                              </m:e>
                              <m:e>
                                <m:r>
                                  <a:rPr lang="en-US" altLang="zh-CN" sz="1800" i="1">
                                    <a:latin typeface="Cambria Math" panose="02040503050406030204" pitchFamily="18" charset="0"/>
                                  </a:rPr>
                                  <m:t>0.35</m:t>
                                </m:r>
                              </m:e>
                              <m:e>
                                <m:r>
                                  <a:rPr lang="en-US" altLang="zh-CN" sz="1800" i="1">
                                    <a:latin typeface="Cambria Math" panose="02040503050406030204" pitchFamily="18" charset="0"/>
                                  </a:rPr>
                                  <m:t>0.5</m:t>
                                </m:r>
                                <m:r>
                                  <a:rPr lang="en-US" altLang="zh-CN" sz="1800" b="0" i="1" smtClean="0">
                                    <a:latin typeface="Cambria Math" panose="02040503050406030204" pitchFamily="18" charset="0"/>
                                  </a:rPr>
                                  <m:t>0</m:t>
                                </m:r>
                              </m:e>
                            </m:mr>
                          </m:m>
                        </m:e>
                      </m:d>
                    </m:oMath>
                  </m:oMathPara>
                </a14:m>
                <a:endParaRPr lang="zh-CN" altLang="en-US" sz="1800" dirty="0"/>
              </a:p>
            </p:txBody>
          </p:sp>
        </mc:Choice>
        <mc:Fallback xmlns="">
          <p:sp>
            <p:nvSpPr>
              <p:cNvPr id="77" name="内容占位符 2">
                <a:extLst>
                  <a:ext uri="{FF2B5EF4-FFF2-40B4-BE49-F238E27FC236}">
                    <a16:creationId xmlns:a16="http://schemas.microsoft.com/office/drawing/2014/main" id="{4D6378A2-A19E-4DAC-92A6-FA7767C4D2CF}"/>
                  </a:ext>
                </a:extLst>
              </p:cNvPr>
              <p:cNvSpPr>
                <a:spLocks noGrp="1" noRot="1" noChangeAspect="1" noMove="1" noResize="1" noEditPoints="1" noAdjustHandles="1" noChangeArrowheads="1" noChangeShapeType="1" noTextEdit="1"/>
              </p:cNvSpPr>
              <p:nvPr>
                <p:ph idx="1"/>
              </p:nvPr>
            </p:nvSpPr>
            <p:spPr>
              <a:xfrm>
                <a:off x="7747116" y="4448985"/>
                <a:ext cx="4025937" cy="1725160"/>
              </a:xfrm>
              <a:blipFill>
                <a:blip r:embed="rId3"/>
                <a:stretch>
                  <a:fillRect l="-1364" t="-3887"/>
                </a:stretch>
              </a:blipFill>
              <a:ln>
                <a:noFill/>
              </a:ln>
            </p:spPr>
            <p:txBody>
              <a:bodyPr/>
              <a:lstStyle/>
              <a:p>
                <a:r>
                  <a:rPr lang="zh-CN" altLang="en-US">
                    <a:noFill/>
                  </a:rPr>
                  <a:t> </a:t>
                </a:r>
              </a:p>
            </p:txBody>
          </p:sp>
        </mc:Fallback>
      </mc:AlternateContent>
      <p:sp>
        <p:nvSpPr>
          <p:cNvPr id="78" name="文本框 77">
            <a:extLst>
              <a:ext uri="{FF2B5EF4-FFF2-40B4-BE49-F238E27FC236}">
                <a16:creationId xmlns:a16="http://schemas.microsoft.com/office/drawing/2014/main" id="{AABED3F4-02BB-40EF-B60B-22D64F6360B7}"/>
              </a:ext>
            </a:extLst>
          </p:cNvPr>
          <p:cNvSpPr txBox="1"/>
          <p:nvPr/>
        </p:nvSpPr>
        <p:spPr>
          <a:xfrm>
            <a:off x="2256817" y="5804813"/>
            <a:ext cx="4673331" cy="3693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dirty="0"/>
              <a:t>所有可能的天气序列，共</a:t>
            </a:r>
            <a:r>
              <a:rPr lang="en-US" altLang="zh-CN" dirty="0"/>
              <a:t>27</a:t>
            </a:r>
            <a:r>
              <a:rPr lang="zh-CN" altLang="en-US" dirty="0"/>
              <a:t>种。</a:t>
            </a:r>
          </a:p>
        </p:txBody>
      </p:sp>
    </p:spTree>
    <p:extLst>
      <p:ext uri="{BB962C8B-B14F-4D97-AF65-F5344CB8AC3E}">
        <p14:creationId xmlns:p14="http://schemas.microsoft.com/office/powerpoint/2010/main" val="3604020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4.3.1 </a:t>
            </a:r>
            <a:r>
              <a:rPr lang="zh-CN" altLang="en-US" dirty="0"/>
              <a:t>求解观察值序列的概率</a:t>
            </a:r>
          </a:p>
        </p:txBody>
      </p:sp>
      <p:grpSp>
        <p:nvGrpSpPr>
          <p:cNvPr id="3" name="组合 2">
            <a:extLst>
              <a:ext uri="{FF2B5EF4-FFF2-40B4-BE49-F238E27FC236}">
                <a16:creationId xmlns:a16="http://schemas.microsoft.com/office/drawing/2014/main" id="{DDFEFEC9-C4D4-44A2-BE00-E5DE0EF42465}"/>
              </a:ext>
            </a:extLst>
          </p:cNvPr>
          <p:cNvGrpSpPr/>
          <p:nvPr/>
        </p:nvGrpSpPr>
        <p:grpSpPr>
          <a:xfrm>
            <a:off x="5301272" y="2119783"/>
            <a:ext cx="6732270" cy="1931983"/>
            <a:chOff x="767756" y="2597940"/>
            <a:chExt cx="6732271" cy="2948218"/>
          </a:xfrm>
        </p:grpSpPr>
        <p:sp>
          <p:nvSpPr>
            <p:cNvPr id="5" name="矩形 4">
              <a:extLst>
                <a:ext uri="{FF2B5EF4-FFF2-40B4-BE49-F238E27FC236}">
                  <a16:creationId xmlns:a16="http://schemas.microsoft.com/office/drawing/2014/main" id="{0C34EE6D-549B-4998-8EF0-29232168221A}"/>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7" name="矩形 6">
              <a:extLst>
                <a:ext uri="{FF2B5EF4-FFF2-40B4-BE49-F238E27FC236}">
                  <a16:creationId xmlns:a16="http://schemas.microsoft.com/office/drawing/2014/main" id="{962A8BBB-5263-4BBD-AB84-C8FBCE342242}"/>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9" name="矩形 8">
              <a:extLst>
                <a:ext uri="{FF2B5EF4-FFF2-40B4-BE49-F238E27FC236}">
                  <a16:creationId xmlns:a16="http://schemas.microsoft.com/office/drawing/2014/main" id="{C2783A8F-C865-4AB2-9971-9C151ABA9AB6}"/>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晴朗</a:t>
              </a:r>
            </a:p>
          </p:txBody>
        </p:sp>
        <p:sp>
          <p:nvSpPr>
            <p:cNvPr id="11" name="矩形 10">
              <a:extLst>
                <a:ext uri="{FF2B5EF4-FFF2-40B4-BE49-F238E27FC236}">
                  <a16:creationId xmlns:a16="http://schemas.microsoft.com/office/drawing/2014/main" id="{23B38E9B-6E68-4A4C-B936-EEAEFC20734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13" name="矩形 12">
              <a:extLst>
                <a:ext uri="{FF2B5EF4-FFF2-40B4-BE49-F238E27FC236}">
                  <a16:creationId xmlns:a16="http://schemas.microsoft.com/office/drawing/2014/main" id="{DCB4B96D-FD20-4990-9B93-4C538B09FD87}"/>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17" name="矩形 16">
              <a:extLst>
                <a:ext uri="{FF2B5EF4-FFF2-40B4-BE49-F238E27FC236}">
                  <a16:creationId xmlns:a16="http://schemas.microsoft.com/office/drawing/2014/main" id="{15868EDE-2A1B-4763-A969-2250E94A162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19" name="矩形 18">
              <a:extLst>
                <a:ext uri="{FF2B5EF4-FFF2-40B4-BE49-F238E27FC236}">
                  <a16:creationId xmlns:a16="http://schemas.microsoft.com/office/drawing/2014/main" id="{69ECE952-E219-4D44-BCCC-AC00F94EB7FF}"/>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多云</a:t>
              </a:r>
            </a:p>
          </p:txBody>
        </p:sp>
        <p:sp>
          <p:nvSpPr>
            <p:cNvPr id="21" name="矩形 20">
              <a:extLst>
                <a:ext uri="{FF2B5EF4-FFF2-40B4-BE49-F238E27FC236}">
                  <a16:creationId xmlns:a16="http://schemas.microsoft.com/office/drawing/2014/main" id="{6D3CCBF8-CBA4-455E-A3E4-17187FFA2A6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23" name="矩形 22">
              <a:extLst>
                <a:ext uri="{FF2B5EF4-FFF2-40B4-BE49-F238E27FC236}">
                  <a16:creationId xmlns:a16="http://schemas.microsoft.com/office/drawing/2014/main" id="{B06531C4-6D13-4D04-95B8-F5C44173EF9A}"/>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下雨</a:t>
              </a:r>
            </a:p>
          </p:txBody>
        </p:sp>
        <p:sp>
          <p:nvSpPr>
            <p:cNvPr id="24" name="椭圆 23">
              <a:extLst>
                <a:ext uri="{FF2B5EF4-FFF2-40B4-BE49-F238E27FC236}">
                  <a16:creationId xmlns:a16="http://schemas.microsoft.com/office/drawing/2014/main" id="{61F86453-7708-4630-80FE-3C2B91F0FF71}"/>
                </a:ext>
              </a:extLst>
            </p:cNvPr>
            <p:cNvSpPr/>
            <p:nvPr/>
          </p:nvSpPr>
          <p:spPr>
            <a:xfrm>
              <a:off x="2298968" y="2601570"/>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干燥</a:t>
              </a:r>
            </a:p>
          </p:txBody>
        </p:sp>
        <p:sp>
          <p:nvSpPr>
            <p:cNvPr id="26" name="椭圆 25">
              <a:extLst>
                <a:ext uri="{FF2B5EF4-FFF2-40B4-BE49-F238E27FC236}">
                  <a16:creationId xmlns:a16="http://schemas.microsoft.com/office/drawing/2014/main" id="{9A50FE9D-917A-4FFB-A2A9-95180FC0E876}"/>
                </a:ext>
              </a:extLst>
            </p:cNvPr>
            <p:cNvSpPr/>
            <p:nvPr/>
          </p:nvSpPr>
          <p:spPr>
            <a:xfrm>
              <a:off x="4312593" y="2597940"/>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潮湿</a:t>
              </a:r>
            </a:p>
          </p:txBody>
        </p:sp>
        <p:sp>
          <p:nvSpPr>
            <p:cNvPr id="28" name="椭圆 27">
              <a:extLst>
                <a:ext uri="{FF2B5EF4-FFF2-40B4-BE49-F238E27FC236}">
                  <a16:creationId xmlns:a16="http://schemas.microsoft.com/office/drawing/2014/main" id="{BD778F39-A220-4A35-BAD2-378E76DD6C90}"/>
                </a:ext>
              </a:extLst>
            </p:cNvPr>
            <p:cNvSpPr/>
            <p:nvPr/>
          </p:nvSpPr>
          <p:spPr>
            <a:xfrm>
              <a:off x="6228945" y="2645364"/>
              <a:ext cx="1271082" cy="50583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湿透</a:t>
              </a:r>
            </a:p>
          </p:txBody>
        </p:sp>
        <p:cxnSp>
          <p:nvCxnSpPr>
            <p:cNvPr id="32" name="直接箭头连接符 31">
              <a:extLst>
                <a:ext uri="{FF2B5EF4-FFF2-40B4-BE49-F238E27FC236}">
                  <a16:creationId xmlns:a16="http://schemas.microsoft.com/office/drawing/2014/main" id="{D80D726B-B68E-4FDF-96DC-8482617426BC}"/>
                </a:ext>
              </a:extLst>
            </p:cNvPr>
            <p:cNvCxnSpPr>
              <a:stCxn id="5" idx="3"/>
              <a:endCxn id="7"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4" name="直接箭头连接符 33">
              <a:extLst>
                <a:ext uri="{FF2B5EF4-FFF2-40B4-BE49-F238E27FC236}">
                  <a16:creationId xmlns:a16="http://schemas.microsoft.com/office/drawing/2014/main" id="{27655B50-1688-44C3-8A44-165807413D44}"/>
                </a:ext>
              </a:extLst>
            </p:cNvPr>
            <p:cNvCxnSpPr>
              <a:stCxn id="7" idx="3"/>
              <a:endCxn id="9"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直接箭头连接符 34">
              <a:extLst>
                <a:ext uri="{FF2B5EF4-FFF2-40B4-BE49-F238E27FC236}">
                  <a16:creationId xmlns:a16="http://schemas.microsoft.com/office/drawing/2014/main" id="{000117C8-599A-412A-B3FC-1F6C2E5FA632}"/>
                </a:ext>
              </a:extLst>
            </p:cNvPr>
            <p:cNvCxnSpPr>
              <a:cxnSpLocks/>
              <a:stCxn id="11" idx="3"/>
              <a:endCxn id="17"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9" name="直接箭头连接符 38">
              <a:extLst>
                <a:ext uri="{FF2B5EF4-FFF2-40B4-BE49-F238E27FC236}">
                  <a16:creationId xmlns:a16="http://schemas.microsoft.com/office/drawing/2014/main" id="{8E5850AB-38CC-45F2-94D7-D9975FBB08F1}"/>
                </a:ext>
              </a:extLst>
            </p:cNvPr>
            <p:cNvCxnSpPr>
              <a:stCxn id="17" idx="3"/>
              <a:endCxn id="19"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1" name="直接箭头连接符 40">
              <a:extLst>
                <a:ext uri="{FF2B5EF4-FFF2-40B4-BE49-F238E27FC236}">
                  <a16:creationId xmlns:a16="http://schemas.microsoft.com/office/drawing/2014/main" id="{A7647FA5-E49D-485E-8C0C-495119340F13}"/>
                </a:ext>
              </a:extLst>
            </p:cNvPr>
            <p:cNvCxnSpPr>
              <a:stCxn id="13" idx="3"/>
              <a:endCxn id="23"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3" name="直接箭头连接符 42">
              <a:extLst>
                <a:ext uri="{FF2B5EF4-FFF2-40B4-BE49-F238E27FC236}">
                  <a16:creationId xmlns:a16="http://schemas.microsoft.com/office/drawing/2014/main" id="{B40BA540-4E56-49C8-81EE-4027E979944B}"/>
                </a:ext>
              </a:extLst>
            </p:cNvPr>
            <p:cNvCxnSpPr>
              <a:stCxn id="23" idx="3"/>
              <a:endCxn id="21" idx="1"/>
            </p:cNvCxnSpPr>
            <p:nvPr/>
          </p:nvCxnSpPr>
          <p:spPr>
            <a:xfrm flipV="1">
              <a:off x="5327513" y="5342802"/>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直接箭头连接符 47">
              <a:extLst>
                <a:ext uri="{FF2B5EF4-FFF2-40B4-BE49-F238E27FC236}">
                  <a16:creationId xmlns:a16="http://schemas.microsoft.com/office/drawing/2014/main" id="{75A1FF73-6B44-4CC9-8D7E-72407A9B3C78}"/>
                </a:ext>
              </a:extLst>
            </p:cNvPr>
            <p:cNvCxnSpPr>
              <a:stCxn id="5" idx="3"/>
              <a:endCxn id="17"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0" name="直接箭头连接符 49">
              <a:extLst>
                <a:ext uri="{FF2B5EF4-FFF2-40B4-BE49-F238E27FC236}">
                  <a16:creationId xmlns:a16="http://schemas.microsoft.com/office/drawing/2014/main" id="{A3BB2CE6-038F-4BA5-B4FF-A26B11EDBF7B}"/>
                </a:ext>
              </a:extLst>
            </p:cNvPr>
            <p:cNvCxnSpPr>
              <a:stCxn id="17" idx="3"/>
              <a:endCxn id="21" idx="1"/>
            </p:cNvCxnSpPr>
            <p:nvPr/>
          </p:nvCxnSpPr>
          <p:spPr>
            <a:xfrm>
              <a:off x="5327514" y="4554862"/>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2" name="直接箭头连接符 51">
              <a:extLst>
                <a:ext uri="{FF2B5EF4-FFF2-40B4-BE49-F238E27FC236}">
                  <a16:creationId xmlns:a16="http://schemas.microsoft.com/office/drawing/2014/main" id="{AF54926E-C096-4D04-AA36-7AF578CBCA01}"/>
                </a:ext>
              </a:extLst>
            </p:cNvPr>
            <p:cNvCxnSpPr>
              <a:stCxn id="7" idx="3"/>
              <a:endCxn id="19"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直接箭头连接符 53">
              <a:extLst>
                <a:ext uri="{FF2B5EF4-FFF2-40B4-BE49-F238E27FC236}">
                  <a16:creationId xmlns:a16="http://schemas.microsoft.com/office/drawing/2014/main" id="{F5EDF133-372A-44F9-84D0-B86E123056A5}"/>
                </a:ext>
              </a:extLst>
            </p:cNvPr>
            <p:cNvCxnSpPr>
              <a:stCxn id="11" idx="3"/>
              <a:endCxn id="23"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6" name="直接箭头连接符 55">
              <a:extLst>
                <a:ext uri="{FF2B5EF4-FFF2-40B4-BE49-F238E27FC236}">
                  <a16:creationId xmlns:a16="http://schemas.microsoft.com/office/drawing/2014/main" id="{20BA7AAC-38DF-4B7D-8502-0E364B85E46E}"/>
                </a:ext>
              </a:extLst>
            </p:cNvPr>
            <p:cNvCxnSpPr>
              <a:cxnSpLocks/>
              <a:stCxn id="11" idx="3"/>
              <a:endCxn id="7"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8" name="直接箭头连接符 57">
              <a:extLst>
                <a:ext uri="{FF2B5EF4-FFF2-40B4-BE49-F238E27FC236}">
                  <a16:creationId xmlns:a16="http://schemas.microsoft.com/office/drawing/2014/main" id="{3E45C7D3-1C7E-4701-B103-6244669E3F79}"/>
                </a:ext>
              </a:extLst>
            </p:cNvPr>
            <p:cNvCxnSpPr>
              <a:stCxn id="13"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0" name="直接箭头连接符 59">
              <a:extLst>
                <a:ext uri="{FF2B5EF4-FFF2-40B4-BE49-F238E27FC236}">
                  <a16:creationId xmlns:a16="http://schemas.microsoft.com/office/drawing/2014/main" id="{95CEDE18-1E5F-4E98-8E4F-498A1ACABB8F}"/>
                </a:ext>
              </a:extLst>
            </p:cNvPr>
            <p:cNvCxnSpPr>
              <a:stCxn id="17" idx="3"/>
              <a:endCxn id="9"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直接箭头连接符 61">
              <a:extLst>
                <a:ext uri="{FF2B5EF4-FFF2-40B4-BE49-F238E27FC236}">
                  <a16:creationId xmlns:a16="http://schemas.microsoft.com/office/drawing/2014/main" id="{E076A911-B8C6-44FE-9621-E567D63EFA79}"/>
                </a:ext>
              </a:extLst>
            </p:cNvPr>
            <p:cNvCxnSpPr>
              <a:stCxn id="23" idx="3"/>
              <a:endCxn id="19"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直接箭头连接符 64">
              <a:extLst>
                <a:ext uri="{FF2B5EF4-FFF2-40B4-BE49-F238E27FC236}">
                  <a16:creationId xmlns:a16="http://schemas.microsoft.com/office/drawing/2014/main" id="{39721351-4B99-4897-94A5-C20D6F5C9505}"/>
                </a:ext>
              </a:extLst>
            </p:cNvPr>
            <p:cNvCxnSpPr>
              <a:stCxn id="5" idx="3"/>
              <a:endCxn id="23"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7" name="直接箭头连接符 66">
              <a:extLst>
                <a:ext uri="{FF2B5EF4-FFF2-40B4-BE49-F238E27FC236}">
                  <a16:creationId xmlns:a16="http://schemas.microsoft.com/office/drawing/2014/main" id="{2DAC6E2C-8F95-4314-A05E-5481C868890C}"/>
                </a:ext>
              </a:extLst>
            </p:cNvPr>
            <p:cNvCxnSpPr>
              <a:stCxn id="13" idx="3"/>
              <a:endCxn id="7"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9" name="直接箭头连接符 68">
              <a:extLst>
                <a:ext uri="{FF2B5EF4-FFF2-40B4-BE49-F238E27FC236}">
                  <a16:creationId xmlns:a16="http://schemas.microsoft.com/office/drawing/2014/main" id="{3C7E4E59-05FF-4708-B869-DB48CEFFD11E}"/>
                </a:ext>
              </a:extLst>
            </p:cNvPr>
            <p:cNvCxnSpPr>
              <a:stCxn id="7" idx="3"/>
              <a:endCxn id="21" idx="1"/>
            </p:cNvCxnSpPr>
            <p:nvPr/>
          </p:nvCxnSpPr>
          <p:spPr>
            <a:xfrm>
              <a:off x="5327515" y="3761362"/>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1" name="直接箭头连接符 70">
              <a:extLst>
                <a:ext uri="{FF2B5EF4-FFF2-40B4-BE49-F238E27FC236}">
                  <a16:creationId xmlns:a16="http://schemas.microsoft.com/office/drawing/2014/main" id="{62008750-CA39-4DEB-B7CA-E36248B1E481}"/>
                </a:ext>
              </a:extLst>
            </p:cNvPr>
            <p:cNvCxnSpPr>
              <a:stCxn id="23" idx="3"/>
              <a:endCxn id="9"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2" name="文本框 71">
              <a:extLst>
                <a:ext uri="{FF2B5EF4-FFF2-40B4-BE49-F238E27FC236}">
                  <a16:creationId xmlns:a16="http://schemas.microsoft.com/office/drawing/2014/main" id="{2EBC8CC2-EC07-48CC-8D72-E46F28E963A9}"/>
                </a:ext>
              </a:extLst>
            </p:cNvPr>
            <p:cNvSpPr txBox="1"/>
            <p:nvPr/>
          </p:nvSpPr>
          <p:spPr>
            <a:xfrm>
              <a:off x="767756" y="2666193"/>
              <a:ext cx="1388036" cy="369332"/>
            </a:xfrm>
            <a:prstGeom prst="rect">
              <a:avLst/>
            </a:prstGeom>
            <a:noFill/>
          </p:spPr>
          <p:txBody>
            <a:bodyPr wrap="square" rtlCol="0">
              <a:spAutoFit/>
            </a:bodyPr>
            <a:lstStyle/>
            <a:p>
              <a:r>
                <a:rPr lang="zh-CN" altLang="en-US" dirty="0"/>
                <a:t>观察值序列</a:t>
              </a:r>
            </a:p>
          </p:txBody>
        </p:sp>
        <p:sp>
          <p:nvSpPr>
            <p:cNvPr id="73" name="文本框 72">
              <a:extLst>
                <a:ext uri="{FF2B5EF4-FFF2-40B4-BE49-F238E27FC236}">
                  <a16:creationId xmlns:a16="http://schemas.microsoft.com/office/drawing/2014/main" id="{220A32EA-3DB7-49C0-BB03-70A27D059A0B}"/>
                </a:ext>
              </a:extLst>
            </p:cNvPr>
            <p:cNvSpPr txBox="1"/>
            <p:nvPr/>
          </p:nvSpPr>
          <p:spPr>
            <a:xfrm>
              <a:off x="1023192" y="4220312"/>
              <a:ext cx="877163" cy="369333"/>
            </a:xfrm>
            <a:prstGeom prst="rect">
              <a:avLst/>
            </a:prstGeom>
            <a:noFill/>
          </p:spPr>
          <p:txBody>
            <a:bodyPr wrap="none" rtlCol="0">
              <a:spAutoFit/>
            </a:bodyPr>
            <a:lstStyle/>
            <a:p>
              <a:r>
                <a:rPr lang="zh-CN" altLang="en-US" dirty="0"/>
                <a:t>隐状态</a:t>
              </a:r>
            </a:p>
          </p:txBody>
        </p:sp>
        <p:sp>
          <p:nvSpPr>
            <p:cNvPr id="74" name="左大括号 73">
              <a:extLst>
                <a:ext uri="{FF2B5EF4-FFF2-40B4-BE49-F238E27FC236}">
                  <a16:creationId xmlns:a16="http://schemas.microsoft.com/office/drawing/2014/main" id="{1C857FB7-5B4F-4FFF-BAA1-E7F86D9E2BE7}"/>
                </a:ext>
              </a:extLst>
            </p:cNvPr>
            <p:cNvSpPr/>
            <p:nvPr/>
          </p:nvSpPr>
          <p:spPr>
            <a:xfrm>
              <a:off x="2127115" y="3758119"/>
              <a:ext cx="189124" cy="164397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AABED3F4-02BB-40EF-B60B-22D64F6360B7}"/>
                  </a:ext>
                </a:extLst>
              </p:cNvPr>
              <p:cNvSpPr txBox="1"/>
              <p:nvPr/>
            </p:nvSpPr>
            <p:spPr>
              <a:xfrm>
                <a:off x="195817" y="2138463"/>
                <a:ext cx="4837833" cy="17023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dirty="0"/>
                  <a:t>P</a:t>
                </a:r>
                <a:r>
                  <a:rPr lang="zh-CN" altLang="en-US" dirty="0"/>
                  <a:t>（干燥，潮湿，湿透）</a:t>
                </a:r>
                <a:r>
                  <a:rPr lang="en-US" altLang="zh-CN" dirty="0"/>
                  <a:t>= </a:t>
                </a:r>
              </a:p>
              <a:p>
                <a:pPr/>
                <a14:m>
                  <m:oMathPara xmlns:m="http://schemas.openxmlformats.org/officeDocument/2006/math">
                    <m:oMathParaPr>
                      <m:jc m:val="centerGroup"/>
                    </m:oMathParaPr>
                    <m:oMath xmlns:m="http://schemas.openxmlformats.org/officeDocument/2006/math">
                      <m:nary>
                        <m:naryPr>
                          <m:chr m:val="∑"/>
                          <m:ctrlPr>
                            <a:rPr lang="pt-BR" altLang="zh-CN" i="1" smtClean="0">
                              <a:latin typeface="Cambria Math" panose="02040503050406030204" pitchFamily="18" charset="0"/>
                            </a:rPr>
                          </m:ctrlPr>
                        </m:naryPr>
                        <m:sub>
                          <m:r>
                            <a:rPr lang="pt-BR" altLang="zh-CN" i="1" smtClean="0">
                              <a:latin typeface="Cambria Math" panose="02040503050406030204" pitchFamily="18" charset="0"/>
                            </a:rPr>
                            <m:t>𝑘</m:t>
                          </m:r>
                          <m:r>
                            <a:rPr lang="pt-BR" altLang="zh-CN" i="1" smtClean="0">
                              <a:latin typeface="Cambria Math" panose="02040503050406030204" pitchFamily="18" charset="0"/>
                            </a:rPr>
                            <m:t>=0</m:t>
                          </m:r>
                        </m:sub>
                        <m:sup>
                          <m:r>
                            <a:rPr lang="en-US" altLang="zh-CN" b="0" i="1" smtClean="0">
                              <a:latin typeface="Cambria Math" panose="02040503050406030204" pitchFamily="18" charset="0"/>
                            </a:rPr>
                            <m:t>26</m:t>
                          </m:r>
                        </m:sup>
                        <m:e>
                          <m:r>
                            <m:rPr>
                              <m:nor/>
                            </m:rPr>
                            <a:rPr lang="en-US" altLang="zh-CN" dirty="0"/>
                            <m:t>P</m:t>
                          </m:r>
                          <m:r>
                            <m:rPr>
                              <m:nor/>
                            </m:rPr>
                            <a:rPr lang="zh-CN" altLang="en-US" dirty="0"/>
                            <m:t>（干燥，潮湿，湿透，</m:t>
                          </m:r>
                          <m:sSub>
                            <m:sSubPr>
                              <m:ctrlPr>
                                <a:rPr lang="en-US" altLang="zh-CN" i="1" dirty="0" smtClean="0">
                                  <a:effectLst>
                                    <a:outerShdw blurRad="38100" dist="38100" dir="2700000" algn="tl">
                                      <a:srgbClr val="000000">
                                        <a:alpha val="43137"/>
                                      </a:srgbClr>
                                    </a:outerShdw>
                                  </a:effectLst>
                                  <a:latin typeface="Cambria Math" panose="02040503050406030204" pitchFamily="18" charset="0"/>
                                </a:rPr>
                              </m:ctrlPr>
                            </m:sSubPr>
                            <m:e>
                              <m:r>
                                <a:rPr lang="en-US" altLang="zh-CN" i="1">
                                  <a:effectLst>
                                    <a:outerShdw blurRad="38100" dist="38100" dir="2700000" algn="tl">
                                      <a:srgbClr val="000000">
                                        <a:alpha val="43137"/>
                                      </a:srgbClr>
                                    </a:outerShdw>
                                  </a:effectLst>
                                  <a:latin typeface="Cambria Math" panose="02040503050406030204" pitchFamily="18" charset="0"/>
                                </a:rPr>
                                <m:t>𝑄</m:t>
                              </m:r>
                            </m:e>
                            <m:sub>
                              <m:r>
                                <a:rPr lang="en-US" altLang="zh-CN" i="1" smtClean="0">
                                  <a:effectLst>
                                    <a:outerShdw blurRad="38100" dist="38100" dir="2700000" algn="tl">
                                      <a:srgbClr val="000000">
                                        <a:alpha val="43137"/>
                                      </a:srgbClr>
                                    </a:outerShdw>
                                  </a:effectLst>
                                  <a:latin typeface="Cambria Math" panose="02040503050406030204" pitchFamily="18" charset="0"/>
                                </a:rPr>
                                <m:t>𝑘</m:t>
                              </m:r>
                            </m:sub>
                          </m:sSub>
                          <m:r>
                            <m:rPr>
                              <m:nor/>
                            </m:rPr>
                            <a:rPr lang="zh-CN" altLang="en-US" dirty="0"/>
                            <m:t>）</m:t>
                          </m:r>
                        </m:e>
                      </m:nary>
                    </m:oMath>
                  </m:oMathPara>
                </a14:m>
                <a:endParaRPr lang="en-US" altLang="zh-CN" dirty="0"/>
              </a:p>
              <a:p>
                <a:endParaRPr lang="en-US" altLang="zh-CN" dirty="0"/>
              </a:p>
              <a:p>
                <a14:m>
                  <m:oMath xmlns:m="http://schemas.openxmlformats.org/officeDocument/2006/math">
                    <m:sSub>
                      <m:sSubPr>
                        <m:ctrlPr>
                          <a:rPr lang="en-US" altLang="zh-CN" i="1" smtClean="0">
                            <a:effectLst>
                              <a:outerShdw blurRad="38100" dist="38100" dir="2700000" algn="tl">
                                <a:srgbClr val="000000">
                                  <a:alpha val="43137"/>
                                </a:srgbClr>
                              </a:outerShdw>
                            </a:effectLst>
                            <a:latin typeface="Cambria Math" panose="02040503050406030204" pitchFamily="18" charset="0"/>
                          </a:rPr>
                        </m:ctrlPr>
                      </m:sSubPr>
                      <m:e>
                        <m:r>
                          <m:rPr>
                            <m:sty m:val="p"/>
                          </m:rPr>
                          <a:rPr lang="en-US" altLang="zh-CN" i="1">
                            <a:effectLst>
                              <a:outerShdw blurRad="38100" dist="38100" dir="2700000" algn="tl">
                                <a:srgbClr val="000000">
                                  <a:alpha val="43137"/>
                                </a:srgbClr>
                              </a:outerShdw>
                            </a:effectLst>
                            <a:latin typeface="Cambria Math" panose="02040503050406030204" pitchFamily="18" charset="0"/>
                          </a:rPr>
                          <m:t>Q</m:t>
                        </m:r>
                      </m:e>
                      <m:sub>
                        <m:r>
                          <m:rPr>
                            <m:sty m:val="p"/>
                          </m:rPr>
                          <a:rPr lang="en-US" altLang="zh-CN" i="1" smtClean="0">
                            <a:effectLst>
                              <a:outerShdw blurRad="38100" dist="38100" dir="2700000" algn="tl">
                                <a:srgbClr val="000000">
                                  <a:alpha val="43137"/>
                                </a:srgbClr>
                              </a:outerShdw>
                            </a:effectLst>
                            <a:latin typeface="Cambria Math" panose="02040503050406030204" pitchFamily="18" charset="0"/>
                          </a:rPr>
                          <m:t>k</m:t>
                        </m:r>
                      </m:sub>
                    </m:sSub>
                  </m:oMath>
                </a14:m>
                <a:r>
                  <a:rPr lang="zh-CN" altLang="en-US" dirty="0"/>
                  <a:t>：所有可能的天气序列，共</a:t>
                </a:r>
                <a:r>
                  <a:rPr lang="en-US" altLang="zh-CN" dirty="0"/>
                  <a:t>27</a:t>
                </a:r>
                <a:r>
                  <a:rPr lang="zh-CN" altLang="en-US" dirty="0"/>
                  <a:t>种。</a:t>
                </a:r>
              </a:p>
            </p:txBody>
          </p:sp>
        </mc:Choice>
        <mc:Fallback xmlns="">
          <p:sp>
            <p:nvSpPr>
              <p:cNvPr id="78" name="文本框 77">
                <a:extLst>
                  <a:ext uri="{FF2B5EF4-FFF2-40B4-BE49-F238E27FC236}">
                    <a16:creationId xmlns:a16="http://schemas.microsoft.com/office/drawing/2014/main" id="{AABED3F4-02BB-40EF-B60B-22D64F6360B7}"/>
                  </a:ext>
                </a:extLst>
              </p:cNvPr>
              <p:cNvSpPr txBox="1">
                <a:spLocks noRot="1" noChangeAspect="1" noMove="1" noResize="1" noEditPoints="1" noAdjustHandles="1" noChangeArrowheads="1" noChangeShapeType="1" noTextEdit="1"/>
              </p:cNvSpPr>
              <p:nvPr/>
            </p:nvSpPr>
            <p:spPr>
              <a:xfrm>
                <a:off x="195817" y="2138463"/>
                <a:ext cx="4837833" cy="1702325"/>
              </a:xfrm>
              <a:prstGeom prst="rect">
                <a:avLst/>
              </a:prstGeom>
              <a:blipFill>
                <a:blip r:embed="rId2"/>
                <a:stretch>
                  <a:fillRect l="-1008" t="-2151" b="-501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0254C7F-727D-4C65-BC64-A100EEBA4844}"/>
                  </a:ext>
                </a:extLst>
              </p:cNvPr>
              <p:cNvSpPr txBox="1"/>
              <p:nvPr/>
            </p:nvSpPr>
            <p:spPr>
              <a:xfrm>
                <a:off x="215727" y="4181954"/>
                <a:ext cx="11581107" cy="190603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14:m>
                  <m:oMath xmlns:m="http://schemas.openxmlformats.org/officeDocument/2006/math">
                    <m:sSub>
                      <m:sSubPr>
                        <m:ctrlPr>
                          <a:rPr lang="en-US" altLang="zh-CN" i="1" smtClean="0">
                            <a:effectLst>
                              <a:outerShdw blurRad="38100" dist="38100" dir="2700000" algn="tl">
                                <a:srgbClr val="000000">
                                  <a:alpha val="43137"/>
                                </a:srgbClr>
                              </a:outerShdw>
                            </a:effectLst>
                            <a:latin typeface="Cambria Math" panose="02040503050406030204" pitchFamily="18" charset="0"/>
                          </a:rPr>
                        </m:ctrlPr>
                      </m:sSubPr>
                      <m:e>
                        <m:r>
                          <m:rPr>
                            <m:sty m:val="p"/>
                          </m:rPr>
                          <a:rPr lang="en-US" altLang="zh-CN" i="1">
                            <a:effectLst>
                              <a:outerShdw blurRad="38100" dist="38100" dir="2700000" algn="tl">
                                <a:srgbClr val="000000">
                                  <a:alpha val="43137"/>
                                </a:srgbClr>
                              </a:outerShdw>
                            </a:effectLst>
                            <a:latin typeface="Cambria Math" panose="02040503050406030204" pitchFamily="18" charset="0"/>
                          </a:rPr>
                          <m:t>Q</m:t>
                        </m:r>
                      </m:e>
                      <m:sub>
                        <m:r>
                          <m:rPr>
                            <m:sty m:val="p"/>
                          </m:rPr>
                          <a:rPr lang="en-US" altLang="zh-CN" i="1">
                            <a:effectLst>
                              <a:outerShdw blurRad="38100" dist="38100" dir="2700000" algn="tl">
                                <a:srgbClr val="000000">
                                  <a:alpha val="43137"/>
                                </a:srgbClr>
                              </a:outerShdw>
                            </a:effectLst>
                            <a:latin typeface="Cambria Math" panose="02040503050406030204" pitchFamily="18" charset="0"/>
                          </a:rPr>
                          <m:t>i</m:t>
                        </m:r>
                      </m:sub>
                    </m:sSub>
                  </m:oMath>
                </a14:m>
                <a:r>
                  <a:rPr lang="en-US" altLang="zh-CN" dirty="0"/>
                  <a:t>=</a:t>
                </a:r>
                <a:r>
                  <a:rPr lang="zh-CN" altLang="en-US" dirty="0"/>
                  <a:t>（</a:t>
                </a:r>
                <a:r>
                  <a:rPr lang="zh-CN" altLang="en-US" dirty="0">
                    <a:highlight>
                      <a:srgbClr val="0000FF"/>
                    </a:highlight>
                  </a:rPr>
                  <a:t>下雨，多云，晴朗</a:t>
                </a:r>
                <a:r>
                  <a:rPr lang="zh-CN" altLang="en-US" dirty="0"/>
                  <a:t>）</a:t>
                </a:r>
                <a:endParaRPr lang="en-US" altLang="zh-CN" dirty="0"/>
              </a:p>
              <a:p>
                <a:endParaRPr lang="en-US" altLang="zh-CN" dirty="0"/>
              </a:p>
              <a:p>
                <a:r>
                  <a:rPr lang="en-US" altLang="zh-CN" dirty="0"/>
                  <a:t>P</a:t>
                </a:r>
                <a:r>
                  <a:rPr lang="zh-CN" altLang="en-US" dirty="0"/>
                  <a:t>（</a:t>
                </a:r>
                <a:r>
                  <a:rPr lang="zh-CN" altLang="en-US" dirty="0">
                    <a:highlight>
                      <a:srgbClr val="008000"/>
                    </a:highlight>
                  </a:rPr>
                  <a:t>干燥，潮湿，湿透</a:t>
                </a:r>
                <a:r>
                  <a:rPr lang="zh-CN" altLang="en-US" dirty="0"/>
                  <a:t>，</a:t>
                </a:r>
                <a:r>
                  <a:rPr lang="zh-CN" altLang="en-US" dirty="0">
                    <a:highlight>
                      <a:srgbClr val="0000FF"/>
                    </a:highlight>
                  </a:rPr>
                  <a:t>下雨，多云，晴朗</a:t>
                </a:r>
                <a:r>
                  <a:rPr lang="zh-CN" altLang="en-US" dirty="0"/>
                  <a:t>）</a:t>
                </a:r>
                <a:r>
                  <a:rPr lang="en-US" altLang="zh-CN" dirty="0"/>
                  <a:t>= </a:t>
                </a:r>
              </a:p>
              <a:p>
                <a:r>
                  <a:rPr lang="en-US" altLang="zh-CN" b="0" dirty="0">
                    <a:solidFill>
                      <a:schemeClr val="tx1"/>
                    </a:solidFill>
                    <a:latin typeface="+mn-ea"/>
                  </a:rPr>
                  <a:t> [</a:t>
                </a:r>
                <a14:m>
                  <m:oMath xmlns:m="http://schemas.openxmlformats.org/officeDocument/2006/math">
                    <m:sSub>
                      <m:sSubPr>
                        <m:ctrlPr>
                          <a:rPr lang="zh-CN" altLang="en-US" i="1" smtClean="0">
                            <a:solidFill>
                              <a:schemeClr val="tx1"/>
                            </a:solidFill>
                            <a:highlight>
                              <a:srgbClr val="0000FF"/>
                            </a:highlight>
                            <a:latin typeface="Cambria Math" panose="02040503050406030204" pitchFamily="18" charset="0"/>
                          </a:rPr>
                        </m:ctrlPr>
                      </m:sSubPr>
                      <m:e>
                        <m:r>
                          <a:rPr lang="zh-CN" altLang="en-US" i="1">
                            <a:solidFill>
                              <a:schemeClr val="tx1"/>
                            </a:solidFill>
                            <a:highlight>
                              <a:srgbClr val="0000FF"/>
                            </a:highlight>
                            <a:latin typeface="Cambria Math" panose="02040503050406030204" pitchFamily="18" charset="0"/>
                          </a:rPr>
                          <m:t>𝜋</m:t>
                        </m:r>
                      </m:e>
                      <m:sub>
                        <m:r>
                          <a:rPr lang="zh-CN" altLang="en-US" i="1">
                            <a:solidFill>
                              <a:schemeClr val="tx1"/>
                            </a:solidFill>
                            <a:highlight>
                              <a:srgbClr val="0000FF"/>
                            </a:highlight>
                            <a:latin typeface="Cambria Math" panose="02040503050406030204" pitchFamily="18" charset="0"/>
                          </a:rPr>
                          <m:t>下雨</m:t>
                        </m:r>
                      </m:sub>
                    </m:sSub>
                  </m:oMath>
                </a14:m>
                <a:r>
                  <a:rPr lang="en-US" altLang="zh-CN" b="0" dirty="0">
                    <a:solidFill>
                      <a:schemeClr val="tx1"/>
                    </a:solidFill>
                    <a:latin typeface="+mn-ea"/>
                  </a:rPr>
                  <a:t>× </a:t>
                </a:r>
                <a14:m>
                  <m:oMath xmlns:m="http://schemas.openxmlformats.org/officeDocument/2006/math">
                    <m:sSub>
                      <m:sSubPr>
                        <m:ctrlPr>
                          <a:rPr lang="zh-CN" altLang="en-US" i="1">
                            <a:solidFill>
                              <a:schemeClr val="tx1"/>
                            </a:solidFill>
                            <a:latin typeface="Cambria Math" panose="02040503050406030204" pitchFamily="18" charset="0"/>
                          </a:rPr>
                        </m:ctrlPr>
                      </m:sSubPr>
                      <m:e>
                        <m:r>
                          <m:rPr>
                            <m:sty m:val="p"/>
                          </m:rPr>
                          <a:rPr lang="en-US" altLang="zh-CN" i="1" smtClean="0">
                            <a:solidFill>
                              <a:schemeClr val="tx1"/>
                            </a:solidFill>
                            <a:latin typeface="Cambria Math" panose="02040503050406030204" pitchFamily="18" charset="0"/>
                          </a:rPr>
                          <m:t>b</m:t>
                        </m:r>
                      </m:e>
                      <m:sub>
                        <m:r>
                          <a:rPr lang="zh-CN" altLang="en-US" i="1">
                            <a:solidFill>
                              <a:schemeClr val="tx1"/>
                            </a:solidFill>
                            <a:latin typeface="Cambria Math" panose="02040503050406030204" pitchFamily="18" charset="0"/>
                          </a:rPr>
                          <m:t>下雨，</m:t>
                        </m:r>
                        <m:r>
                          <a:rPr lang="zh-CN" altLang="en-US" i="1">
                            <a:solidFill>
                              <a:schemeClr val="tx1"/>
                            </a:solidFill>
                            <a:highlight>
                              <a:srgbClr val="008000"/>
                            </a:highlight>
                            <a:latin typeface="Cambria Math" panose="02040503050406030204" pitchFamily="18" charset="0"/>
                          </a:rPr>
                          <m:t>干燥</m:t>
                        </m:r>
                      </m:sub>
                    </m:sSub>
                  </m:oMath>
                </a14:m>
                <a:r>
                  <a:rPr lang="en-US" altLang="zh-CN" dirty="0">
                    <a:solidFill>
                      <a:schemeClr val="tx1"/>
                    </a:solidFill>
                    <a:latin typeface="+mn-ea"/>
                  </a:rPr>
                  <a:t>] ×[</a:t>
                </a:r>
                <a14:m>
                  <m:oMath xmlns:m="http://schemas.openxmlformats.org/officeDocument/2006/math">
                    <m:sSub>
                      <m:sSubPr>
                        <m:ctrlPr>
                          <a:rPr lang="zh-CN" altLang="en-US" i="1">
                            <a:solidFill>
                              <a:schemeClr val="tx1"/>
                            </a:solidFill>
                            <a:highlight>
                              <a:srgbClr val="0000FF"/>
                            </a:highlight>
                            <a:latin typeface="Cambria Math" panose="02040503050406030204" pitchFamily="18" charset="0"/>
                          </a:rPr>
                        </m:ctrlPr>
                      </m:sSubPr>
                      <m:e>
                        <m:r>
                          <m:rPr>
                            <m:sty m:val="p"/>
                          </m:rPr>
                          <a:rPr lang="en-US" altLang="zh-CN" i="1" smtClean="0">
                            <a:solidFill>
                              <a:schemeClr val="tx1"/>
                            </a:solidFill>
                            <a:highlight>
                              <a:srgbClr val="0000FF"/>
                            </a:highlight>
                            <a:latin typeface="Cambria Math" panose="02040503050406030204" pitchFamily="18" charset="0"/>
                          </a:rPr>
                          <m:t>a</m:t>
                        </m:r>
                      </m:e>
                      <m:sub>
                        <m:r>
                          <a:rPr lang="zh-CN" altLang="en-US" i="1">
                            <a:solidFill>
                              <a:schemeClr val="tx1"/>
                            </a:solidFill>
                            <a:highlight>
                              <a:srgbClr val="0000FF"/>
                            </a:highlight>
                            <a:latin typeface="Cambria Math" panose="02040503050406030204" pitchFamily="18" charset="0"/>
                          </a:rPr>
                          <m:t>下雨，多云</m:t>
                        </m:r>
                      </m:sub>
                    </m:sSub>
                    <m:r>
                      <a:rPr lang="zh-CN" altLang="en-US" i="1">
                        <a:solidFill>
                          <a:schemeClr val="tx1"/>
                        </a:solidFill>
                        <a:latin typeface="Cambria Math" panose="02040503050406030204" pitchFamily="18" charset="0"/>
                      </a:rPr>
                      <m:t> </m:t>
                    </m:r>
                  </m:oMath>
                </a14:m>
                <a:r>
                  <a:rPr lang="en-US" altLang="zh-CN" dirty="0">
                    <a:solidFill>
                      <a:schemeClr val="tx1"/>
                    </a:solidFill>
                    <a:latin typeface="+mn-ea"/>
                  </a:rPr>
                  <a:t>×</a:t>
                </a:r>
                <a:r>
                  <a:rPr lang="zh-CN" altLang="en-US" dirty="0">
                    <a:solidFill>
                      <a:schemeClr val="tx1"/>
                    </a:solidFill>
                    <a:latin typeface="+mn-ea"/>
                  </a:rPr>
                  <a:t> </a:t>
                </a:r>
                <a14:m>
                  <m:oMath xmlns:m="http://schemas.openxmlformats.org/officeDocument/2006/math">
                    <m:sSub>
                      <m:sSubPr>
                        <m:ctrlPr>
                          <a:rPr lang="zh-CN" altLang="en-US" i="1">
                            <a:solidFill>
                              <a:schemeClr val="tx1"/>
                            </a:solidFill>
                            <a:latin typeface="Cambria Math" panose="02040503050406030204" pitchFamily="18" charset="0"/>
                          </a:rPr>
                        </m:ctrlPr>
                      </m:sSubPr>
                      <m:e>
                        <m:r>
                          <m:rPr>
                            <m:sty m:val="p"/>
                          </m:rPr>
                          <a:rPr lang="en-US" altLang="zh-CN" i="1">
                            <a:solidFill>
                              <a:schemeClr val="tx1"/>
                            </a:solidFill>
                            <a:latin typeface="Cambria Math" panose="02040503050406030204" pitchFamily="18" charset="0"/>
                          </a:rPr>
                          <m:t>b</m:t>
                        </m:r>
                      </m:e>
                      <m:sub>
                        <m:r>
                          <a:rPr lang="zh-CN" altLang="en-US" i="1" smtClean="0">
                            <a:solidFill>
                              <a:schemeClr val="tx1"/>
                            </a:solidFill>
                            <a:latin typeface="Cambria Math" panose="02040503050406030204" pitchFamily="18" charset="0"/>
                          </a:rPr>
                          <m:t>多云</m:t>
                        </m:r>
                        <m:r>
                          <a:rPr lang="zh-CN" altLang="en-US" i="1">
                            <a:solidFill>
                              <a:schemeClr val="tx1"/>
                            </a:solidFill>
                            <a:latin typeface="Cambria Math" panose="02040503050406030204" pitchFamily="18" charset="0"/>
                          </a:rPr>
                          <m:t>，</m:t>
                        </m:r>
                        <m:r>
                          <a:rPr lang="zh-CN" altLang="en-US" i="1" smtClean="0">
                            <a:solidFill>
                              <a:schemeClr val="tx1"/>
                            </a:solidFill>
                            <a:highlight>
                              <a:srgbClr val="008000"/>
                            </a:highlight>
                            <a:latin typeface="Cambria Math" panose="02040503050406030204" pitchFamily="18" charset="0"/>
                          </a:rPr>
                          <m:t>潮湿</m:t>
                        </m:r>
                      </m:sub>
                    </m:sSub>
                  </m:oMath>
                </a14:m>
                <a:r>
                  <a:rPr lang="en-US" altLang="zh-CN" dirty="0">
                    <a:solidFill>
                      <a:schemeClr val="tx1"/>
                    </a:solidFill>
                    <a:latin typeface="+mn-ea"/>
                  </a:rPr>
                  <a:t>] ×[</a:t>
                </a:r>
                <a14:m>
                  <m:oMath xmlns:m="http://schemas.openxmlformats.org/officeDocument/2006/math">
                    <m:sSub>
                      <m:sSubPr>
                        <m:ctrlPr>
                          <a:rPr lang="zh-CN" altLang="en-US" i="1">
                            <a:solidFill>
                              <a:schemeClr val="tx1"/>
                            </a:solidFill>
                            <a:highlight>
                              <a:srgbClr val="0000FF"/>
                            </a:highlight>
                            <a:latin typeface="Cambria Math" panose="02040503050406030204" pitchFamily="18" charset="0"/>
                          </a:rPr>
                        </m:ctrlPr>
                      </m:sSubPr>
                      <m:e>
                        <m:r>
                          <m:rPr>
                            <m:sty m:val="p"/>
                          </m:rPr>
                          <a:rPr lang="en-US" altLang="zh-CN" i="1" smtClean="0">
                            <a:solidFill>
                              <a:schemeClr val="tx1"/>
                            </a:solidFill>
                            <a:highlight>
                              <a:srgbClr val="0000FF"/>
                            </a:highlight>
                            <a:latin typeface="Cambria Math" panose="02040503050406030204" pitchFamily="18" charset="0"/>
                          </a:rPr>
                          <m:t>a</m:t>
                        </m:r>
                      </m:e>
                      <m:sub>
                        <m:r>
                          <a:rPr lang="zh-CN" altLang="en-US" i="1" smtClean="0">
                            <a:solidFill>
                              <a:schemeClr val="tx1"/>
                            </a:solidFill>
                            <a:highlight>
                              <a:srgbClr val="0000FF"/>
                            </a:highlight>
                            <a:latin typeface="Cambria Math" panose="02040503050406030204" pitchFamily="18" charset="0"/>
                          </a:rPr>
                          <m:t>多云</m:t>
                        </m:r>
                        <m:r>
                          <a:rPr lang="zh-CN" altLang="en-US" i="1">
                            <a:solidFill>
                              <a:schemeClr val="tx1"/>
                            </a:solidFill>
                            <a:highlight>
                              <a:srgbClr val="0000FF"/>
                            </a:highlight>
                            <a:latin typeface="Cambria Math" panose="02040503050406030204" pitchFamily="18" charset="0"/>
                          </a:rPr>
                          <m:t>，晴朗</m:t>
                        </m:r>
                      </m:sub>
                    </m:sSub>
                    <m:r>
                      <a:rPr lang="zh-CN" altLang="en-US" i="1">
                        <a:solidFill>
                          <a:schemeClr val="tx1"/>
                        </a:solidFill>
                        <a:latin typeface="Cambria Math" panose="02040503050406030204" pitchFamily="18" charset="0"/>
                      </a:rPr>
                      <m:t> </m:t>
                    </m:r>
                  </m:oMath>
                </a14:m>
                <a:r>
                  <a:rPr lang="en-US" altLang="zh-CN" dirty="0">
                    <a:solidFill>
                      <a:schemeClr val="tx1"/>
                    </a:solidFill>
                    <a:latin typeface="+mn-ea"/>
                  </a:rPr>
                  <a:t>×</a:t>
                </a:r>
                <a:r>
                  <a:rPr lang="zh-CN" altLang="en-US" dirty="0">
                    <a:solidFill>
                      <a:schemeClr val="tx1"/>
                    </a:solidFill>
                    <a:latin typeface="+mn-ea"/>
                  </a:rPr>
                  <a:t> </a:t>
                </a:r>
                <a14:m>
                  <m:oMath xmlns:m="http://schemas.openxmlformats.org/officeDocument/2006/math">
                    <m:sSub>
                      <m:sSubPr>
                        <m:ctrlPr>
                          <a:rPr lang="zh-CN" altLang="en-US" i="1">
                            <a:solidFill>
                              <a:schemeClr val="tx1"/>
                            </a:solidFill>
                            <a:latin typeface="Cambria Math" panose="02040503050406030204" pitchFamily="18" charset="0"/>
                          </a:rPr>
                        </m:ctrlPr>
                      </m:sSubPr>
                      <m:e>
                        <m:r>
                          <m:rPr>
                            <m:sty m:val="p"/>
                          </m:rPr>
                          <a:rPr lang="en-US" altLang="zh-CN" i="1">
                            <a:solidFill>
                              <a:schemeClr val="tx1"/>
                            </a:solidFill>
                            <a:latin typeface="Cambria Math" panose="02040503050406030204" pitchFamily="18" charset="0"/>
                          </a:rPr>
                          <m:t>b</m:t>
                        </m:r>
                      </m:e>
                      <m:sub>
                        <m:r>
                          <a:rPr lang="zh-CN" altLang="en-US" i="1">
                            <a:solidFill>
                              <a:schemeClr val="tx1"/>
                            </a:solidFill>
                            <a:latin typeface="Cambria Math" panose="02040503050406030204" pitchFamily="18" charset="0"/>
                          </a:rPr>
                          <m:t>晴朗，</m:t>
                        </m:r>
                        <m:r>
                          <a:rPr lang="zh-CN" altLang="en-US" i="1">
                            <a:solidFill>
                              <a:schemeClr val="tx1"/>
                            </a:solidFill>
                            <a:highlight>
                              <a:srgbClr val="008000"/>
                            </a:highlight>
                            <a:latin typeface="Cambria Math" panose="02040503050406030204" pitchFamily="18" charset="0"/>
                          </a:rPr>
                          <m:t>湿透</m:t>
                        </m:r>
                      </m:sub>
                    </m:sSub>
                  </m:oMath>
                </a14:m>
                <a:r>
                  <a:rPr lang="en-US" altLang="zh-CN" dirty="0">
                    <a:solidFill>
                      <a:schemeClr val="tx1"/>
                    </a:solidFill>
                    <a:latin typeface="+mn-ea"/>
                  </a:rPr>
                  <a:t>]  </a:t>
                </a:r>
                <a:r>
                  <a:rPr lang="en-US" altLang="zh-CN" b="0" dirty="0">
                    <a:solidFill>
                      <a:schemeClr val="tx1"/>
                    </a:solidFill>
                    <a:latin typeface="+mn-ea"/>
                  </a:rPr>
                  <a:t>=</a:t>
                </a:r>
                <a:endParaRPr lang="en-US" altLang="zh-CN" b="0" i="1" dirty="0">
                  <a:solidFill>
                    <a:schemeClr val="tx1"/>
                  </a:solidFill>
                  <a:latin typeface="+mn-ea"/>
                </a:endParaRPr>
              </a:p>
              <a:p>
                <a:r>
                  <a:rPr lang="en-US" altLang="zh-CN" dirty="0">
                    <a:solidFill>
                      <a:schemeClr val="tx1"/>
                    </a:solidFill>
                    <a:latin typeface="+mn-ea"/>
                  </a:rPr>
                  <a:t> </a:t>
                </a:r>
                <a14:m>
                  <m:oMath xmlns:m="http://schemas.openxmlformats.org/officeDocument/2006/math">
                    <m:r>
                      <m:rPr>
                        <m:nor/>
                      </m:rPr>
                      <a:rPr lang="en-US" altLang="zh-CN" dirty="0">
                        <a:solidFill>
                          <a:schemeClr val="tx1"/>
                        </a:solidFill>
                        <a:latin typeface="+mn-ea"/>
                      </a:rPr>
                      <m:t>[</m:t>
                    </m:r>
                    <m:r>
                      <m:rPr>
                        <m:nor/>
                      </m:rPr>
                      <a:rPr lang="en-US" altLang="zh-CN" b="0" i="0" dirty="0" smtClean="0">
                        <a:solidFill>
                          <a:schemeClr val="tx1"/>
                        </a:solidFill>
                        <a:latin typeface="+mn-ea"/>
                      </a:rPr>
                      <m:t>0.20</m:t>
                    </m:r>
                    <m:r>
                      <m:rPr>
                        <m:nor/>
                      </m:rPr>
                      <a:rPr lang="en-US" altLang="zh-CN" dirty="0">
                        <a:solidFill>
                          <a:schemeClr val="tx1"/>
                        </a:solidFill>
                        <a:latin typeface="+mn-ea"/>
                      </a:rPr>
                      <m:t>×</m:t>
                    </m:r>
                    <m:r>
                      <m:rPr>
                        <m:nor/>
                      </m:rPr>
                      <a:rPr lang="en-US" altLang="zh-CN" b="0" i="0" dirty="0" smtClean="0">
                        <a:solidFill>
                          <a:schemeClr val="tx1"/>
                        </a:solidFill>
                        <a:latin typeface="+mn-ea"/>
                      </a:rPr>
                      <m:t>0.05</m:t>
                    </m:r>
                    <m:r>
                      <m:rPr>
                        <m:nor/>
                      </m:rPr>
                      <a:rPr lang="en-US" altLang="zh-CN" dirty="0">
                        <a:solidFill>
                          <a:schemeClr val="tx1"/>
                        </a:solidFill>
                        <a:latin typeface="+mn-ea"/>
                      </a:rPr>
                      <m:t>] </m:t>
                    </m:r>
                    <m:r>
                      <m:rPr>
                        <m:nor/>
                      </m:rPr>
                      <a:rPr lang="en-US" altLang="zh-CN" dirty="0">
                        <a:solidFill>
                          <a:schemeClr val="tx1"/>
                        </a:solidFill>
                        <a:latin typeface="+mn-ea"/>
                      </a:rPr>
                      <m:t>×</m:t>
                    </m:r>
                    <m:r>
                      <m:rPr>
                        <m:nor/>
                      </m:rPr>
                      <a:rPr lang="en-US" altLang="zh-CN" dirty="0">
                        <a:solidFill>
                          <a:schemeClr val="tx1"/>
                        </a:solidFill>
                        <a:latin typeface="+mn-ea"/>
                      </a:rPr>
                      <m:t>[0.625</m:t>
                    </m:r>
                    <m:r>
                      <m:rPr>
                        <m:nor/>
                      </m:rPr>
                      <a:rPr lang="en-US" altLang="zh-CN" dirty="0">
                        <a:solidFill>
                          <a:schemeClr val="tx1"/>
                        </a:solidFill>
                        <a:latin typeface="+mn-ea"/>
                      </a:rPr>
                      <m:t>×</m:t>
                    </m:r>
                    <m:r>
                      <m:rPr>
                        <m:nor/>
                      </m:rPr>
                      <a:rPr lang="en-US" altLang="zh-CN" b="0" i="0" dirty="0" smtClean="0">
                        <a:solidFill>
                          <a:schemeClr val="tx1"/>
                        </a:solidFill>
                        <a:latin typeface="+mn-ea"/>
                      </a:rPr>
                      <m:t>0.25</m:t>
                    </m:r>
                    <m:r>
                      <m:rPr>
                        <m:nor/>
                      </m:rPr>
                      <a:rPr lang="en-US" altLang="zh-CN" dirty="0">
                        <a:solidFill>
                          <a:schemeClr val="tx1"/>
                        </a:solidFill>
                        <a:latin typeface="+mn-ea"/>
                      </a:rPr>
                      <m:t>] </m:t>
                    </m:r>
                    <m:r>
                      <m:rPr>
                        <m:nor/>
                      </m:rPr>
                      <a:rPr lang="en-US" altLang="zh-CN" dirty="0">
                        <a:solidFill>
                          <a:schemeClr val="tx1"/>
                        </a:solidFill>
                        <a:latin typeface="+mn-ea"/>
                      </a:rPr>
                      <m:t>×</m:t>
                    </m:r>
                    <m:r>
                      <m:rPr>
                        <m:nor/>
                      </m:rPr>
                      <a:rPr lang="en-US" altLang="zh-CN" dirty="0">
                        <a:solidFill>
                          <a:schemeClr val="tx1"/>
                        </a:solidFill>
                        <a:latin typeface="+mn-ea"/>
                      </a:rPr>
                      <m:t>[0.375</m:t>
                    </m:r>
                    <m:r>
                      <m:rPr>
                        <m:nor/>
                      </m:rPr>
                      <a:rPr lang="en-US" altLang="zh-CN" dirty="0">
                        <a:solidFill>
                          <a:schemeClr val="tx1"/>
                        </a:solidFill>
                        <a:latin typeface="+mn-ea"/>
                      </a:rPr>
                      <m:t>×</m:t>
                    </m:r>
                    <m:r>
                      <m:rPr>
                        <m:nor/>
                      </m:rPr>
                      <a:rPr lang="en-US" altLang="zh-CN" b="0" i="0" dirty="0" smtClean="0">
                        <a:solidFill>
                          <a:schemeClr val="tx1"/>
                        </a:solidFill>
                        <a:latin typeface="+mn-ea"/>
                      </a:rPr>
                      <m:t>0.05</m:t>
                    </m:r>
                    <m:r>
                      <m:rPr>
                        <m:nor/>
                      </m:rPr>
                      <a:rPr lang="en-US" altLang="zh-CN" dirty="0">
                        <a:solidFill>
                          <a:schemeClr val="tx1"/>
                        </a:solidFill>
                        <a:latin typeface="+mn-ea"/>
                      </a:rPr>
                      <m:t>]</m:t>
                    </m:r>
                    <m:r>
                      <a:rPr lang="en-US" altLang="zh-CN" i="1">
                        <a:solidFill>
                          <a:schemeClr val="tx1"/>
                        </a:solidFill>
                        <a:latin typeface="Cambria Math" panose="02040503050406030204" pitchFamily="18" charset="0"/>
                      </a:rPr>
                      <m:t>=</m:t>
                    </m:r>
                  </m:oMath>
                </a14:m>
                <a:endParaRPr lang="en-US" altLang="zh-CN" i="1" dirty="0">
                  <a:solidFill>
                    <a:schemeClr val="tx1"/>
                  </a:solidFill>
                  <a:latin typeface="+mn-ea"/>
                </a:endParaRPr>
              </a:p>
              <a:p>
                <a:r>
                  <a:rPr lang="en-US" altLang="zh-CN" b="0" dirty="0">
                    <a:solidFill>
                      <a:schemeClr val="tx1"/>
                    </a:solidFill>
                    <a:latin typeface="+mn-ea"/>
                  </a:rPr>
                  <a:t> </a:t>
                </a:r>
                <a14:m>
                  <m:oMath xmlns:m="http://schemas.openxmlformats.org/officeDocument/2006/math">
                    <m:r>
                      <a:rPr lang="en-US" altLang="zh-CN" b="0" i="1" smtClean="0">
                        <a:solidFill>
                          <a:schemeClr val="tx1"/>
                        </a:solidFill>
                        <a:latin typeface="Cambria Math" panose="02040503050406030204" pitchFamily="18" charset="0"/>
                      </a:rPr>
                      <m:t>2.9</m:t>
                    </m:r>
                    <m:r>
                      <a:rPr lang="en-US" altLang="zh-CN" i="1">
                        <a:solidFill>
                          <a:schemeClr val="tx1"/>
                        </a:solidFill>
                        <a:latin typeface="Cambria Math" panose="02040503050406030204" pitchFamily="18" charset="0"/>
                      </a:rPr>
                      <m:t>×</m:t>
                    </m:r>
                    <m:sSup>
                      <m:sSupPr>
                        <m:ctrlPr>
                          <a:rPr lang="en-US" altLang="zh-CN"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10</m:t>
                        </m:r>
                      </m:e>
                      <m:sup>
                        <m:r>
                          <a:rPr lang="en-US" altLang="zh-CN" b="0" i="1" smtClean="0">
                            <a:solidFill>
                              <a:schemeClr val="tx1"/>
                            </a:solidFill>
                            <a:latin typeface="Cambria Math" panose="02040503050406030204" pitchFamily="18" charset="0"/>
                          </a:rPr>
                          <m:t>−5</m:t>
                        </m:r>
                      </m:sup>
                    </m:sSup>
                  </m:oMath>
                </a14:m>
                <a:endParaRPr lang="zh-CN" altLang="en-US" dirty="0">
                  <a:solidFill>
                    <a:schemeClr val="tx1"/>
                  </a:solidFill>
                  <a:latin typeface="+mn-ea"/>
                </a:endParaRPr>
              </a:p>
            </p:txBody>
          </p:sp>
        </mc:Choice>
        <mc:Fallback xmlns="">
          <p:sp>
            <p:nvSpPr>
              <p:cNvPr id="4" name="文本框 3">
                <a:extLst>
                  <a:ext uri="{FF2B5EF4-FFF2-40B4-BE49-F238E27FC236}">
                    <a16:creationId xmlns:a16="http://schemas.microsoft.com/office/drawing/2014/main" id="{C0254C7F-727D-4C65-BC64-A100EEBA4844}"/>
                  </a:ext>
                </a:extLst>
              </p:cNvPr>
              <p:cNvSpPr txBox="1">
                <a:spLocks noRot="1" noChangeAspect="1" noMove="1" noResize="1" noEditPoints="1" noAdjustHandles="1" noChangeArrowheads="1" noChangeShapeType="1" noTextEdit="1"/>
              </p:cNvSpPr>
              <p:nvPr/>
            </p:nvSpPr>
            <p:spPr>
              <a:xfrm>
                <a:off x="215727" y="4181954"/>
                <a:ext cx="11581107" cy="1906035"/>
              </a:xfrm>
              <a:prstGeom prst="rect">
                <a:avLst/>
              </a:prstGeom>
              <a:blipFill>
                <a:blip r:embed="rId3"/>
                <a:stretch>
                  <a:fillRect l="-421" t="-1597"/>
                </a:stretch>
              </a:blipFill>
              <a:ln>
                <a:noFill/>
              </a:ln>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3F278500-3AFC-4D90-A3A3-EEB6697737D8}"/>
              </a:ext>
            </a:extLst>
          </p:cNvPr>
          <p:cNvSpPr txBox="1"/>
          <p:nvPr/>
        </p:nvSpPr>
        <p:spPr>
          <a:xfrm>
            <a:off x="221184" y="6203339"/>
            <a:ext cx="11581107"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2800" b="1" dirty="0"/>
              <a:t>存在问题：</a:t>
            </a:r>
            <a:r>
              <a:rPr lang="zh-CN" altLang="en-US" dirty="0"/>
              <a:t>隐藏状态序列个数呈指数级增长；有许多</a:t>
            </a:r>
            <a:r>
              <a:rPr lang="zh-CN" altLang="en-US" dirty="0">
                <a:highlight>
                  <a:srgbClr val="00FF00"/>
                </a:highlight>
              </a:rPr>
              <a:t>重复计算</a:t>
            </a:r>
            <a:r>
              <a:rPr lang="zh-CN" altLang="en-US" dirty="0"/>
              <a:t>的部分</a:t>
            </a:r>
          </a:p>
        </p:txBody>
      </p:sp>
      <p:sp>
        <p:nvSpPr>
          <p:cNvPr id="6" name="文本框 5">
            <a:extLst>
              <a:ext uri="{FF2B5EF4-FFF2-40B4-BE49-F238E27FC236}">
                <a16:creationId xmlns:a16="http://schemas.microsoft.com/office/drawing/2014/main" id="{C178992D-54CC-4E2B-8E49-655BB1651B15}"/>
              </a:ext>
            </a:extLst>
          </p:cNvPr>
          <p:cNvSpPr txBox="1"/>
          <p:nvPr/>
        </p:nvSpPr>
        <p:spPr>
          <a:xfrm>
            <a:off x="133451" y="3872871"/>
            <a:ext cx="2040943" cy="276999"/>
          </a:xfrm>
          <a:prstGeom prst="rect">
            <a:avLst/>
          </a:prstGeom>
          <a:noFill/>
        </p:spPr>
        <p:txBody>
          <a:bodyPr wrap="none" rtlCol="0">
            <a:spAutoFit/>
          </a:bodyPr>
          <a:lstStyle/>
          <a:p>
            <a:r>
              <a:rPr lang="zh-CN" altLang="en-US" sz="1200" dirty="0"/>
              <a:t>数学推导过程参考教材</a:t>
            </a:r>
            <a:r>
              <a:rPr lang="en-US" altLang="zh-CN" sz="1200" dirty="0"/>
              <a:t>54</a:t>
            </a:r>
            <a:r>
              <a:rPr lang="zh-CN" altLang="en-US" sz="1200" dirty="0"/>
              <a:t>页</a:t>
            </a:r>
          </a:p>
        </p:txBody>
      </p:sp>
      <mc:AlternateContent xmlns:mc="http://schemas.openxmlformats.org/markup-compatibility/2006" xmlns:a14="http://schemas.microsoft.com/office/drawing/2010/main">
        <mc:Choice Requires="a14">
          <p:sp>
            <p:nvSpPr>
              <p:cNvPr id="42" name="内容占位符 2">
                <a:extLst>
                  <a:ext uri="{FF2B5EF4-FFF2-40B4-BE49-F238E27FC236}">
                    <a16:creationId xmlns:a16="http://schemas.microsoft.com/office/drawing/2014/main" id="{859C57C1-747C-45F0-917D-F054397C5469}"/>
                  </a:ext>
                </a:extLst>
              </p:cNvPr>
              <p:cNvSpPr txBox="1">
                <a:spLocks/>
              </p:cNvSpPr>
              <p:nvPr/>
            </p:nvSpPr>
            <p:spPr>
              <a:xfrm>
                <a:off x="9812620" y="359147"/>
                <a:ext cx="2308043" cy="10486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FF00"/>
                    </a:solidFill>
                  </a:rPr>
                  <a:t>状态转移矩阵 </a:t>
                </a:r>
                <a14:m>
                  <m:oMath xmlns:m="http://schemas.openxmlformats.org/officeDocument/2006/math">
                    <m:r>
                      <a:rPr lang="en-US" altLang="zh-CN" sz="800" b="0" i="1" smtClean="0">
                        <a:solidFill>
                          <a:srgbClr val="00FF00"/>
                        </a:solidFill>
                        <a:latin typeface="Cambria Math" panose="02040503050406030204" pitchFamily="18" charset="0"/>
                      </a:rPr>
                      <m:t>𝑎</m:t>
                    </m:r>
                    <m:r>
                      <a:rPr lang="en-US" altLang="zh-CN" sz="800" b="0" i="1" smtClean="0">
                        <a:solidFill>
                          <a:srgbClr val="00FF00"/>
                        </a:solidFill>
                        <a:latin typeface="Cambria Math" panose="02040503050406030204" pitchFamily="18" charset="0"/>
                      </a:rPr>
                      <m:t> </m:t>
                    </m:r>
                  </m:oMath>
                </a14:m>
                <a:r>
                  <a:rPr lang="zh-CN" altLang="en-US" sz="1000" dirty="0">
                    <a:solidFill>
                      <a:srgbClr val="00FF00"/>
                    </a:solidFill>
                  </a:rPr>
                  <a:t>：</a:t>
                </a:r>
                <a:endParaRPr lang="en-US" altLang="zh-CN" sz="1000" dirty="0">
                  <a:solidFill>
                    <a:srgbClr val="00FF00"/>
                  </a:solidFill>
                </a:endParaRPr>
              </a:p>
              <a:p>
                <a:pPr marL="0" indent="0">
                  <a:buFont typeface="Arial" panose="020B0604020202020204" pitchFamily="34" charset="0"/>
                  <a:buNone/>
                </a:pPr>
                <a:r>
                  <a:rPr lang="zh-CN" altLang="en-US" sz="1000" dirty="0">
                    <a:solidFill>
                      <a:srgbClr val="00FF00"/>
                    </a:solidFill>
                  </a:rPr>
                  <a:t>                   晴朗   多云     下雨</a:t>
                </a:r>
                <a:endParaRPr lang="en-US" altLang="zh-CN" sz="1000" dirty="0">
                  <a:solidFill>
                    <a:srgbClr val="00FF0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000" i="1" smtClean="0">
                              <a:solidFill>
                                <a:srgbClr val="00FF00"/>
                              </a:solidFill>
                              <a:latin typeface="Cambria Math" panose="02040503050406030204" pitchFamily="18" charset="0"/>
                            </a:rPr>
                          </m:ctrlPr>
                        </m:mPr>
                        <m:mr>
                          <m:e>
                            <m:r>
                              <m:rPr>
                                <m:brk m:alnAt="7"/>
                              </m:rPr>
                              <a:rPr lang="zh-CN" altLang="en-US" sz="1000" i="1">
                                <a:solidFill>
                                  <a:srgbClr val="00FF00"/>
                                </a:solidFill>
                                <a:latin typeface="Cambria Math" panose="02040503050406030204" pitchFamily="18" charset="0"/>
                              </a:rPr>
                              <m:t>晴</m:t>
                            </m:r>
                            <m:r>
                              <a:rPr lang="zh-CN" altLang="en-US" sz="1000" i="1">
                                <a:solidFill>
                                  <a:srgbClr val="00FF00"/>
                                </a:solidFill>
                                <a:latin typeface="Cambria Math" panose="02040503050406030204" pitchFamily="18" charset="0"/>
                              </a:rPr>
                              <m:t>朗</m:t>
                            </m:r>
                          </m:e>
                        </m:mr>
                        <m:mr>
                          <m:e>
                            <m:r>
                              <a:rPr lang="zh-CN" altLang="en-US" sz="1000" i="1">
                                <a:solidFill>
                                  <a:srgbClr val="00FF00"/>
                                </a:solidFill>
                                <a:latin typeface="Cambria Math" panose="02040503050406030204" pitchFamily="18" charset="0"/>
                              </a:rPr>
                              <m:t>多云</m:t>
                            </m:r>
                          </m:e>
                        </m:mr>
                        <m:mr>
                          <m:e>
                            <m:r>
                              <a:rPr lang="zh-CN" altLang="en-US" sz="1000" i="1">
                                <a:solidFill>
                                  <a:srgbClr val="00FF00"/>
                                </a:solidFill>
                                <a:latin typeface="Cambria Math" panose="02040503050406030204" pitchFamily="18" charset="0"/>
                              </a:rPr>
                              <m:t>下雨</m:t>
                            </m:r>
                          </m:e>
                        </m:mr>
                      </m:m>
                      <m:d>
                        <m:dPr>
                          <m:ctrlPr>
                            <a:rPr lang="en-US" altLang="zh-CN" sz="1000" i="1" smtClean="0">
                              <a:solidFill>
                                <a:srgbClr val="00FF00"/>
                              </a:solidFill>
                              <a:latin typeface="Cambria Math" panose="02040503050406030204" pitchFamily="18" charset="0"/>
                            </a:rPr>
                          </m:ctrlPr>
                        </m:dPr>
                        <m:e>
                          <m:m>
                            <m:mPr>
                              <m:mcs>
                                <m:mc>
                                  <m:mcPr>
                                    <m:count m:val="3"/>
                                    <m:mcJc m:val="center"/>
                                  </m:mcPr>
                                </m:mc>
                              </m:mcs>
                              <m:ctrlPr>
                                <a:rPr lang="en-US" altLang="zh-CN" sz="1000" i="1" smtClean="0">
                                  <a:solidFill>
                                    <a:srgbClr val="00FF00"/>
                                  </a:solidFill>
                                  <a:latin typeface="Cambria Math" panose="02040503050406030204" pitchFamily="18" charset="0"/>
                                </a:rPr>
                              </m:ctrlPr>
                            </m:mPr>
                            <m:mr>
                              <m:e>
                                <m:r>
                                  <m:rPr>
                                    <m:brk m:alnAt="7"/>
                                  </m:rPr>
                                  <a:rPr lang="en-US" altLang="zh-CN" sz="1000" b="0" i="1" smtClean="0">
                                    <a:solidFill>
                                      <a:srgbClr val="00FF00"/>
                                    </a:solidFill>
                                    <a:latin typeface="Cambria Math" panose="02040503050406030204" pitchFamily="18" charset="0"/>
                                  </a:rPr>
                                  <m:t>0</m:t>
                                </m:r>
                                <m:r>
                                  <a:rPr lang="en-US" altLang="zh-CN" sz="1000" b="0" i="1" smtClean="0">
                                    <a:solidFill>
                                      <a:srgbClr val="00FF00"/>
                                    </a:solidFill>
                                    <a:latin typeface="Cambria Math" panose="02040503050406030204" pitchFamily="18" charset="0"/>
                                  </a:rPr>
                                  <m:t>.50</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0.125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0.125</m:t>
                                </m:r>
                              </m:e>
                              <m:e>
                                <m:r>
                                  <a:rPr lang="en-US" altLang="zh-CN" sz="1000" b="0" i="1" smtClean="0">
                                    <a:solidFill>
                                      <a:srgbClr val="00FF00"/>
                                    </a:solidFill>
                                    <a:latin typeface="Cambria Math" panose="02040503050406030204" pitchFamily="18" charset="0"/>
                                  </a:rPr>
                                  <m:t>0.625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0.375</m:t>
                                </m:r>
                              </m:e>
                            </m:mr>
                          </m:m>
                        </m:e>
                      </m:d>
                    </m:oMath>
                  </m:oMathPara>
                </a14:m>
                <a:endParaRPr lang="en-US" altLang="zh-CN" sz="1000" dirty="0"/>
              </a:p>
            </p:txBody>
          </p:sp>
        </mc:Choice>
        <mc:Fallback xmlns="">
          <p:sp>
            <p:nvSpPr>
              <p:cNvPr id="42" name="内容占位符 2">
                <a:extLst>
                  <a:ext uri="{FF2B5EF4-FFF2-40B4-BE49-F238E27FC236}">
                    <a16:creationId xmlns:a16="http://schemas.microsoft.com/office/drawing/2014/main" id="{859C57C1-747C-45F0-917D-F054397C5469}"/>
                  </a:ext>
                </a:extLst>
              </p:cNvPr>
              <p:cNvSpPr txBox="1">
                <a:spLocks noRot="1" noChangeAspect="1" noMove="1" noResize="1" noEditPoints="1" noAdjustHandles="1" noChangeArrowheads="1" noChangeShapeType="1" noTextEdit="1"/>
              </p:cNvSpPr>
              <p:nvPr/>
            </p:nvSpPr>
            <p:spPr>
              <a:xfrm>
                <a:off x="9812620" y="359147"/>
                <a:ext cx="2308043" cy="1048678"/>
              </a:xfrm>
              <a:prstGeom prst="rect">
                <a:avLst/>
              </a:prstGeom>
              <a:blipFill>
                <a:blip r:embed="rId4"/>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内容占位符 2">
                <a:extLst>
                  <a:ext uri="{FF2B5EF4-FFF2-40B4-BE49-F238E27FC236}">
                    <a16:creationId xmlns:a16="http://schemas.microsoft.com/office/drawing/2014/main" id="{282A6083-D88D-4E21-AA64-09C4CC5C635D}"/>
                  </a:ext>
                </a:extLst>
              </p:cNvPr>
              <p:cNvSpPr>
                <a:spLocks noGrp="1"/>
              </p:cNvSpPr>
              <p:nvPr>
                <p:ph idx="1"/>
              </p:nvPr>
            </p:nvSpPr>
            <p:spPr>
              <a:xfrm>
                <a:off x="7683258" y="338872"/>
                <a:ext cx="1968299" cy="104867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000" dirty="0">
                    <a:solidFill>
                      <a:srgbClr val="FFFF00"/>
                    </a:solidFill>
                  </a:rPr>
                  <a:t>发射概率矩阵 </a:t>
                </a:r>
                <a:r>
                  <a:rPr lang="en-US" altLang="zh-CN" sz="1000" i="1" dirty="0">
                    <a:solidFill>
                      <a:srgbClr val="FFFF00"/>
                    </a:solidFill>
                  </a:rPr>
                  <a:t>b </a:t>
                </a:r>
                <a:r>
                  <a:rPr lang="zh-CN" altLang="en-US" sz="1000" dirty="0">
                    <a:solidFill>
                      <a:srgbClr val="FFFF00"/>
                    </a:solidFill>
                  </a:rPr>
                  <a:t>：</a:t>
                </a:r>
                <a:endParaRPr lang="en-US" altLang="zh-CN" sz="1000" dirty="0">
                  <a:solidFill>
                    <a:srgbClr val="FFFF00"/>
                  </a:solidFill>
                </a:endParaRPr>
              </a:p>
              <a:p>
                <a:pPr marL="0" indent="0">
                  <a:buNone/>
                </a:pPr>
                <a:r>
                  <a:rPr lang="zh-CN" altLang="en-US" sz="1000" dirty="0">
                    <a:solidFill>
                      <a:srgbClr val="FFFF00"/>
                    </a:solidFill>
                  </a:rPr>
                  <a:t>         干燥    稍干   潮湿    湿透</a:t>
                </a:r>
                <a:endParaRPr lang="en-US" altLang="zh-CN" sz="1000" dirty="0">
                  <a:solidFill>
                    <a:srgbClr val="FFFF00"/>
                  </a:solidFill>
                </a:endParaRPr>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sz="1000" i="1">
                              <a:solidFill>
                                <a:srgbClr val="FFFF00"/>
                              </a:solidFill>
                              <a:latin typeface="Cambria Math" panose="02040503050406030204" pitchFamily="18" charset="0"/>
                            </a:rPr>
                          </m:ctrlPr>
                        </m:mPr>
                        <m:mr>
                          <m:e>
                            <m:r>
                              <m:rPr>
                                <m:brk m:alnAt="7"/>
                              </m:rPr>
                              <a:rPr lang="zh-CN" altLang="en-US" sz="1000" i="1">
                                <a:solidFill>
                                  <a:srgbClr val="FFFF00"/>
                                </a:solidFill>
                                <a:latin typeface="Cambria Math" panose="02040503050406030204" pitchFamily="18" charset="0"/>
                              </a:rPr>
                              <m:t>晴</m:t>
                            </m:r>
                            <m:r>
                              <a:rPr lang="zh-CN" altLang="en-US" sz="1000" i="1">
                                <a:solidFill>
                                  <a:srgbClr val="FFFF00"/>
                                </a:solidFill>
                                <a:latin typeface="Cambria Math" panose="02040503050406030204" pitchFamily="18" charset="0"/>
                              </a:rPr>
                              <m:t>朗</m:t>
                            </m:r>
                          </m:e>
                        </m:mr>
                        <m:mr>
                          <m:e>
                            <m:r>
                              <a:rPr lang="zh-CN" altLang="en-US" sz="1000" i="1">
                                <a:solidFill>
                                  <a:srgbClr val="FFFF00"/>
                                </a:solidFill>
                                <a:latin typeface="Cambria Math" panose="02040503050406030204" pitchFamily="18" charset="0"/>
                              </a:rPr>
                              <m:t>多云</m:t>
                            </m:r>
                          </m:e>
                        </m:mr>
                        <m:mr>
                          <m:e>
                            <m:r>
                              <a:rPr lang="zh-CN" altLang="en-US" sz="1000" i="1" smtClean="0">
                                <a:solidFill>
                                  <a:srgbClr val="FFFF00"/>
                                </a:solidFill>
                                <a:latin typeface="Cambria Math" panose="02040503050406030204" pitchFamily="18" charset="0"/>
                              </a:rPr>
                              <m:t>下</m:t>
                            </m:r>
                            <m:r>
                              <a:rPr lang="zh-CN" altLang="en-US" sz="1000" i="1">
                                <a:solidFill>
                                  <a:srgbClr val="FFFF00"/>
                                </a:solidFill>
                                <a:latin typeface="Cambria Math" panose="02040503050406030204" pitchFamily="18" charset="0"/>
                              </a:rPr>
                              <m:t>雨</m:t>
                            </m:r>
                          </m:e>
                        </m:mr>
                      </m:m>
                      <m:d>
                        <m:dPr>
                          <m:ctrlPr>
                            <a:rPr lang="en-US" altLang="zh-CN" sz="1000" i="1">
                              <a:solidFill>
                                <a:srgbClr val="FFFF00"/>
                              </a:solidFill>
                              <a:latin typeface="Cambria Math" panose="02040503050406030204" pitchFamily="18" charset="0"/>
                            </a:rPr>
                          </m:ctrlPr>
                        </m:dPr>
                        <m:e>
                          <m:m>
                            <m:mPr>
                              <m:mcs>
                                <m:mc>
                                  <m:mcPr>
                                    <m:count m:val="1"/>
                                    <m:mcJc m:val="center"/>
                                  </m:mcPr>
                                </m:mc>
                              </m:mcs>
                              <m:ctrlPr>
                                <a:rPr lang="en-US" altLang="zh-CN" sz="1000" i="1" smtClean="0">
                                  <a:solidFill>
                                    <a:srgbClr val="FFFF00"/>
                                  </a:solidFill>
                                  <a:latin typeface="Cambria Math" panose="02040503050406030204" pitchFamily="18" charset="0"/>
                                </a:rPr>
                              </m:ctrlPr>
                            </m:mPr>
                            <m:mr>
                              <m:e>
                                <m:r>
                                  <a:rPr lang="en-US" altLang="zh-CN" sz="1000" b="0" i="1" smtClean="0">
                                    <a:solidFill>
                                      <a:srgbClr val="FFFF00"/>
                                    </a:solidFill>
                                    <a:latin typeface="Cambria Math" panose="02040503050406030204" pitchFamily="18" charset="0"/>
                                  </a:rPr>
                                  <m:t>0.60</m:t>
                                </m:r>
                              </m:e>
                            </m:mr>
                            <m:mr>
                              <m:e>
                                <m:r>
                                  <a:rPr lang="en-US" altLang="zh-CN" sz="1000" b="0" i="1" smtClean="0">
                                    <a:solidFill>
                                      <a:srgbClr val="FFFF00"/>
                                    </a:solidFill>
                                    <a:latin typeface="Cambria Math" panose="02040503050406030204" pitchFamily="18" charset="0"/>
                                  </a:rPr>
                                  <m:t>0.25</m:t>
                                </m:r>
                              </m:e>
                            </m:mr>
                            <m:mr>
                              <m:e>
                                <m:r>
                                  <a:rPr lang="en-US" altLang="zh-CN" sz="1000" b="0" i="1" smtClean="0">
                                    <a:solidFill>
                                      <a:srgbClr val="FFFF00"/>
                                    </a:solidFill>
                                    <a:latin typeface="Cambria Math" panose="02040503050406030204" pitchFamily="18" charset="0"/>
                                  </a:rPr>
                                  <m:t>0.05</m:t>
                                </m:r>
                              </m:e>
                            </m:mr>
                          </m:m>
                          <m:r>
                            <a:rPr lang="en-US" altLang="zh-CN" sz="1000" b="0" i="1" smtClean="0">
                              <a:solidFill>
                                <a:srgbClr val="FFFF00"/>
                              </a:solidFill>
                              <a:latin typeface="Cambria Math" panose="02040503050406030204" pitchFamily="18" charset="0"/>
                            </a:rPr>
                            <m:t>    </m:t>
                          </m:r>
                          <m:m>
                            <m:mPr>
                              <m:mcs>
                                <m:mc>
                                  <m:mcPr>
                                    <m:count m:val="3"/>
                                    <m:mcJc m:val="center"/>
                                  </m:mcPr>
                                </m:mc>
                              </m:mcs>
                              <m:ctrlPr>
                                <a:rPr lang="en-US" altLang="zh-CN" sz="1000" i="1">
                                  <a:solidFill>
                                    <a:srgbClr val="FFFF00"/>
                                  </a:solidFill>
                                  <a:latin typeface="Cambria Math" panose="02040503050406030204" pitchFamily="18" charset="0"/>
                                </a:rPr>
                              </m:ctrlPr>
                            </m:mPr>
                            <m:mr>
                              <m:e>
                                <m:r>
                                  <m:rPr>
                                    <m:brk m:alnAt="7"/>
                                  </m:rPr>
                                  <a:rPr lang="en-US" altLang="zh-CN" sz="1000" i="1">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m:t>
                                </m:r>
                                <m:r>
                                  <a:rPr lang="en-US" altLang="zh-CN" sz="1000" b="0" i="1" smtClean="0">
                                    <a:solidFill>
                                      <a:srgbClr val="FFFF00"/>
                                    </a:solidFill>
                                    <a:latin typeface="Cambria Math" panose="02040503050406030204" pitchFamily="18" charset="0"/>
                                  </a:rPr>
                                  <m:t>2</m:t>
                                </m:r>
                                <m:r>
                                  <a:rPr lang="en-US" altLang="zh-CN" sz="1000" i="1">
                                    <a:solidFill>
                                      <a:srgbClr val="FFFF00"/>
                                    </a:solidFill>
                                    <a:latin typeface="Cambria Math" panose="02040503050406030204" pitchFamily="18" charset="0"/>
                                  </a:rPr>
                                  <m:t>0</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m:t>
                                </m:r>
                                <m:r>
                                  <a:rPr lang="en-US" altLang="zh-CN" sz="1000" i="1">
                                    <a:solidFill>
                                      <a:srgbClr val="FFFF00"/>
                                    </a:solidFill>
                                    <a:latin typeface="Cambria Math" panose="02040503050406030204" pitchFamily="18" charset="0"/>
                                  </a:rPr>
                                  <m:t>5</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5</m:t>
                                </m:r>
                              </m:e>
                            </m:mr>
                            <m:mr>
                              <m:e>
                                <m:r>
                                  <a:rPr lang="en-US" altLang="zh-CN" sz="1000" i="1">
                                    <a:solidFill>
                                      <a:srgbClr val="FFFF00"/>
                                    </a:solidFill>
                                    <a:latin typeface="Cambria Math" panose="02040503050406030204" pitchFamily="18" charset="0"/>
                                  </a:rPr>
                                  <m:t>0.25</m:t>
                                </m:r>
                              </m:e>
                              <m:e>
                                <m:r>
                                  <a:rPr lang="en-US" altLang="zh-CN" sz="1000" i="1">
                                    <a:solidFill>
                                      <a:srgbClr val="FFFF00"/>
                                    </a:solidFill>
                                    <a:latin typeface="Cambria Math" panose="02040503050406030204" pitchFamily="18" charset="0"/>
                                  </a:rPr>
                                  <m:t>0.</m:t>
                                </m:r>
                                <m:r>
                                  <a:rPr lang="en-US" altLang="zh-CN" sz="1000" i="1" smtClean="0">
                                    <a:solidFill>
                                      <a:srgbClr val="FFFF00"/>
                                    </a:solidFill>
                                    <a:latin typeface="Cambria Math" panose="02040503050406030204" pitchFamily="18" charset="0"/>
                                  </a:rPr>
                                  <m:t> </m:t>
                                </m:r>
                                <m:r>
                                  <a:rPr lang="en-US" altLang="zh-CN" sz="1000" i="1">
                                    <a:solidFill>
                                      <a:srgbClr val="FFFF00"/>
                                    </a:solidFill>
                                    <a:latin typeface="Cambria Math" panose="02040503050406030204" pitchFamily="18" charset="0"/>
                                  </a:rPr>
                                  <m:t>25</m:t>
                                </m:r>
                              </m:e>
                              <m:e>
                                <m:r>
                                  <a:rPr lang="en-US" altLang="zh-CN" sz="1000" i="1">
                                    <a:solidFill>
                                      <a:srgbClr val="FFFF00"/>
                                    </a:solidFill>
                                    <a:latin typeface="Cambria Math" panose="02040503050406030204" pitchFamily="18" charset="0"/>
                                  </a:rPr>
                                  <m:t>0.25</m:t>
                                </m:r>
                              </m:e>
                            </m:mr>
                            <m:mr>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10</m:t>
                                </m:r>
                              </m:e>
                              <m:e>
                                <m:r>
                                  <a:rPr lang="en-US" altLang="zh-CN" sz="1000" i="1">
                                    <a:solidFill>
                                      <a:srgbClr val="FFFF00"/>
                                    </a:solidFill>
                                    <a:latin typeface="Cambria Math" panose="02040503050406030204" pitchFamily="18" charset="0"/>
                                  </a:rPr>
                                  <m:t>0.35</m:t>
                                </m:r>
                              </m:e>
                              <m:e>
                                <m:r>
                                  <a:rPr lang="en-US" altLang="zh-CN" sz="1000" i="1">
                                    <a:solidFill>
                                      <a:srgbClr val="FFFF00"/>
                                    </a:solidFill>
                                    <a:latin typeface="Cambria Math" panose="02040503050406030204" pitchFamily="18" charset="0"/>
                                  </a:rPr>
                                  <m:t>0.5</m:t>
                                </m:r>
                                <m:r>
                                  <a:rPr lang="en-US" altLang="zh-CN" sz="1000" b="0" i="1" smtClean="0">
                                    <a:solidFill>
                                      <a:srgbClr val="FFFF00"/>
                                    </a:solidFill>
                                    <a:latin typeface="Cambria Math" panose="02040503050406030204" pitchFamily="18" charset="0"/>
                                  </a:rPr>
                                  <m:t>0</m:t>
                                </m:r>
                              </m:e>
                            </m:mr>
                          </m:m>
                        </m:e>
                      </m:d>
                    </m:oMath>
                  </m:oMathPara>
                </a14:m>
                <a:endParaRPr lang="zh-CN" altLang="en-US" sz="1000" dirty="0"/>
              </a:p>
            </p:txBody>
          </p:sp>
        </mc:Choice>
        <mc:Fallback xmlns="">
          <p:sp>
            <p:nvSpPr>
              <p:cNvPr id="44" name="内容占位符 2">
                <a:extLst>
                  <a:ext uri="{FF2B5EF4-FFF2-40B4-BE49-F238E27FC236}">
                    <a16:creationId xmlns:a16="http://schemas.microsoft.com/office/drawing/2014/main" id="{282A6083-D88D-4E21-AA64-09C4CC5C635D}"/>
                  </a:ext>
                </a:extLst>
              </p:cNvPr>
              <p:cNvSpPr>
                <a:spLocks noGrp="1" noRot="1" noChangeAspect="1" noMove="1" noResize="1" noEditPoints="1" noAdjustHandles="1" noChangeArrowheads="1" noChangeShapeType="1" noTextEdit="1"/>
              </p:cNvSpPr>
              <p:nvPr>
                <p:ph idx="1"/>
              </p:nvPr>
            </p:nvSpPr>
            <p:spPr>
              <a:xfrm>
                <a:off x="7683258" y="338872"/>
                <a:ext cx="1968299" cy="1048678"/>
              </a:xfrm>
              <a:blipFill>
                <a:blip r:embed="rId5"/>
                <a:stretch>
                  <a:fillRect t="-116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内容占位符 2">
                <a:extLst>
                  <a:ext uri="{FF2B5EF4-FFF2-40B4-BE49-F238E27FC236}">
                    <a16:creationId xmlns:a16="http://schemas.microsoft.com/office/drawing/2014/main" id="{A907DEB4-C9A7-4AAF-BFD9-EDF0B907BCF1}"/>
                  </a:ext>
                </a:extLst>
              </p:cNvPr>
              <p:cNvSpPr txBox="1">
                <a:spLocks/>
              </p:cNvSpPr>
              <p:nvPr/>
            </p:nvSpPr>
            <p:spPr>
              <a:xfrm>
                <a:off x="5065934" y="331058"/>
                <a:ext cx="2346657" cy="6651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B0F0"/>
                    </a:solidFill>
                  </a:rPr>
                  <a:t>初始概率矩阵 </a:t>
                </a:r>
                <a:r>
                  <a:rPr lang="en-US" altLang="zh-CN" sz="1000" dirty="0">
                    <a:solidFill>
                      <a:srgbClr val="00B0F0"/>
                    </a:solidFill>
                  </a:rPr>
                  <a:t>π </a:t>
                </a:r>
                <a:r>
                  <a:rPr lang="zh-CN" altLang="en-US" sz="1000" dirty="0">
                    <a:solidFill>
                      <a:srgbClr val="00B0F0"/>
                    </a:solidFill>
                  </a:rPr>
                  <a:t>：</a:t>
                </a:r>
                <a:endParaRPr lang="en-US" altLang="zh-CN" sz="1000" dirty="0">
                  <a:solidFill>
                    <a:srgbClr val="00B0F0"/>
                  </a:solidFill>
                </a:endParaRPr>
              </a:p>
              <a:p>
                <a:pPr marL="0" indent="0">
                  <a:buFont typeface="Arial" panose="020B0604020202020204" pitchFamily="34" charset="0"/>
                  <a:buNone/>
                </a:pPr>
                <a:r>
                  <a:rPr lang="zh-CN" altLang="en-US" sz="1000" dirty="0">
                    <a:solidFill>
                      <a:srgbClr val="00B0F0"/>
                    </a:solidFill>
                  </a:rPr>
                  <a:t>                晴朗   多云     下雨</a:t>
                </a:r>
                <a:endParaRPr lang="en-US" altLang="zh-CN" sz="1000" dirty="0">
                  <a:solidFill>
                    <a:srgbClr val="00B0F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altLang="zh-CN" sz="1000" i="1" smtClean="0">
                              <a:solidFill>
                                <a:srgbClr val="00B0F0"/>
                              </a:solidFill>
                              <a:latin typeface="Cambria Math" panose="02040503050406030204" pitchFamily="18" charset="0"/>
                            </a:rPr>
                          </m:ctrlPr>
                        </m:dPr>
                        <m:e>
                          <m:r>
                            <a:rPr lang="en-US" altLang="zh-CN" sz="1000" b="0" i="1" smtClean="0">
                              <a:solidFill>
                                <a:srgbClr val="00B0F0"/>
                              </a:solidFill>
                              <a:latin typeface="Cambria Math" panose="02040503050406030204" pitchFamily="18" charset="0"/>
                            </a:rPr>
                            <m:t>0.63     0.17     0.20</m:t>
                          </m:r>
                        </m:e>
                      </m:d>
                    </m:oMath>
                  </m:oMathPara>
                </a14:m>
                <a:endParaRPr lang="en-US" altLang="zh-CN" sz="1000" dirty="0"/>
              </a:p>
            </p:txBody>
          </p:sp>
        </mc:Choice>
        <mc:Fallback xmlns="">
          <p:sp>
            <p:nvSpPr>
              <p:cNvPr id="45" name="内容占位符 2">
                <a:extLst>
                  <a:ext uri="{FF2B5EF4-FFF2-40B4-BE49-F238E27FC236}">
                    <a16:creationId xmlns:a16="http://schemas.microsoft.com/office/drawing/2014/main" id="{A907DEB4-C9A7-4AAF-BFD9-EDF0B907BCF1}"/>
                  </a:ext>
                </a:extLst>
              </p:cNvPr>
              <p:cNvSpPr txBox="1">
                <a:spLocks noRot="1" noChangeAspect="1" noMove="1" noResize="1" noEditPoints="1" noAdjustHandles="1" noChangeArrowheads="1" noChangeShapeType="1" noTextEdit="1"/>
              </p:cNvSpPr>
              <p:nvPr/>
            </p:nvSpPr>
            <p:spPr>
              <a:xfrm>
                <a:off x="5065934" y="331058"/>
                <a:ext cx="2346657" cy="665129"/>
              </a:xfrm>
              <a:prstGeom prst="rect">
                <a:avLst/>
              </a:prstGeom>
              <a:blipFill>
                <a:blip r:embed="rId6"/>
                <a:stretch>
                  <a:fillRect t="-917"/>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4066798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a:xfrm>
            <a:off x="350269" y="740291"/>
            <a:ext cx="9613861" cy="1080938"/>
          </a:xfrm>
        </p:spPr>
        <p:txBody>
          <a:bodyPr/>
          <a:lstStyle/>
          <a:p>
            <a:r>
              <a:rPr lang="zh-CN" altLang="en-US" dirty="0"/>
              <a:t>计算过程分解</a:t>
            </a:r>
          </a:p>
        </p:txBody>
      </p:sp>
      <p:grpSp>
        <p:nvGrpSpPr>
          <p:cNvPr id="3" name="组合 2">
            <a:extLst>
              <a:ext uri="{FF2B5EF4-FFF2-40B4-BE49-F238E27FC236}">
                <a16:creationId xmlns:a16="http://schemas.microsoft.com/office/drawing/2014/main" id="{DDFEFEC9-C4D4-44A2-BE00-E5DE0EF42465}"/>
              </a:ext>
            </a:extLst>
          </p:cNvPr>
          <p:cNvGrpSpPr/>
          <p:nvPr/>
        </p:nvGrpSpPr>
        <p:grpSpPr>
          <a:xfrm>
            <a:off x="4166516" y="2216316"/>
            <a:ext cx="2342790" cy="741223"/>
            <a:chOff x="2555131" y="3560323"/>
            <a:chExt cx="4708188" cy="1985835"/>
          </a:xfrm>
        </p:grpSpPr>
        <p:sp>
          <p:nvSpPr>
            <p:cNvPr id="5" name="矩形 4">
              <a:extLst>
                <a:ext uri="{FF2B5EF4-FFF2-40B4-BE49-F238E27FC236}">
                  <a16:creationId xmlns:a16="http://schemas.microsoft.com/office/drawing/2014/main" id="{0C34EE6D-549B-4998-8EF0-29232168221A}"/>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7" name="矩形 6">
              <a:extLst>
                <a:ext uri="{FF2B5EF4-FFF2-40B4-BE49-F238E27FC236}">
                  <a16:creationId xmlns:a16="http://schemas.microsoft.com/office/drawing/2014/main" id="{962A8BBB-5263-4BBD-AB84-C8FBCE342242}"/>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9" name="矩形 8">
              <a:extLst>
                <a:ext uri="{FF2B5EF4-FFF2-40B4-BE49-F238E27FC236}">
                  <a16:creationId xmlns:a16="http://schemas.microsoft.com/office/drawing/2014/main" id="{C2783A8F-C865-4AB2-9971-9C151ABA9AB6}"/>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11" name="矩形 10">
              <a:extLst>
                <a:ext uri="{FF2B5EF4-FFF2-40B4-BE49-F238E27FC236}">
                  <a16:creationId xmlns:a16="http://schemas.microsoft.com/office/drawing/2014/main" id="{23B38E9B-6E68-4A4C-B936-EEAEFC20734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13" name="矩形 12">
              <a:extLst>
                <a:ext uri="{FF2B5EF4-FFF2-40B4-BE49-F238E27FC236}">
                  <a16:creationId xmlns:a16="http://schemas.microsoft.com/office/drawing/2014/main" id="{DCB4B96D-FD20-4990-9B93-4C538B09FD87}"/>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17" name="矩形 16">
              <a:extLst>
                <a:ext uri="{FF2B5EF4-FFF2-40B4-BE49-F238E27FC236}">
                  <a16:creationId xmlns:a16="http://schemas.microsoft.com/office/drawing/2014/main" id="{15868EDE-2A1B-4763-A969-2250E94A162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19" name="矩形 18">
              <a:extLst>
                <a:ext uri="{FF2B5EF4-FFF2-40B4-BE49-F238E27FC236}">
                  <a16:creationId xmlns:a16="http://schemas.microsoft.com/office/drawing/2014/main" id="{69ECE952-E219-4D44-BCCC-AC00F94EB7FF}"/>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1" name="矩形 20">
              <a:extLst>
                <a:ext uri="{FF2B5EF4-FFF2-40B4-BE49-F238E27FC236}">
                  <a16:creationId xmlns:a16="http://schemas.microsoft.com/office/drawing/2014/main" id="{6D3CCBF8-CBA4-455E-A3E4-17187FFA2A6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3" name="矩形 22">
              <a:extLst>
                <a:ext uri="{FF2B5EF4-FFF2-40B4-BE49-F238E27FC236}">
                  <a16:creationId xmlns:a16="http://schemas.microsoft.com/office/drawing/2014/main" id="{B06531C4-6D13-4D04-95B8-F5C44173EF9A}"/>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32" name="直接箭头连接符 31">
              <a:extLst>
                <a:ext uri="{FF2B5EF4-FFF2-40B4-BE49-F238E27FC236}">
                  <a16:creationId xmlns:a16="http://schemas.microsoft.com/office/drawing/2014/main" id="{D80D726B-B68E-4FDF-96DC-8482617426BC}"/>
                </a:ext>
              </a:extLst>
            </p:cNvPr>
            <p:cNvCxnSpPr>
              <a:stCxn id="5" idx="3"/>
              <a:endCxn id="7"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直接箭头连接符 34">
              <a:extLst>
                <a:ext uri="{FF2B5EF4-FFF2-40B4-BE49-F238E27FC236}">
                  <a16:creationId xmlns:a16="http://schemas.microsoft.com/office/drawing/2014/main" id="{000117C8-599A-412A-B3FC-1F6C2E5FA632}"/>
                </a:ext>
              </a:extLst>
            </p:cNvPr>
            <p:cNvCxnSpPr>
              <a:cxnSpLocks/>
              <a:stCxn id="11" idx="3"/>
              <a:endCxn id="17"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9" name="直接箭头连接符 38">
              <a:extLst>
                <a:ext uri="{FF2B5EF4-FFF2-40B4-BE49-F238E27FC236}">
                  <a16:creationId xmlns:a16="http://schemas.microsoft.com/office/drawing/2014/main" id="{8E5850AB-38CC-45F2-94D7-D9975FBB08F1}"/>
                </a:ext>
              </a:extLst>
            </p:cNvPr>
            <p:cNvCxnSpPr>
              <a:stCxn id="17" idx="3"/>
              <a:endCxn id="19"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1" name="直接箭头连接符 40">
              <a:extLst>
                <a:ext uri="{FF2B5EF4-FFF2-40B4-BE49-F238E27FC236}">
                  <a16:creationId xmlns:a16="http://schemas.microsoft.com/office/drawing/2014/main" id="{A7647FA5-E49D-485E-8C0C-495119340F13}"/>
                </a:ext>
              </a:extLst>
            </p:cNvPr>
            <p:cNvCxnSpPr>
              <a:stCxn id="13" idx="3"/>
              <a:endCxn id="23"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8" name="直接箭头连接符 47">
              <a:extLst>
                <a:ext uri="{FF2B5EF4-FFF2-40B4-BE49-F238E27FC236}">
                  <a16:creationId xmlns:a16="http://schemas.microsoft.com/office/drawing/2014/main" id="{75A1FF73-6B44-4CC9-8D7E-72407A9B3C78}"/>
                </a:ext>
              </a:extLst>
            </p:cNvPr>
            <p:cNvCxnSpPr>
              <a:stCxn id="5" idx="3"/>
              <a:endCxn id="17"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2" name="直接箭头连接符 51">
              <a:extLst>
                <a:ext uri="{FF2B5EF4-FFF2-40B4-BE49-F238E27FC236}">
                  <a16:creationId xmlns:a16="http://schemas.microsoft.com/office/drawing/2014/main" id="{AF54926E-C096-4D04-AA36-7AF578CBCA01}"/>
                </a:ext>
              </a:extLst>
            </p:cNvPr>
            <p:cNvCxnSpPr>
              <a:stCxn id="7" idx="3"/>
              <a:endCxn id="19"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直接箭头连接符 53">
              <a:extLst>
                <a:ext uri="{FF2B5EF4-FFF2-40B4-BE49-F238E27FC236}">
                  <a16:creationId xmlns:a16="http://schemas.microsoft.com/office/drawing/2014/main" id="{F5EDF133-372A-44F9-84D0-B86E123056A5}"/>
                </a:ext>
              </a:extLst>
            </p:cNvPr>
            <p:cNvCxnSpPr>
              <a:stCxn id="11" idx="3"/>
              <a:endCxn id="23"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6" name="直接箭头连接符 55">
              <a:extLst>
                <a:ext uri="{FF2B5EF4-FFF2-40B4-BE49-F238E27FC236}">
                  <a16:creationId xmlns:a16="http://schemas.microsoft.com/office/drawing/2014/main" id="{20BA7AAC-38DF-4B7D-8502-0E364B85E46E}"/>
                </a:ext>
              </a:extLst>
            </p:cNvPr>
            <p:cNvCxnSpPr>
              <a:cxnSpLocks/>
              <a:stCxn id="11" idx="3"/>
              <a:endCxn id="7"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8" name="直接箭头连接符 57">
              <a:extLst>
                <a:ext uri="{FF2B5EF4-FFF2-40B4-BE49-F238E27FC236}">
                  <a16:creationId xmlns:a16="http://schemas.microsoft.com/office/drawing/2014/main" id="{3E45C7D3-1C7E-4701-B103-6244669E3F79}"/>
                </a:ext>
              </a:extLst>
            </p:cNvPr>
            <p:cNvCxnSpPr>
              <a:stCxn id="13"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2" name="直接箭头连接符 61">
              <a:extLst>
                <a:ext uri="{FF2B5EF4-FFF2-40B4-BE49-F238E27FC236}">
                  <a16:creationId xmlns:a16="http://schemas.microsoft.com/office/drawing/2014/main" id="{E076A911-B8C6-44FE-9621-E567D63EFA79}"/>
                </a:ext>
              </a:extLst>
            </p:cNvPr>
            <p:cNvCxnSpPr>
              <a:stCxn id="23" idx="3"/>
              <a:endCxn id="19"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直接箭头连接符 64">
              <a:extLst>
                <a:ext uri="{FF2B5EF4-FFF2-40B4-BE49-F238E27FC236}">
                  <a16:creationId xmlns:a16="http://schemas.microsoft.com/office/drawing/2014/main" id="{39721351-4B99-4897-94A5-C20D6F5C9505}"/>
                </a:ext>
              </a:extLst>
            </p:cNvPr>
            <p:cNvCxnSpPr>
              <a:stCxn id="5" idx="3"/>
              <a:endCxn id="23"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7" name="直接箭头连接符 66">
              <a:extLst>
                <a:ext uri="{FF2B5EF4-FFF2-40B4-BE49-F238E27FC236}">
                  <a16:creationId xmlns:a16="http://schemas.microsoft.com/office/drawing/2014/main" id="{2DAC6E2C-8F95-4314-A05E-5481C868890C}"/>
                </a:ext>
              </a:extLst>
            </p:cNvPr>
            <p:cNvCxnSpPr>
              <a:stCxn id="13" idx="3"/>
              <a:endCxn id="7"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12" name="文本框 11">
            <a:extLst>
              <a:ext uri="{FF2B5EF4-FFF2-40B4-BE49-F238E27FC236}">
                <a16:creationId xmlns:a16="http://schemas.microsoft.com/office/drawing/2014/main" id="{089E181A-0FB3-4750-A8A6-3A2D704B132B}"/>
              </a:ext>
            </a:extLst>
          </p:cNvPr>
          <p:cNvSpPr txBox="1"/>
          <p:nvPr/>
        </p:nvSpPr>
        <p:spPr>
          <a:xfrm>
            <a:off x="9696040" y="3605868"/>
            <a:ext cx="2425633"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dirty="0"/>
              <a:t>重复计算的</a:t>
            </a:r>
            <a:r>
              <a:rPr lang="zh-CN" altLang="en-US" b="1" dirty="0"/>
              <a:t>解决方案：</a:t>
            </a:r>
            <a:endParaRPr lang="en-US" altLang="zh-CN" b="1" dirty="0"/>
          </a:p>
          <a:p>
            <a:r>
              <a:rPr lang="zh-CN" altLang="en-US" dirty="0"/>
              <a:t>前向算法</a:t>
            </a:r>
            <a:endParaRPr lang="en-US" altLang="zh-CN" dirty="0"/>
          </a:p>
        </p:txBody>
      </p:sp>
      <p:grpSp>
        <p:nvGrpSpPr>
          <p:cNvPr id="42" name="组合 41">
            <a:extLst>
              <a:ext uri="{FF2B5EF4-FFF2-40B4-BE49-F238E27FC236}">
                <a16:creationId xmlns:a16="http://schemas.microsoft.com/office/drawing/2014/main" id="{38B9BE8E-C0C0-4A52-841E-3A937ED8556F}"/>
              </a:ext>
            </a:extLst>
          </p:cNvPr>
          <p:cNvGrpSpPr/>
          <p:nvPr/>
        </p:nvGrpSpPr>
        <p:grpSpPr>
          <a:xfrm>
            <a:off x="1003430" y="3805289"/>
            <a:ext cx="2342790" cy="741223"/>
            <a:chOff x="2555131" y="3560323"/>
            <a:chExt cx="4708188" cy="1985835"/>
          </a:xfrm>
        </p:grpSpPr>
        <p:sp>
          <p:nvSpPr>
            <p:cNvPr id="44" name="矩形 43">
              <a:extLst>
                <a:ext uri="{FF2B5EF4-FFF2-40B4-BE49-F238E27FC236}">
                  <a16:creationId xmlns:a16="http://schemas.microsoft.com/office/drawing/2014/main" id="{9F9CA2FA-889B-4D97-960F-722393983B9B}"/>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45" name="矩形 44">
              <a:extLst>
                <a:ext uri="{FF2B5EF4-FFF2-40B4-BE49-F238E27FC236}">
                  <a16:creationId xmlns:a16="http://schemas.microsoft.com/office/drawing/2014/main" id="{2067F40D-58B0-446F-ABE7-F115D470877D}"/>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46" name="矩形 45">
              <a:extLst>
                <a:ext uri="{FF2B5EF4-FFF2-40B4-BE49-F238E27FC236}">
                  <a16:creationId xmlns:a16="http://schemas.microsoft.com/office/drawing/2014/main" id="{0AB71A44-4CDA-4647-8B69-63BC9D927BB1}"/>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47" name="矩形 46">
              <a:extLst>
                <a:ext uri="{FF2B5EF4-FFF2-40B4-BE49-F238E27FC236}">
                  <a16:creationId xmlns:a16="http://schemas.microsoft.com/office/drawing/2014/main" id="{60122ADE-2EE4-4BF1-985B-0FA8A67BCF10}"/>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49" name="矩形 48">
              <a:extLst>
                <a:ext uri="{FF2B5EF4-FFF2-40B4-BE49-F238E27FC236}">
                  <a16:creationId xmlns:a16="http://schemas.microsoft.com/office/drawing/2014/main" id="{4B47ED7D-1356-4881-B2A5-6A97D0427694}"/>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51" name="矩形 50">
              <a:extLst>
                <a:ext uri="{FF2B5EF4-FFF2-40B4-BE49-F238E27FC236}">
                  <a16:creationId xmlns:a16="http://schemas.microsoft.com/office/drawing/2014/main" id="{10DB04BA-3ECE-44AA-A792-E8A95BE3109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53" name="矩形 52">
              <a:extLst>
                <a:ext uri="{FF2B5EF4-FFF2-40B4-BE49-F238E27FC236}">
                  <a16:creationId xmlns:a16="http://schemas.microsoft.com/office/drawing/2014/main" id="{D5F7D465-0562-4B1F-9A54-484C97AD570A}"/>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55" name="矩形 54">
              <a:extLst>
                <a:ext uri="{FF2B5EF4-FFF2-40B4-BE49-F238E27FC236}">
                  <a16:creationId xmlns:a16="http://schemas.microsoft.com/office/drawing/2014/main" id="{8C704989-6858-4FA6-B4EE-894CAB63659D}"/>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57" name="矩形 56">
              <a:extLst>
                <a:ext uri="{FF2B5EF4-FFF2-40B4-BE49-F238E27FC236}">
                  <a16:creationId xmlns:a16="http://schemas.microsoft.com/office/drawing/2014/main" id="{9E097C62-C06B-4A83-929D-03442F136DBD}"/>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59" name="直接箭头连接符 58">
              <a:extLst>
                <a:ext uri="{FF2B5EF4-FFF2-40B4-BE49-F238E27FC236}">
                  <a16:creationId xmlns:a16="http://schemas.microsoft.com/office/drawing/2014/main" id="{7B13905A-A569-4E4B-A0AC-9EEA0CA62EE8}"/>
                </a:ext>
              </a:extLst>
            </p:cNvPr>
            <p:cNvCxnSpPr>
              <a:stCxn id="44" idx="3"/>
              <a:endCxn id="45"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1" name="直接箭头连接符 60">
              <a:extLst>
                <a:ext uri="{FF2B5EF4-FFF2-40B4-BE49-F238E27FC236}">
                  <a16:creationId xmlns:a16="http://schemas.microsoft.com/office/drawing/2014/main" id="{AA3B78F8-9B32-40D7-8498-F40E5BE6DAF0}"/>
                </a:ext>
              </a:extLst>
            </p:cNvPr>
            <p:cNvCxnSpPr>
              <a:stCxn id="45" idx="3"/>
              <a:endCxn id="46"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79" name="直接箭头连接符 78">
              <a:extLst>
                <a:ext uri="{FF2B5EF4-FFF2-40B4-BE49-F238E27FC236}">
                  <a16:creationId xmlns:a16="http://schemas.microsoft.com/office/drawing/2014/main" id="{2C3A25CD-E81D-4DB3-B60D-114EACEEAA21}"/>
                </a:ext>
              </a:extLst>
            </p:cNvPr>
            <p:cNvCxnSpPr>
              <a:cxnSpLocks/>
              <a:stCxn id="47" idx="3"/>
              <a:endCxn id="45"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4" name="直接箭头连接符 83">
              <a:extLst>
                <a:ext uri="{FF2B5EF4-FFF2-40B4-BE49-F238E27FC236}">
                  <a16:creationId xmlns:a16="http://schemas.microsoft.com/office/drawing/2014/main" id="{54562D1E-1CB1-4F10-9190-14ED38726C1D}"/>
                </a:ext>
              </a:extLst>
            </p:cNvPr>
            <p:cNvCxnSpPr>
              <a:stCxn id="49" idx="3"/>
              <a:endCxn id="45"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87" name="组合 86">
            <a:extLst>
              <a:ext uri="{FF2B5EF4-FFF2-40B4-BE49-F238E27FC236}">
                <a16:creationId xmlns:a16="http://schemas.microsoft.com/office/drawing/2014/main" id="{468F6C2A-8610-46C1-B8C2-7661038315E3}"/>
              </a:ext>
            </a:extLst>
          </p:cNvPr>
          <p:cNvGrpSpPr/>
          <p:nvPr/>
        </p:nvGrpSpPr>
        <p:grpSpPr>
          <a:xfrm>
            <a:off x="4047880" y="820999"/>
            <a:ext cx="2446404" cy="885353"/>
            <a:chOff x="2555131" y="3560323"/>
            <a:chExt cx="4708188" cy="1985835"/>
          </a:xfrm>
        </p:grpSpPr>
        <p:sp>
          <p:nvSpPr>
            <p:cNvPr id="88" name="矩形 87">
              <a:extLst>
                <a:ext uri="{FF2B5EF4-FFF2-40B4-BE49-F238E27FC236}">
                  <a16:creationId xmlns:a16="http://schemas.microsoft.com/office/drawing/2014/main" id="{230D29D3-046E-4030-9BEF-4BAACF25B6E3}"/>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89" name="矩形 88">
              <a:extLst>
                <a:ext uri="{FF2B5EF4-FFF2-40B4-BE49-F238E27FC236}">
                  <a16:creationId xmlns:a16="http://schemas.microsoft.com/office/drawing/2014/main" id="{03F50377-C62E-4B97-BAC0-3656D1B9BC4A}"/>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90" name="矩形 89">
              <a:extLst>
                <a:ext uri="{FF2B5EF4-FFF2-40B4-BE49-F238E27FC236}">
                  <a16:creationId xmlns:a16="http://schemas.microsoft.com/office/drawing/2014/main" id="{255C609B-08C3-4BEF-903C-4F31688A63A3}"/>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91" name="矩形 90">
              <a:extLst>
                <a:ext uri="{FF2B5EF4-FFF2-40B4-BE49-F238E27FC236}">
                  <a16:creationId xmlns:a16="http://schemas.microsoft.com/office/drawing/2014/main" id="{21D13B39-F44B-464A-BD51-68A122B26494}"/>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92" name="矩形 91">
              <a:extLst>
                <a:ext uri="{FF2B5EF4-FFF2-40B4-BE49-F238E27FC236}">
                  <a16:creationId xmlns:a16="http://schemas.microsoft.com/office/drawing/2014/main" id="{35F3D8E5-1511-4451-8653-E34771B88B3B}"/>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93" name="矩形 92">
              <a:extLst>
                <a:ext uri="{FF2B5EF4-FFF2-40B4-BE49-F238E27FC236}">
                  <a16:creationId xmlns:a16="http://schemas.microsoft.com/office/drawing/2014/main" id="{1F56A48D-3227-41BD-8869-AD65B2DB4446}"/>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94" name="矩形 93">
              <a:extLst>
                <a:ext uri="{FF2B5EF4-FFF2-40B4-BE49-F238E27FC236}">
                  <a16:creationId xmlns:a16="http://schemas.microsoft.com/office/drawing/2014/main" id="{B6977E7F-2A70-4706-8623-19AC20549D01}"/>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95" name="矩形 94">
              <a:extLst>
                <a:ext uri="{FF2B5EF4-FFF2-40B4-BE49-F238E27FC236}">
                  <a16:creationId xmlns:a16="http://schemas.microsoft.com/office/drawing/2014/main" id="{F8398805-85B9-4A6B-A020-3F81BEC5ADA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96" name="矩形 95">
              <a:extLst>
                <a:ext uri="{FF2B5EF4-FFF2-40B4-BE49-F238E27FC236}">
                  <a16:creationId xmlns:a16="http://schemas.microsoft.com/office/drawing/2014/main" id="{E7ED5D8C-BD6E-43A0-8C5A-516D88DC1220}"/>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97" name="直接箭头连接符 96">
              <a:extLst>
                <a:ext uri="{FF2B5EF4-FFF2-40B4-BE49-F238E27FC236}">
                  <a16:creationId xmlns:a16="http://schemas.microsoft.com/office/drawing/2014/main" id="{A53231FA-7120-4119-ACE9-B4BA564D4D7B}"/>
                </a:ext>
              </a:extLst>
            </p:cNvPr>
            <p:cNvCxnSpPr>
              <a:stCxn id="88" idx="3"/>
              <a:endCxn id="89"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98" name="直接箭头连接符 97">
              <a:extLst>
                <a:ext uri="{FF2B5EF4-FFF2-40B4-BE49-F238E27FC236}">
                  <a16:creationId xmlns:a16="http://schemas.microsoft.com/office/drawing/2014/main" id="{6F8569EB-C926-4343-A27A-493875FA2672}"/>
                </a:ext>
              </a:extLst>
            </p:cNvPr>
            <p:cNvCxnSpPr>
              <a:stCxn id="89" idx="3"/>
              <a:endCxn id="90"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99" name="直接箭头连接符 98">
              <a:extLst>
                <a:ext uri="{FF2B5EF4-FFF2-40B4-BE49-F238E27FC236}">
                  <a16:creationId xmlns:a16="http://schemas.microsoft.com/office/drawing/2014/main" id="{17475448-C0CC-4B0E-89C5-E501B18B8D17}"/>
                </a:ext>
              </a:extLst>
            </p:cNvPr>
            <p:cNvCxnSpPr>
              <a:cxnSpLocks/>
              <a:stCxn id="91" idx="3"/>
              <a:endCxn id="93"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0" name="直接箭头连接符 99">
              <a:extLst>
                <a:ext uri="{FF2B5EF4-FFF2-40B4-BE49-F238E27FC236}">
                  <a16:creationId xmlns:a16="http://schemas.microsoft.com/office/drawing/2014/main" id="{130BA4F8-70DA-405E-BAA9-438BD94D89D6}"/>
                </a:ext>
              </a:extLst>
            </p:cNvPr>
            <p:cNvCxnSpPr>
              <a:stCxn id="93" idx="3"/>
              <a:endCxn id="94"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1" name="直接箭头连接符 100">
              <a:extLst>
                <a:ext uri="{FF2B5EF4-FFF2-40B4-BE49-F238E27FC236}">
                  <a16:creationId xmlns:a16="http://schemas.microsoft.com/office/drawing/2014/main" id="{58F7D6B7-FB3C-4E9A-81ED-64F0904715E9}"/>
                </a:ext>
              </a:extLst>
            </p:cNvPr>
            <p:cNvCxnSpPr>
              <a:stCxn id="92" idx="3"/>
              <a:endCxn id="96"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2" name="直接箭头连接符 101">
              <a:extLst>
                <a:ext uri="{FF2B5EF4-FFF2-40B4-BE49-F238E27FC236}">
                  <a16:creationId xmlns:a16="http://schemas.microsoft.com/office/drawing/2014/main" id="{919A7515-9159-4A51-B2E6-B56274063A54}"/>
                </a:ext>
              </a:extLst>
            </p:cNvPr>
            <p:cNvCxnSpPr>
              <a:stCxn id="96" idx="3"/>
              <a:endCxn id="95" idx="1"/>
            </p:cNvCxnSpPr>
            <p:nvPr/>
          </p:nvCxnSpPr>
          <p:spPr>
            <a:xfrm flipV="1">
              <a:off x="5327513" y="5342802"/>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3" name="直接箭头连接符 102">
              <a:extLst>
                <a:ext uri="{FF2B5EF4-FFF2-40B4-BE49-F238E27FC236}">
                  <a16:creationId xmlns:a16="http://schemas.microsoft.com/office/drawing/2014/main" id="{B3E3B201-7D24-4C70-9698-F81984B27E0D}"/>
                </a:ext>
              </a:extLst>
            </p:cNvPr>
            <p:cNvCxnSpPr>
              <a:stCxn id="88" idx="3"/>
              <a:endCxn id="93"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4" name="直接箭头连接符 103">
              <a:extLst>
                <a:ext uri="{FF2B5EF4-FFF2-40B4-BE49-F238E27FC236}">
                  <a16:creationId xmlns:a16="http://schemas.microsoft.com/office/drawing/2014/main" id="{2B41D215-EC97-4265-BF1D-BC21A05B83E3}"/>
                </a:ext>
              </a:extLst>
            </p:cNvPr>
            <p:cNvCxnSpPr>
              <a:stCxn id="93" idx="3"/>
              <a:endCxn id="95" idx="1"/>
            </p:cNvCxnSpPr>
            <p:nvPr/>
          </p:nvCxnSpPr>
          <p:spPr>
            <a:xfrm>
              <a:off x="5327514" y="4554862"/>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5" name="直接箭头连接符 104">
              <a:extLst>
                <a:ext uri="{FF2B5EF4-FFF2-40B4-BE49-F238E27FC236}">
                  <a16:creationId xmlns:a16="http://schemas.microsoft.com/office/drawing/2014/main" id="{608952DE-7C19-4EA4-BD2E-27182EF88285}"/>
                </a:ext>
              </a:extLst>
            </p:cNvPr>
            <p:cNvCxnSpPr>
              <a:stCxn id="89" idx="3"/>
              <a:endCxn id="94"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6" name="直接箭头连接符 105">
              <a:extLst>
                <a:ext uri="{FF2B5EF4-FFF2-40B4-BE49-F238E27FC236}">
                  <a16:creationId xmlns:a16="http://schemas.microsoft.com/office/drawing/2014/main" id="{4D694F00-4F52-4E27-9055-1A313F90C31D}"/>
                </a:ext>
              </a:extLst>
            </p:cNvPr>
            <p:cNvCxnSpPr>
              <a:stCxn id="91" idx="3"/>
              <a:endCxn id="96"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7" name="直接箭头连接符 106">
              <a:extLst>
                <a:ext uri="{FF2B5EF4-FFF2-40B4-BE49-F238E27FC236}">
                  <a16:creationId xmlns:a16="http://schemas.microsoft.com/office/drawing/2014/main" id="{4D5FA367-656C-4BDD-937C-259DA659E001}"/>
                </a:ext>
              </a:extLst>
            </p:cNvPr>
            <p:cNvCxnSpPr>
              <a:cxnSpLocks/>
              <a:stCxn id="91" idx="3"/>
              <a:endCxn id="89"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8" name="直接箭头连接符 107">
              <a:extLst>
                <a:ext uri="{FF2B5EF4-FFF2-40B4-BE49-F238E27FC236}">
                  <a16:creationId xmlns:a16="http://schemas.microsoft.com/office/drawing/2014/main" id="{2CD48C64-5D09-4DAF-BAE0-7B4877A41456}"/>
                </a:ext>
              </a:extLst>
            </p:cNvPr>
            <p:cNvCxnSpPr>
              <a:stCxn id="92"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9" name="直接箭头连接符 108">
              <a:extLst>
                <a:ext uri="{FF2B5EF4-FFF2-40B4-BE49-F238E27FC236}">
                  <a16:creationId xmlns:a16="http://schemas.microsoft.com/office/drawing/2014/main" id="{B19904B9-DDA1-46EB-9BF5-D7125807054B}"/>
                </a:ext>
              </a:extLst>
            </p:cNvPr>
            <p:cNvCxnSpPr>
              <a:stCxn id="93" idx="3"/>
              <a:endCxn id="90"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0" name="直接箭头连接符 109">
              <a:extLst>
                <a:ext uri="{FF2B5EF4-FFF2-40B4-BE49-F238E27FC236}">
                  <a16:creationId xmlns:a16="http://schemas.microsoft.com/office/drawing/2014/main" id="{D947C847-50F2-414B-9935-D03FC740B629}"/>
                </a:ext>
              </a:extLst>
            </p:cNvPr>
            <p:cNvCxnSpPr>
              <a:stCxn id="96" idx="3"/>
              <a:endCxn id="94"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1" name="直接箭头连接符 110">
              <a:extLst>
                <a:ext uri="{FF2B5EF4-FFF2-40B4-BE49-F238E27FC236}">
                  <a16:creationId xmlns:a16="http://schemas.microsoft.com/office/drawing/2014/main" id="{E30E6F26-0A73-4BC5-9A0A-01EE135759C2}"/>
                </a:ext>
              </a:extLst>
            </p:cNvPr>
            <p:cNvCxnSpPr>
              <a:stCxn id="88" idx="3"/>
              <a:endCxn id="96"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2" name="直接箭头连接符 111">
              <a:extLst>
                <a:ext uri="{FF2B5EF4-FFF2-40B4-BE49-F238E27FC236}">
                  <a16:creationId xmlns:a16="http://schemas.microsoft.com/office/drawing/2014/main" id="{4F6B8690-C65F-45AC-BF47-9B10D988C08B}"/>
                </a:ext>
              </a:extLst>
            </p:cNvPr>
            <p:cNvCxnSpPr>
              <a:stCxn id="92" idx="3"/>
              <a:endCxn id="89"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3" name="直接箭头连接符 112">
              <a:extLst>
                <a:ext uri="{FF2B5EF4-FFF2-40B4-BE49-F238E27FC236}">
                  <a16:creationId xmlns:a16="http://schemas.microsoft.com/office/drawing/2014/main" id="{1082134C-1DE4-4C52-A9DD-99552ADD6F4E}"/>
                </a:ext>
              </a:extLst>
            </p:cNvPr>
            <p:cNvCxnSpPr>
              <a:stCxn id="89" idx="3"/>
              <a:endCxn id="95" idx="1"/>
            </p:cNvCxnSpPr>
            <p:nvPr/>
          </p:nvCxnSpPr>
          <p:spPr>
            <a:xfrm>
              <a:off x="5327515" y="3761362"/>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4" name="直接箭头连接符 113">
              <a:extLst>
                <a:ext uri="{FF2B5EF4-FFF2-40B4-BE49-F238E27FC236}">
                  <a16:creationId xmlns:a16="http://schemas.microsoft.com/office/drawing/2014/main" id="{9A7122E9-45BC-4D44-B5B6-A924F219F469}"/>
                </a:ext>
              </a:extLst>
            </p:cNvPr>
            <p:cNvCxnSpPr>
              <a:stCxn id="96" idx="3"/>
              <a:endCxn id="90"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115" name="组合 114">
            <a:extLst>
              <a:ext uri="{FF2B5EF4-FFF2-40B4-BE49-F238E27FC236}">
                <a16:creationId xmlns:a16="http://schemas.microsoft.com/office/drawing/2014/main" id="{E7D53A2E-2E50-4539-BC12-89C0C0870F6B}"/>
              </a:ext>
            </a:extLst>
          </p:cNvPr>
          <p:cNvGrpSpPr/>
          <p:nvPr/>
        </p:nvGrpSpPr>
        <p:grpSpPr>
          <a:xfrm>
            <a:off x="7118577" y="2194126"/>
            <a:ext cx="2342790" cy="741223"/>
            <a:chOff x="2555131" y="3560323"/>
            <a:chExt cx="4708188" cy="1985835"/>
          </a:xfrm>
        </p:grpSpPr>
        <p:sp>
          <p:nvSpPr>
            <p:cNvPr id="116" name="矩形 115">
              <a:extLst>
                <a:ext uri="{FF2B5EF4-FFF2-40B4-BE49-F238E27FC236}">
                  <a16:creationId xmlns:a16="http://schemas.microsoft.com/office/drawing/2014/main" id="{04CD2FB3-51C1-42A2-B3F0-913C1C9E8FA8}"/>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117" name="矩形 116">
              <a:extLst>
                <a:ext uri="{FF2B5EF4-FFF2-40B4-BE49-F238E27FC236}">
                  <a16:creationId xmlns:a16="http://schemas.microsoft.com/office/drawing/2014/main" id="{C31BD151-1918-4824-B013-5A509E45DA92}"/>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118" name="矩形 117">
              <a:extLst>
                <a:ext uri="{FF2B5EF4-FFF2-40B4-BE49-F238E27FC236}">
                  <a16:creationId xmlns:a16="http://schemas.microsoft.com/office/drawing/2014/main" id="{1372BD27-FC5B-46A8-9EE0-87061C3E1D48}"/>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119" name="矩形 118">
              <a:extLst>
                <a:ext uri="{FF2B5EF4-FFF2-40B4-BE49-F238E27FC236}">
                  <a16:creationId xmlns:a16="http://schemas.microsoft.com/office/drawing/2014/main" id="{0D4F7298-80AB-4731-AEC8-5598F3339C79}"/>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120" name="矩形 119">
              <a:extLst>
                <a:ext uri="{FF2B5EF4-FFF2-40B4-BE49-F238E27FC236}">
                  <a16:creationId xmlns:a16="http://schemas.microsoft.com/office/drawing/2014/main" id="{CF621DF8-8B98-4754-AFA0-939DDEE04740}"/>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121" name="矩形 120">
              <a:extLst>
                <a:ext uri="{FF2B5EF4-FFF2-40B4-BE49-F238E27FC236}">
                  <a16:creationId xmlns:a16="http://schemas.microsoft.com/office/drawing/2014/main" id="{243332F6-D40D-4A83-9C85-DBA06EC7C326}"/>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122" name="矩形 121">
              <a:extLst>
                <a:ext uri="{FF2B5EF4-FFF2-40B4-BE49-F238E27FC236}">
                  <a16:creationId xmlns:a16="http://schemas.microsoft.com/office/drawing/2014/main" id="{30E3C372-D10A-49FB-B3DB-E0C79B52A215}"/>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123" name="矩形 122">
              <a:extLst>
                <a:ext uri="{FF2B5EF4-FFF2-40B4-BE49-F238E27FC236}">
                  <a16:creationId xmlns:a16="http://schemas.microsoft.com/office/drawing/2014/main" id="{C56F1BAB-BEA7-42F0-906B-710926699488}"/>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124" name="矩形 123">
              <a:extLst>
                <a:ext uri="{FF2B5EF4-FFF2-40B4-BE49-F238E27FC236}">
                  <a16:creationId xmlns:a16="http://schemas.microsoft.com/office/drawing/2014/main" id="{69F0CBC3-C637-4F21-8872-74C23E59A887}"/>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125" name="直接箭头连接符 124">
              <a:extLst>
                <a:ext uri="{FF2B5EF4-FFF2-40B4-BE49-F238E27FC236}">
                  <a16:creationId xmlns:a16="http://schemas.microsoft.com/office/drawing/2014/main" id="{79F7B784-62C6-4AD3-B658-13D68E15141B}"/>
                </a:ext>
              </a:extLst>
            </p:cNvPr>
            <p:cNvCxnSpPr>
              <a:stCxn id="116" idx="3"/>
              <a:endCxn id="117"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27" name="直接箭头连接符 126">
              <a:extLst>
                <a:ext uri="{FF2B5EF4-FFF2-40B4-BE49-F238E27FC236}">
                  <a16:creationId xmlns:a16="http://schemas.microsoft.com/office/drawing/2014/main" id="{B980A16A-59B0-49F2-9C29-6F78F6E9DE67}"/>
                </a:ext>
              </a:extLst>
            </p:cNvPr>
            <p:cNvCxnSpPr>
              <a:cxnSpLocks/>
              <a:stCxn id="119" idx="3"/>
              <a:endCxn id="121"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29" name="直接箭头连接符 128">
              <a:extLst>
                <a:ext uri="{FF2B5EF4-FFF2-40B4-BE49-F238E27FC236}">
                  <a16:creationId xmlns:a16="http://schemas.microsoft.com/office/drawing/2014/main" id="{D832B409-7E64-46F4-B171-E387B699D0B7}"/>
                </a:ext>
              </a:extLst>
            </p:cNvPr>
            <p:cNvCxnSpPr>
              <a:stCxn id="120" idx="3"/>
              <a:endCxn id="124"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0" name="直接箭头连接符 129">
              <a:extLst>
                <a:ext uri="{FF2B5EF4-FFF2-40B4-BE49-F238E27FC236}">
                  <a16:creationId xmlns:a16="http://schemas.microsoft.com/office/drawing/2014/main" id="{34074231-9760-48FD-9764-62CCA45100B4}"/>
                </a:ext>
              </a:extLst>
            </p:cNvPr>
            <p:cNvCxnSpPr>
              <a:stCxn id="124" idx="3"/>
              <a:endCxn id="123" idx="1"/>
            </p:cNvCxnSpPr>
            <p:nvPr/>
          </p:nvCxnSpPr>
          <p:spPr>
            <a:xfrm flipV="1">
              <a:off x="5327513" y="5342802"/>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1" name="直接箭头连接符 130">
              <a:extLst>
                <a:ext uri="{FF2B5EF4-FFF2-40B4-BE49-F238E27FC236}">
                  <a16:creationId xmlns:a16="http://schemas.microsoft.com/office/drawing/2014/main" id="{28786378-6358-459C-94CB-C63C4FD03CE5}"/>
                </a:ext>
              </a:extLst>
            </p:cNvPr>
            <p:cNvCxnSpPr>
              <a:stCxn id="116" idx="3"/>
              <a:endCxn id="121"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2" name="直接箭头连接符 131">
              <a:extLst>
                <a:ext uri="{FF2B5EF4-FFF2-40B4-BE49-F238E27FC236}">
                  <a16:creationId xmlns:a16="http://schemas.microsoft.com/office/drawing/2014/main" id="{30D66D4C-90C7-4A28-9FCA-69ECC8433803}"/>
                </a:ext>
              </a:extLst>
            </p:cNvPr>
            <p:cNvCxnSpPr>
              <a:stCxn id="121" idx="3"/>
              <a:endCxn id="123" idx="1"/>
            </p:cNvCxnSpPr>
            <p:nvPr/>
          </p:nvCxnSpPr>
          <p:spPr>
            <a:xfrm>
              <a:off x="5327514" y="4554862"/>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4" name="直接箭头连接符 133">
              <a:extLst>
                <a:ext uri="{FF2B5EF4-FFF2-40B4-BE49-F238E27FC236}">
                  <a16:creationId xmlns:a16="http://schemas.microsoft.com/office/drawing/2014/main" id="{597F7A2B-979A-4670-B77A-04DBCB94E1F9}"/>
                </a:ext>
              </a:extLst>
            </p:cNvPr>
            <p:cNvCxnSpPr>
              <a:stCxn id="119" idx="3"/>
              <a:endCxn id="124"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5" name="直接箭头连接符 134">
              <a:extLst>
                <a:ext uri="{FF2B5EF4-FFF2-40B4-BE49-F238E27FC236}">
                  <a16:creationId xmlns:a16="http://schemas.microsoft.com/office/drawing/2014/main" id="{61B91DD2-831C-4FB7-A5A8-8A9B179BBB69}"/>
                </a:ext>
              </a:extLst>
            </p:cNvPr>
            <p:cNvCxnSpPr>
              <a:cxnSpLocks/>
              <a:stCxn id="119" idx="3"/>
              <a:endCxn id="117"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6" name="直接箭头连接符 135">
              <a:extLst>
                <a:ext uri="{FF2B5EF4-FFF2-40B4-BE49-F238E27FC236}">
                  <a16:creationId xmlns:a16="http://schemas.microsoft.com/office/drawing/2014/main" id="{AF25A2E5-26B9-4061-8559-6C71AD7F2B97}"/>
                </a:ext>
              </a:extLst>
            </p:cNvPr>
            <p:cNvCxnSpPr>
              <a:stCxn id="120"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9" name="直接箭头连接符 138">
              <a:extLst>
                <a:ext uri="{FF2B5EF4-FFF2-40B4-BE49-F238E27FC236}">
                  <a16:creationId xmlns:a16="http://schemas.microsoft.com/office/drawing/2014/main" id="{B3BF4132-8752-4D8C-85E6-F3A3E9C04216}"/>
                </a:ext>
              </a:extLst>
            </p:cNvPr>
            <p:cNvCxnSpPr>
              <a:stCxn id="116" idx="3"/>
              <a:endCxn id="124"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0" name="直接箭头连接符 139">
              <a:extLst>
                <a:ext uri="{FF2B5EF4-FFF2-40B4-BE49-F238E27FC236}">
                  <a16:creationId xmlns:a16="http://schemas.microsoft.com/office/drawing/2014/main" id="{F7B25597-EA2E-496E-A26C-0DF71D26104E}"/>
                </a:ext>
              </a:extLst>
            </p:cNvPr>
            <p:cNvCxnSpPr>
              <a:stCxn id="120" idx="3"/>
              <a:endCxn id="117"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1" name="直接箭头连接符 140">
              <a:extLst>
                <a:ext uri="{FF2B5EF4-FFF2-40B4-BE49-F238E27FC236}">
                  <a16:creationId xmlns:a16="http://schemas.microsoft.com/office/drawing/2014/main" id="{5AA9ED9D-A97B-4B61-AFCC-7AD0E9D8C843}"/>
                </a:ext>
              </a:extLst>
            </p:cNvPr>
            <p:cNvCxnSpPr>
              <a:stCxn id="117" idx="3"/>
              <a:endCxn id="123" idx="1"/>
            </p:cNvCxnSpPr>
            <p:nvPr/>
          </p:nvCxnSpPr>
          <p:spPr>
            <a:xfrm>
              <a:off x="5327515" y="3761362"/>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143" name="组合 142">
            <a:extLst>
              <a:ext uri="{FF2B5EF4-FFF2-40B4-BE49-F238E27FC236}">
                <a16:creationId xmlns:a16="http://schemas.microsoft.com/office/drawing/2014/main" id="{CFDDA417-2772-4FD2-B02B-D441C0FA7554}"/>
              </a:ext>
            </a:extLst>
          </p:cNvPr>
          <p:cNvGrpSpPr/>
          <p:nvPr/>
        </p:nvGrpSpPr>
        <p:grpSpPr>
          <a:xfrm>
            <a:off x="957730" y="2198543"/>
            <a:ext cx="2342790" cy="741223"/>
            <a:chOff x="2555131" y="3560323"/>
            <a:chExt cx="4708188" cy="1985835"/>
          </a:xfrm>
        </p:grpSpPr>
        <p:sp>
          <p:nvSpPr>
            <p:cNvPr id="144" name="矩形 143">
              <a:extLst>
                <a:ext uri="{FF2B5EF4-FFF2-40B4-BE49-F238E27FC236}">
                  <a16:creationId xmlns:a16="http://schemas.microsoft.com/office/drawing/2014/main" id="{F885E525-AECF-4BF1-A710-E0F25CCAB1A2}"/>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145" name="矩形 144">
              <a:extLst>
                <a:ext uri="{FF2B5EF4-FFF2-40B4-BE49-F238E27FC236}">
                  <a16:creationId xmlns:a16="http://schemas.microsoft.com/office/drawing/2014/main" id="{B2BC18E9-65E4-4D9B-9300-9D856B63EC4F}"/>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146" name="矩形 145">
              <a:extLst>
                <a:ext uri="{FF2B5EF4-FFF2-40B4-BE49-F238E27FC236}">
                  <a16:creationId xmlns:a16="http://schemas.microsoft.com/office/drawing/2014/main" id="{D9E58DC0-E754-414F-8417-A4B4C524FA93}"/>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147" name="矩形 146">
              <a:extLst>
                <a:ext uri="{FF2B5EF4-FFF2-40B4-BE49-F238E27FC236}">
                  <a16:creationId xmlns:a16="http://schemas.microsoft.com/office/drawing/2014/main" id="{0CE8E7C2-A5E5-454E-9D01-7D49C9B1E956}"/>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148" name="矩形 147">
              <a:extLst>
                <a:ext uri="{FF2B5EF4-FFF2-40B4-BE49-F238E27FC236}">
                  <a16:creationId xmlns:a16="http://schemas.microsoft.com/office/drawing/2014/main" id="{03ED9063-E716-4D7D-A62E-F33AFFD2EF0E}"/>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149" name="矩形 148">
              <a:extLst>
                <a:ext uri="{FF2B5EF4-FFF2-40B4-BE49-F238E27FC236}">
                  <a16:creationId xmlns:a16="http://schemas.microsoft.com/office/drawing/2014/main" id="{BECF3F28-A6BC-4DD2-B56C-C243784BD677}"/>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150" name="矩形 149">
              <a:extLst>
                <a:ext uri="{FF2B5EF4-FFF2-40B4-BE49-F238E27FC236}">
                  <a16:creationId xmlns:a16="http://schemas.microsoft.com/office/drawing/2014/main" id="{2384F510-050A-4ECF-8600-4F108D1C1C70}"/>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151" name="矩形 150">
              <a:extLst>
                <a:ext uri="{FF2B5EF4-FFF2-40B4-BE49-F238E27FC236}">
                  <a16:creationId xmlns:a16="http://schemas.microsoft.com/office/drawing/2014/main" id="{FCEF6557-5C7A-4352-B871-61058C12085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152" name="矩形 151">
              <a:extLst>
                <a:ext uri="{FF2B5EF4-FFF2-40B4-BE49-F238E27FC236}">
                  <a16:creationId xmlns:a16="http://schemas.microsoft.com/office/drawing/2014/main" id="{949F2893-5BBC-4C38-832F-92A8367AE29D}"/>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153" name="直接箭头连接符 152">
              <a:extLst>
                <a:ext uri="{FF2B5EF4-FFF2-40B4-BE49-F238E27FC236}">
                  <a16:creationId xmlns:a16="http://schemas.microsoft.com/office/drawing/2014/main" id="{635DF273-ADEF-44A6-B016-82A39E6D4247}"/>
                </a:ext>
              </a:extLst>
            </p:cNvPr>
            <p:cNvCxnSpPr>
              <a:stCxn id="144" idx="3"/>
              <a:endCxn id="145"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54" name="直接箭头连接符 153">
              <a:extLst>
                <a:ext uri="{FF2B5EF4-FFF2-40B4-BE49-F238E27FC236}">
                  <a16:creationId xmlns:a16="http://schemas.microsoft.com/office/drawing/2014/main" id="{6B6452FE-AE2D-4738-AEC3-9574EBBFB0D1}"/>
                </a:ext>
              </a:extLst>
            </p:cNvPr>
            <p:cNvCxnSpPr>
              <a:stCxn id="145" idx="3"/>
              <a:endCxn id="146"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55" name="直接箭头连接符 154">
              <a:extLst>
                <a:ext uri="{FF2B5EF4-FFF2-40B4-BE49-F238E27FC236}">
                  <a16:creationId xmlns:a16="http://schemas.microsoft.com/office/drawing/2014/main" id="{37CC585F-32D0-4EC1-9459-C03EB4EB541C}"/>
                </a:ext>
              </a:extLst>
            </p:cNvPr>
            <p:cNvCxnSpPr>
              <a:cxnSpLocks/>
              <a:stCxn id="147" idx="3"/>
              <a:endCxn id="149"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56" name="直接箭头连接符 155">
              <a:extLst>
                <a:ext uri="{FF2B5EF4-FFF2-40B4-BE49-F238E27FC236}">
                  <a16:creationId xmlns:a16="http://schemas.microsoft.com/office/drawing/2014/main" id="{4B0AD83C-767D-42E2-A63F-3B6ACBDE7122}"/>
                </a:ext>
              </a:extLst>
            </p:cNvPr>
            <p:cNvCxnSpPr>
              <a:stCxn id="148" idx="3"/>
              <a:endCxn id="152"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57" name="直接箭头连接符 156">
              <a:extLst>
                <a:ext uri="{FF2B5EF4-FFF2-40B4-BE49-F238E27FC236}">
                  <a16:creationId xmlns:a16="http://schemas.microsoft.com/office/drawing/2014/main" id="{E3BBA9DF-D91A-4453-9728-8A7303A01615}"/>
                </a:ext>
              </a:extLst>
            </p:cNvPr>
            <p:cNvCxnSpPr>
              <a:stCxn id="144" idx="3"/>
              <a:endCxn id="149"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8" name="直接箭头连接符 157">
              <a:extLst>
                <a:ext uri="{FF2B5EF4-FFF2-40B4-BE49-F238E27FC236}">
                  <a16:creationId xmlns:a16="http://schemas.microsoft.com/office/drawing/2014/main" id="{1E3C27C9-048B-4822-9A37-38625D071CF3}"/>
                </a:ext>
              </a:extLst>
            </p:cNvPr>
            <p:cNvCxnSpPr>
              <a:stCxn id="147" idx="3"/>
              <a:endCxn id="152"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9" name="直接箭头连接符 158">
              <a:extLst>
                <a:ext uri="{FF2B5EF4-FFF2-40B4-BE49-F238E27FC236}">
                  <a16:creationId xmlns:a16="http://schemas.microsoft.com/office/drawing/2014/main" id="{02F7F22C-C6A3-4325-8329-3566A6903067}"/>
                </a:ext>
              </a:extLst>
            </p:cNvPr>
            <p:cNvCxnSpPr>
              <a:cxnSpLocks/>
              <a:stCxn id="147" idx="3"/>
              <a:endCxn id="145"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0" name="直接箭头连接符 159">
              <a:extLst>
                <a:ext uri="{FF2B5EF4-FFF2-40B4-BE49-F238E27FC236}">
                  <a16:creationId xmlns:a16="http://schemas.microsoft.com/office/drawing/2014/main" id="{60866E4F-0E3A-4C89-9647-DEDAE78A7479}"/>
                </a:ext>
              </a:extLst>
            </p:cNvPr>
            <p:cNvCxnSpPr>
              <a:stCxn id="148"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1" name="直接箭头连接符 160">
              <a:extLst>
                <a:ext uri="{FF2B5EF4-FFF2-40B4-BE49-F238E27FC236}">
                  <a16:creationId xmlns:a16="http://schemas.microsoft.com/office/drawing/2014/main" id="{5016CCA8-ABB1-4D70-B52A-5554E9E54E0C}"/>
                </a:ext>
              </a:extLst>
            </p:cNvPr>
            <p:cNvCxnSpPr>
              <a:stCxn id="149" idx="3"/>
              <a:endCxn id="146"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2" name="直接箭头连接符 161">
              <a:extLst>
                <a:ext uri="{FF2B5EF4-FFF2-40B4-BE49-F238E27FC236}">
                  <a16:creationId xmlns:a16="http://schemas.microsoft.com/office/drawing/2014/main" id="{4F4B0ED4-BB99-4019-9CB1-973DAF9E166C}"/>
                </a:ext>
              </a:extLst>
            </p:cNvPr>
            <p:cNvCxnSpPr>
              <a:stCxn id="144" idx="3"/>
              <a:endCxn id="152"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63" name="直接箭头连接符 162">
              <a:extLst>
                <a:ext uri="{FF2B5EF4-FFF2-40B4-BE49-F238E27FC236}">
                  <a16:creationId xmlns:a16="http://schemas.microsoft.com/office/drawing/2014/main" id="{9BE3C323-2FC1-449E-9A9E-1EAC79F0417C}"/>
                </a:ext>
              </a:extLst>
            </p:cNvPr>
            <p:cNvCxnSpPr>
              <a:stCxn id="148" idx="3"/>
              <a:endCxn id="145"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64" name="直接箭头连接符 163">
              <a:extLst>
                <a:ext uri="{FF2B5EF4-FFF2-40B4-BE49-F238E27FC236}">
                  <a16:creationId xmlns:a16="http://schemas.microsoft.com/office/drawing/2014/main" id="{A64564C2-5043-4C91-B729-8F693BF96C29}"/>
                </a:ext>
              </a:extLst>
            </p:cNvPr>
            <p:cNvCxnSpPr>
              <a:stCxn id="152" idx="3"/>
              <a:endCxn id="146"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165" name="组合 164">
            <a:extLst>
              <a:ext uri="{FF2B5EF4-FFF2-40B4-BE49-F238E27FC236}">
                <a16:creationId xmlns:a16="http://schemas.microsoft.com/office/drawing/2014/main" id="{C43A6381-A2AF-48AA-9B52-E66F4E21702E}"/>
              </a:ext>
            </a:extLst>
          </p:cNvPr>
          <p:cNvGrpSpPr/>
          <p:nvPr/>
        </p:nvGrpSpPr>
        <p:grpSpPr>
          <a:xfrm>
            <a:off x="973031" y="4835851"/>
            <a:ext cx="2342790" cy="741223"/>
            <a:chOff x="2555131" y="3560323"/>
            <a:chExt cx="4708188" cy="1985835"/>
          </a:xfrm>
        </p:grpSpPr>
        <p:sp>
          <p:nvSpPr>
            <p:cNvPr id="166" name="矩形 165">
              <a:extLst>
                <a:ext uri="{FF2B5EF4-FFF2-40B4-BE49-F238E27FC236}">
                  <a16:creationId xmlns:a16="http://schemas.microsoft.com/office/drawing/2014/main" id="{D2A02ED4-F6C4-448F-8562-1C386B68F30B}"/>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167" name="矩形 166">
              <a:extLst>
                <a:ext uri="{FF2B5EF4-FFF2-40B4-BE49-F238E27FC236}">
                  <a16:creationId xmlns:a16="http://schemas.microsoft.com/office/drawing/2014/main" id="{DB6202A3-6A2D-49D3-9A54-96216BC6B714}"/>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168" name="矩形 167">
              <a:extLst>
                <a:ext uri="{FF2B5EF4-FFF2-40B4-BE49-F238E27FC236}">
                  <a16:creationId xmlns:a16="http://schemas.microsoft.com/office/drawing/2014/main" id="{41FE9597-21E6-44DE-88EC-48D3FB41A35F}"/>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169" name="矩形 168">
              <a:extLst>
                <a:ext uri="{FF2B5EF4-FFF2-40B4-BE49-F238E27FC236}">
                  <a16:creationId xmlns:a16="http://schemas.microsoft.com/office/drawing/2014/main" id="{D372EBFC-9187-41AF-92EF-B275E91FBCD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170" name="矩形 169">
              <a:extLst>
                <a:ext uri="{FF2B5EF4-FFF2-40B4-BE49-F238E27FC236}">
                  <a16:creationId xmlns:a16="http://schemas.microsoft.com/office/drawing/2014/main" id="{8A6C3E49-2158-4E2C-8B72-4A4895FE4643}"/>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171" name="矩形 170">
              <a:extLst>
                <a:ext uri="{FF2B5EF4-FFF2-40B4-BE49-F238E27FC236}">
                  <a16:creationId xmlns:a16="http://schemas.microsoft.com/office/drawing/2014/main" id="{7A2D38FA-A816-4FA7-8C39-C0F77FBC9F93}"/>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172" name="矩形 171">
              <a:extLst>
                <a:ext uri="{FF2B5EF4-FFF2-40B4-BE49-F238E27FC236}">
                  <a16:creationId xmlns:a16="http://schemas.microsoft.com/office/drawing/2014/main" id="{8090229C-6F46-466D-8AF8-D22907B559FB}"/>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173" name="矩形 172">
              <a:extLst>
                <a:ext uri="{FF2B5EF4-FFF2-40B4-BE49-F238E27FC236}">
                  <a16:creationId xmlns:a16="http://schemas.microsoft.com/office/drawing/2014/main" id="{19652E17-9508-4D4A-AD02-0F147510B70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174" name="矩形 173">
              <a:extLst>
                <a:ext uri="{FF2B5EF4-FFF2-40B4-BE49-F238E27FC236}">
                  <a16:creationId xmlns:a16="http://schemas.microsoft.com/office/drawing/2014/main" id="{D2F23ECC-3E01-44A6-9B6A-45A77EFC29C5}"/>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177" name="直接箭头连接符 176">
              <a:extLst>
                <a:ext uri="{FF2B5EF4-FFF2-40B4-BE49-F238E27FC236}">
                  <a16:creationId xmlns:a16="http://schemas.microsoft.com/office/drawing/2014/main" id="{B94F064D-7782-469C-A232-D4EAEE58037B}"/>
                </a:ext>
              </a:extLst>
            </p:cNvPr>
            <p:cNvCxnSpPr>
              <a:cxnSpLocks/>
              <a:stCxn id="169" idx="3"/>
              <a:endCxn id="171"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79" name="直接箭头连接符 178">
              <a:extLst>
                <a:ext uri="{FF2B5EF4-FFF2-40B4-BE49-F238E27FC236}">
                  <a16:creationId xmlns:a16="http://schemas.microsoft.com/office/drawing/2014/main" id="{270D583E-44E4-4883-B33F-D4B8EC5B4836}"/>
                </a:ext>
              </a:extLst>
            </p:cNvPr>
            <p:cNvCxnSpPr>
              <a:stCxn id="166" idx="3"/>
              <a:endCxn id="171"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2" name="直接箭头连接符 181">
              <a:extLst>
                <a:ext uri="{FF2B5EF4-FFF2-40B4-BE49-F238E27FC236}">
                  <a16:creationId xmlns:a16="http://schemas.microsoft.com/office/drawing/2014/main" id="{D7620EE1-DB40-4BE7-89C4-579CCD5FE80E}"/>
                </a:ext>
              </a:extLst>
            </p:cNvPr>
            <p:cNvCxnSpPr>
              <a:stCxn id="170"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3" name="直接箭头连接符 182">
              <a:extLst>
                <a:ext uri="{FF2B5EF4-FFF2-40B4-BE49-F238E27FC236}">
                  <a16:creationId xmlns:a16="http://schemas.microsoft.com/office/drawing/2014/main" id="{7E5FFA94-E5DA-4BBF-BD73-D71EA94C60C3}"/>
                </a:ext>
              </a:extLst>
            </p:cNvPr>
            <p:cNvCxnSpPr>
              <a:stCxn id="171" idx="3"/>
              <a:endCxn id="168"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nvGrpSpPr>
          <p:cNvPr id="187" name="组合 186">
            <a:extLst>
              <a:ext uri="{FF2B5EF4-FFF2-40B4-BE49-F238E27FC236}">
                <a16:creationId xmlns:a16="http://schemas.microsoft.com/office/drawing/2014/main" id="{6C80E4C2-B7F2-4BD5-89BF-4E5BDD2C204E}"/>
              </a:ext>
            </a:extLst>
          </p:cNvPr>
          <p:cNvGrpSpPr/>
          <p:nvPr/>
        </p:nvGrpSpPr>
        <p:grpSpPr>
          <a:xfrm>
            <a:off x="963351" y="5847510"/>
            <a:ext cx="2342790" cy="741223"/>
            <a:chOff x="2555131" y="3560323"/>
            <a:chExt cx="4708188" cy="1985835"/>
          </a:xfrm>
        </p:grpSpPr>
        <p:sp>
          <p:nvSpPr>
            <p:cNvPr id="188" name="矩形 187">
              <a:extLst>
                <a:ext uri="{FF2B5EF4-FFF2-40B4-BE49-F238E27FC236}">
                  <a16:creationId xmlns:a16="http://schemas.microsoft.com/office/drawing/2014/main" id="{49700095-4334-457F-B583-981432FEFA2F}"/>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189" name="矩形 188">
              <a:extLst>
                <a:ext uri="{FF2B5EF4-FFF2-40B4-BE49-F238E27FC236}">
                  <a16:creationId xmlns:a16="http://schemas.microsoft.com/office/drawing/2014/main" id="{3D625033-DA4E-4A45-BBA3-D59239F0BD6E}"/>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190" name="矩形 189">
              <a:extLst>
                <a:ext uri="{FF2B5EF4-FFF2-40B4-BE49-F238E27FC236}">
                  <a16:creationId xmlns:a16="http://schemas.microsoft.com/office/drawing/2014/main" id="{93E081C8-7369-4E0F-BAB6-A820775E5173}"/>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191" name="矩形 190">
              <a:extLst>
                <a:ext uri="{FF2B5EF4-FFF2-40B4-BE49-F238E27FC236}">
                  <a16:creationId xmlns:a16="http://schemas.microsoft.com/office/drawing/2014/main" id="{930A7FB5-B607-4776-AF84-8DDFF8893DDE}"/>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192" name="矩形 191">
              <a:extLst>
                <a:ext uri="{FF2B5EF4-FFF2-40B4-BE49-F238E27FC236}">
                  <a16:creationId xmlns:a16="http://schemas.microsoft.com/office/drawing/2014/main" id="{AB016018-16CF-4809-98D0-A4B73D4572F2}"/>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193" name="矩形 192">
              <a:extLst>
                <a:ext uri="{FF2B5EF4-FFF2-40B4-BE49-F238E27FC236}">
                  <a16:creationId xmlns:a16="http://schemas.microsoft.com/office/drawing/2014/main" id="{13A0A96D-729C-49A9-8393-C12666B7ECAD}"/>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194" name="矩形 193">
              <a:extLst>
                <a:ext uri="{FF2B5EF4-FFF2-40B4-BE49-F238E27FC236}">
                  <a16:creationId xmlns:a16="http://schemas.microsoft.com/office/drawing/2014/main" id="{ED414AAE-F1C5-4080-AECB-829F41997A5A}"/>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195" name="矩形 194">
              <a:extLst>
                <a:ext uri="{FF2B5EF4-FFF2-40B4-BE49-F238E27FC236}">
                  <a16:creationId xmlns:a16="http://schemas.microsoft.com/office/drawing/2014/main" id="{0045C5C4-B16A-4293-8759-E29A63B2C2F6}"/>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196" name="矩形 195">
              <a:extLst>
                <a:ext uri="{FF2B5EF4-FFF2-40B4-BE49-F238E27FC236}">
                  <a16:creationId xmlns:a16="http://schemas.microsoft.com/office/drawing/2014/main" id="{0464A8A2-4F13-4263-8893-EED126459619}"/>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00" name="直接箭头连接符 199">
              <a:extLst>
                <a:ext uri="{FF2B5EF4-FFF2-40B4-BE49-F238E27FC236}">
                  <a16:creationId xmlns:a16="http://schemas.microsoft.com/office/drawing/2014/main" id="{B4C903CB-B32E-4160-87A4-0D9402759BC4}"/>
                </a:ext>
              </a:extLst>
            </p:cNvPr>
            <p:cNvCxnSpPr>
              <a:stCxn id="192" idx="3"/>
              <a:endCxn id="196"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2" name="直接箭头连接符 201">
              <a:extLst>
                <a:ext uri="{FF2B5EF4-FFF2-40B4-BE49-F238E27FC236}">
                  <a16:creationId xmlns:a16="http://schemas.microsoft.com/office/drawing/2014/main" id="{1C656B83-9F55-4ACD-BE25-D1600A8E0045}"/>
                </a:ext>
              </a:extLst>
            </p:cNvPr>
            <p:cNvCxnSpPr>
              <a:stCxn id="191" idx="3"/>
              <a:endCxn id="196"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6" name="直接箭头连接符 205">
              <a:extLst>
                <a:ext uri="{FF2B5EF4-FFF2-40B4-BE49-F238E27FC236}">
                  <a16:creationId xmlns:a16="http://schemas.microsoft.com/office/drawing/2014/main" id="{4C94D5B8-6F17-458C-BCC4-1A0DBCB9B5D6}"/>
                </a:ext>
              </a:extLst>
            </p:cNvPr>
            <p:cNvCxnSpPr>
              <a:stCxn id="188" idx="3"/>
              <a:endCxn id="196"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08" name="直接箭头连接符 207">
              <a:extLst>
                <a:ext uri="{FF2B5EF4-FFF2-40B4-BE49-F238E27FC236}">
                  <a16:creationId xmlns:a16="http://schemas.microsoft.com/office/drawing/2014/main" id="{53CDFC46-A8A9-4B4A-8A95-C18F6B066B0F}"/>
                </a:ext>
              </a:extLst>
            </p:cNvPr>
            <p:cNvCxnSpPr>
              <a:stCxn id="196" idx="3"/>
              <a:endCxn id="190"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209" name="组合 208">
            <a:extLst>
              <a:ext uri="{FF2B5EF4-FFF2-40B4-BE49-F238E27FC236}">
                <a16:creationId xmlns:a16="http://schemas.microsoft.com/office/drawing/2014/main" id="{DD06C168-6DA9-44BD-8F5F-0A7CCC1D42C8}"/>
              </a:ext>
            </a:extLst>
          </p:cNvPr>
          <p:cNvGrpSpPr/>
          <p:nvPr/>
        </p:nvGrpSpPr>
        <p:grpSpPr>
          <a:xfrm>
            <a:off x="4204994" y="5850355"/>
            <a:ext cx="2342790" cy="741223"/>
            <a:chOff x="2555131" y="3560323"/>
            <a:chExt cx="4708188" cy="1985835"/>
          </a:xfrm>
        </p:grpSpPr>
        <p:sp>
          <p:nvSpPr>
            <p:cNvPr id="210" name="矩形 209">
              <a:extLst>
                <a:ext uri="{FF2B5EF4-FFF2-40B4-BE49-F238E27FC236}">
                  <a16:creationId xmlns:a16="http://schemas.microsoft.com/office/drawing/2014/main" id="{4E804A61-7A40-4B44-9F81-EAB3FBAFBADF}"/>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211" name="矩形 210">
              <a:extLst>
                <a:ext uri="{FF2B5EF4-FFF2-40B4-BE49-F238E27FC236}">
                  <a16:creationId xmlns:a16="http://schemas.microsoft.com/office/drawing/2014/main" id="{127C87C8-DA0C-487A-BC33-40E1915AAF69}"/>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212" name="矩形 211">
              <a:extLst>
                <a:ext uri="{FF2B5EF4-FFF2-40B4-BE49-F238E27FC236}">
                  <a16:creationId xmlns:a16="http://schemas.microsoft.com/office/drawing/2014/main" id="{1FC645A9-A846-4EC6-BF93-A1441978FDAD}"/>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213" name="矩形 212">
              <a:extLst>
                <a:ext uri="{FF2B5EF4-FFF2-40B4-BE49-F238E27FC236}">
                  <a16:creationId xmlns:a16="http://schemas.microsoft.com/office/drawing/2014/main" id="{4D3EA481-2379-4C5A-94A7-7E1AA3B97FA3}"/>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214" name="矩形 213">
              <a:extLst>
                <a:ext uri="{FF2B5EF4-FFF2-40B4-BE49-F238E27FC236}">
                  <a16:creationId xmlns:a16="http://schemas.microsoft.com/office/drawing/2014/main" id="{FEB93950-BBDC-47A5-9205-4042EAA35929}"/>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215" name="矩形 214">
              <a:extLst>
                <a:ext uri="{FF2B5EF4-FFF2-40B4-BE49-F238E27FC236}">
                  <a16:creationId xmlns:a16="http://schemas.microsoft.com/office/drawing/2014/main" id="{2F1E9832-BB6A-46AF-9C25-9612BFC0812A}"/>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216" name="矩形 215">
              <a:extLst>
                <a:ext uri="{FF2B5EF4-FFF2-40B4-BE49-F238E27FC236}">
                  <a16:creationId xmlns:a16="http://schemas.microsoft.com/office/drawing/2014/main" id="{4DA2C61F-A71E-4A22-AECC-E2DFD0AF5BCC}"/>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17" name="矩形 216">
              <a:extLst>
                <a:ext uri="{FF2B5EF4-FFF2-40B4-BE49-F238E27FC236}">
                  <a16:creationId xmlns:a16="http://schemas.microsoft.com/office/drawing/2014/main" id="{25DF5EBF-8A2B-4A6A-A55B-5756827D56D7}"/>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18" name="矩形 217">
              <a:extLst>
                <a:ext uri="{FF2B5EF4-FFF2-40B4-BE49-F238E27FC236}">
                  <a16:creationId xmlns:a16="http://schemas.microsoft.com/office/drawing/2014/main" id="{29CE1D27-F42E-4D29-B7CB-13C722AE9428}"/>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22" name="直接箭头连接符 221">
              <a:extLst>
                <a:ext uri="{FF2B5EF4-FFF2-40B4-BE49-F238E27FC236}">
                  <a16:creationId xmlns:a16="http://schemas.microsoft.com/office/drawing/2014/main" id="{AE06CE68-71CD-42DB-AE1E-BC89F8A4CC8B}"/>
                </a:ext>
              </a:extLst>
            </p:cNvPr>
            <p:cNvCxnSpPr>
              <a:stCxn id="214" idx="3"/>
              <a:endCxn id="218"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25" name="直接箭头连接符 224">
              <a:extLst>
                <a:ext uri="{FF2B5EF4-FFF2-40B4-BE49-F238E27FC236}">
                  <a16:creationId xmlns:a16="http://schemas.microsoft.com/office/drawing/2014/main" id="{64326335-0580-4BEA-BD06-793C65CE677A}"/>
                </a:ext>
              </a:extLst>
            </p:cNvPr>
            <p:cNvCxnSpPr>
              <a:stCxn id="213" idx="3"/>
              <a:endCxn id="218"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8" name="直接箭头连接符 227">
              <a:extLst>
                <a:ext uri="{FF2B5EF4-FFF2-40B4-BE49-F238E27FC236}">
                  <a16:creationId xmlns:a16="http://schemas.microsoft.com/office/drawing/2014/main" id="{5A1263D4-D4A1-4CB1-9E57-5928EBA468E3}"/>
                </a:ext>
              </a:extLst>
            </p:cNvPr>
            <p:cNvCxnSpPr>
              <a:stCxn id="218" idx="3"/>
              <a:endCxn id="216"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9" name="直接箭头连接符 228">
              <a:extLst>
                <a:ext uri="{FF2B5EF4-FFF2-40B4-BE49-F238E27FC236}">
                  <a16:creationId xmlns:a16="http://schemas.microsoft.com/office/drawing/2014/main" id="{5DBDC85D-202C-47AB-9D9C-5FDE5F57706B}"/>
                </a:ext>
              </a:extLst>
            </p:cNvPr>
            <p:cNvCxnSpPr>
              <a:stCxn id="210" idx="3"/>
              <a:endCxn id="218"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231" name="组合 230">
            <a:extLst>
              <a:ext uri="{FF2B5EF4-FFF2-40B4-BE49-F238E27FC236}">
                <a16:creationId xmlns:a16="http://schemas.microsoft.com/office/drawing/2014/main" id="{14FE62AD-3D94-4136-802D-74B7DEBBCE1C}"/>
              </a:ext>
            </a:extLst>
          </p:cNvPr>
          <p:cNvGrpSpPr/>
          <p:nvPr/>
        </p:nvGrpSpPr>
        <p:grpSpPr>
          <a:xfrm>
            <a:off x="4182708" y="4843733"/>
            <a:ext cx="2342790" cy="741223"/>
            <a:chOff x="2555131" y="3560323"/>
            <a:chExt cx="4708188" cy="1985835"/>
          </a:xfrm>
        </p:grpSpPr>
        <p:sp>
          <p:nvSpPr>
            <p:cNvPr id="232" name="矩形 231">
              <a:extLst>
                <a:ext uri="{FF2B5EF4-FFF2-40B4-BE49-F238E27FC236}">
                  <a16:creationId xmlns:a16="http://schemas.microsoft.com/office/drawing/2014/main" id="{39F96823-49B2-4216-8970-475F8000B8D7}"/>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233" name="矩形 232">
              <a:extLst>
                <a:ext uri="{FF2B5EF4-FFF2-40B4-BE49-F238E27FC236}">
                  <a16:creationId xmlns:a16="http://schemas.microsoft.com/office/drawing/2014/main" id="{A6E0CBFB-DFD4-4D86-9402-DD5245A41B8B}"/>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234" name="矩形 233">
              <a:extLst>
                <a:ext uri="{FF2B5EF4-FFF2-40B4-BE49-F238E27FC236}">
                  <a16:creationId xmlns:a16="http://schemas.microsoft.com/office/drawing/2014/main" id="{BAFB9765-7996-4166-946E-C0F7F898ACFF}"/>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235" name="矩形 234">
              <a:extLst>
                <a:ext uri="{FF2B5EF4-FFF2-40B4-BE49-F238E27FC236}">
                  <a16:creationId xmlns:a16="http://schemas.microsoft.com/office/drawing/2014/main" id="{B148F6C5-AAD5-45D4-BF81-C1093BE6C836}"/>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236" name="矩形 235">
              <a:extLst>
                <a:ext uri="{FF2B5EF4-FFF2-40B4-BE49-F238E27FC236}">
                  <a16:creationId xmlns:a16="http://schemas.microsoft.com/office/drawing/2014/main" id="{3D34E566-3819-44D2-9517-ED3C55D194C3}"/>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237" name="矩形 236">
              <a:extLst>
                <a:ext uri="{FF2B5EF4-FFF2-40B4-BE49-F238E27FC236}">
                  <a16:creationId xmlns:a16="http://schemas.microsoft.com/office/drawing/2014/main" id="{30599EF6-17E5-46CD-8283-FB5A313AAD0F}"/>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238" name="矩形 237">
              <a:extLst>
                <a:ext uri="{FF2B5EF4-FFF2-40B4-BE49-F238E27FC236}">
                  <a16:creationId xmlns:a16="http://schemas.microsoft.com/office/drawing/2014/main" id="{A2AEA47B-1BB6-4B28-80EC-308C27152CB2}"/>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39" name="矩形 238">
              <a:extLst>
                <a:ext uri="{FF2B5EF4-FFF2-40B4-BE49-F238E27FC236}">
                  <a16:creationId xmlns:a16="http://schemas.microsoft.com/office/drawing/2014/main" id="{78448CE5-8748-4970-ADE5-48766EB87FAB}"/>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40" name="矩形 239">
              <a:extLst>
                <a:ext uri="{FF2B5EF4-FFF2-40B4-BE49-F238E27FC236}">
                  <a16:creationId xmlns:a16="http://schemas.microsoft.com/office/drawing/2014/main" id="{799ECBAE-863D-4C64-9292-10E44AA3A6D0}"/>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42" name="直接箭头连接符 241">
              <a:extLst>
                <a:ext uri="{FF2B5EF4-FFF2-40B4-BE49-F238E27FC236}">
                  <a16:creationId xmlns:a16="http://schemas.microsoft.com/office/drawing/2014/main" id="{2169C2D6-CB26-4D6C-8AC8-1F101410D2D9}"/>
                </a:ext>
              </a:extLst>
            </p:cNvPr>
            <p:cNvCxnSpPr>
              <a:cxnSpLocks/>
              <a:stCxn id="235" idx="3"/>
              <a:endCxn id="237"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3" name="直接箭头连接符 242">
              <a:extLst>
                <a:ext uri="{FF2B5EF4-FFF2-40B4-BE49-F238E27FC236}">
                  <a16:creationId xmlns:a16="http://schemas.microsoft.com/office/drawing/2014/main" id="{006356EE-5A31-40F3-A197-44C4874AD8C8}"/>
                </a:ext>
              </a:extLst>
            </p:cNvPr>
            <p:cNvCxnSpPr>
              <a:stCxn id="237" idx="3"/>
              <a:endCxn id="238"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5" name="直接箭头连接符 244">
              <a:extLst>
                <a:ext uri="{FF2B5EF4-FFF2-40B4-BE49-F238E27FC236}">
                  <a16:creationId xmlns:a16="http://schemas.microsoft.com/office/drawing/2014/main" id="{C31C1C82-1616-4867-8309-04E7CC697DD1}"/>
                </a:ext>
              </a:extLst>
            </p:cNvPr>
            <p:cNvCxnSpPr>
              <a:stCxn id="232" idx="3"/>
              <a:endCxn id="237"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9" name="直接箭头连接符 248">
              <a:extLst>
                <a:ext uri="{FF2B5EF4-FFF2-40B4-BE49-F238E27FC236}">
                  <a16:creationId xmlns:a16="http://schemas.microsoft.com/office/drawing/2014/main" id="{4AE8BF4A-F088-4A64-A4E0-7A8D4BA90912}"/>
                </a:ext>
              </a:extLst>
            </p:cNvPr>
            <p:cNvCxnSpPr>
              <a:stCxn id="236"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nvGrpSpPr>
          <p:cNvPr id="253" name="组合 252">
            <a:extLst>
              <a:ext uri="{FF2B5EF4-FFF2-40B4-BE49-F238E27FC236}">
                <a16:creationId xmlns:a16="http://schemas.microsoft.com/office/drawing/2014/main" id="{1717DD11-7FDD-4CFC-8592-21809D1B03EE}"/>
              </a:ext>
            </a:extLst>
          </p:cNvPr>
          <p:cNvGrpSpPr/>
          <p:nvPr/>
        </p:nvGrpSpPr>
        <p:grpSpPr>
          <a:xfrm>
            <a:off x="4163347" y="3820539"/>
            <a:ext cx="2342790" cy="741223"/>
            <a:chOff x="2555131" y="3560323"/>
            <a:chExt cx="4708188" cy="1985835"/>
          </a:xfrm>
        </p:grpSpPr>
        <p:sp>
          <p:nvSpPr>
            <p:cNvPr id="254" name="矩形 253">
              <a:extLst>
                <a:ext uri="{FF2B5EF4-FFF2-40B4-BE49-F238E27FC236}">
                  <a16:creationId xmlns:a16="http://schemas.microsoft.com/office/drawing/2014/main" id="{3C5A135B-3507-423A-B871-3FAFAFCAD265}"/>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255" name="矩形 254">
              <a:extLst>
                <a:ext uri="{FF2B5EF4-FFF2-40B4-BE49-F238E27FC236}">
                  <a16:creationId xmlns:a16="http://schemas.microsoft.com/office/drawing/2014/main" id="{B385DC22-696B-43D0-A200-C8C5512A467B}"/>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256" name="矩形 255">
              <a:extLst>
                <a:ext uri="{FF2B5EF4-FFF2-40B4-BE49-F238E27FC236}">
                  <a16:creationId xmlns:a16="http://schemas.microsoft.com/office/drawing/2014/main" id="{63E257EE-325F-4A64-81FD-87B3249B6303}"/>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257" name="矩形 256">
              <a:extLst>
                <a:ext uri="{FF2B5EF4-FFF2-40B4-BE49-F238E27FC236}">
                  <a16:creationId xmlns:a16="http://schemas.microsoft.com/office/drawing/2014/main" id="{85092C73-F204-482F-9C04-98E2A1ADA5D3}"/>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258" name="矩形 257">
              <a:extLst>
                <a:ext uri="{FF2B5EF4-FFF2-40B4-BE49-F238E27FC236}">
                  <a16:creationId xmlns:a16="http://schemas.microsoft.com/office/drawing/2014/main" id="{3387A16E-1410-47D0-8572-7776E1C6BDD2}"/>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259" name="矩形 258">
              <a:extLst>
                <a:ext uri="{FF2B5EF4-FFF2-40B4-BE49-F238E27FC236}">
                  <a16:creationId xmlns:a16="http://schemas.microsoft.com/office/drawing/2014/main" id="{458EEDEA-FA0B-46E6-8158-7BCBF62BE9DE}"/>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260" name="矩形 259">
              <a:extLst>
                <a:ext uri="{FF2B5EF4-FFF2-40B4-BE49-F238E27FC236}">
                  <a16:creationId xmlns:a16="http://schemas.microsoft.com/office/drawing/2014/main" id="{661D4194-EB0F-44DA-AAEF-F0C54EB47900}"/>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61" name="矩形 260">
              <a:extLst>
                <a:ext uri="{FF2B5EF4-FFF2-40B4-BE49-F238E27FC236}">
                  <a16:creationId xmlns:a16="http://schemas.microsoft.com/office/drawing/2014/main" id="{6ED21AF9-F853-429A-9AC4-D80DD19752F0}"/>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62" name="矩形 261">
              <a:extLst>
                <a:ext uri="{FF2B5EF4-FFF2-40B4-BE49-F238E27FC236}">
                  <a16:creationId xmlns:a16="http://schemas.microsoft.com/office/drawing/2014/main" id="{73E62200-D429-41F3-B959-77350FDA8004}"/>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63" name="直接箭头连接符 262">
              <a:extLst>
                <a:ext uri="{FF2B5EF4-FFF2-40B4-BE49-F238E27FC236}">
                  <a16:creationId xmlns:a16="http://schemas.microsoft.com/office/drawing/2014/main" id="{4B27CA60-DC84-454E-BB13-7446A300B005}"/>
                </a:ext>
              </a:extLst>
            </p:cNvPr>
            <p:cNvCxnSpPr>
              <a:stCxn id="254" idx="3"/>
              <a:endCxn id="255"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8" name="直接箭头连接符 267">
              <a:extLst>
                <a:ext uri="{FF2B5EF4-FFF2-40B4-BE49-F238E27FC236}">
                  <a16:creationId xmlns:a16="http://schemas.microsoft.com/office/drawing/2014/main" id="{E4BBA0EC-932E-4B6A-96DB-CF9E1DEA7492}"/>
                </a:ext>
              </a:extLst>
            </p:cNvPr>
            <p:cNvCxnSpPr>
              <a:stCxn id="255" idx="3"/>
              <a:endCxn id="260"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0" name="直接箭头连接符 269">
              <a:extLst>
                <a:ext uri="{FF2B5EF4-FFF2-40B4-BE49-F238E27FC236}">
                  <a16:creationId xmlns:a16="http://schemas.microsoft.com/office/drawing/2014/main" id="{DE47617D-4D98-4957-AB33-584C7FB616D3}"/>
                </a:ext>
              </a:extLst>
            </p:cNvPr>
            <p:cNvCxnSpPr>
              <a:cxnSpLocks/>
              <a:stCxn id="257" idx="3"/>
              <a:endCxn id="255"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4" name="直接箭头连接符 273">
              <a:extLst>
                <a:ext uri="{FF2B5EF4-FFF2-40B4-BE49-F238E27FC236}">
                  <a16:creationId xmlns:a16="http://schemas.microsoft.com/office/drawing/2014/main" id="{1F213DB8-2FEA-48D5-B8BF-AFDA0B71FC48}"/>
                </a:ext>
              </a:extLst>
            </p:cNvPr>
            <p:cNvCxnSpPr>
              <a:stCxn id="258" idx="3"/>
              <a:endCxn id="255"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cxnSp>
        <p:nvCxnSpPr>
          <p:cNvPr id="8" name="直接连接符 7">
            <a:extLst>
              <a:ext uri="{FF2B5EF4-FFF2-40B4-BE49-F238E27FC236}">
                <a16:creationId xmlns:a16="http://schemas.microsoft.com/office/drawing/2014/main" id="{3D979D34-834E-483E-93E8-2CB5C6228649}"/>
              </a:ext>
            </a:extLst>
          </p:cNvPr>
          <p:cNvCxnSpPr/>
          <p:nvPr/>
        </p:nvCxnSpPr>
        <p:spPr>
          <a:xfrm>
            <a:off x="680321" y="3320374"/>
            <a:ext cx="9047339"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直接连接符 14">
            <a:extLst>
              <a:ext uri="{FF2B5EF4-FFF2-40B4-BE49-F238E27FC236}">
                <a16:creationId xmlns:a16="http://schemas.microsoft.com/office/drawing/2014/main" id="{3AE29F36-CFAA-43F1-B5F3-9FDF6221A1CE}"/>
              </a:ext>
            </a:extLst>
          </p:cNvPr>
          <p:cNvCxnSpPr>
            <a:cxnSpLocks/>
          </p:cNvCxnSpPr>
          <p:nvPr/>
        </p:nvCxnSpPr>
        <p:spPr>
          <a:xfrm flipH="1">
            <a:off x="3646856" y="2200964"/>
            <a:ext cx="23714" cy="4439785"/>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a:extLst>
              <a:ext uri="{FF2B5EF4-FFF2-40B4-BE49-F238E27FC236}">
                <a16:creationId xmlns:a16="http://schemas.microsoft.com/office/drawing/2014/main" id="{8FE01555-B600-4A14-8A42-ED4D8FA9C965}"/>
              </a:ext>
            </a:extLst>
          </p:cNvPr>
          <p:cNvCxnSpPr>
            <a:cxnSpLocks/>
          </p:cNvCxnSpPr>
          <p:nvPr/>
        </p:nvCxnSpPr>
        <p:spPr>
          <a:xfrm>
            <a:off x="6870153" y="2216316"/>
            <a:ext cx="39989" cy="4457101"/>
          </a:xfrm>
          <a:prstGeom prst="line">
            <a:avLst/>
          </a:prstGeom>
        </p:spPr>
        <p:style>
          <a:lnRef idx="3">
            <a:schemeClr val="accent3"/>
          </a:lnRef>
          <a:fillRef idx="0">
            <a:schemeClr val="accent3"/>
          </a:fillRef>
          <a:effectRef idx="2">
            <a:schemeClr val="accent3"/>
          </a:effectRef>
          <a:fontRef idx="minor">
            <a:schemeClr val="tx1"/>
          </a:fontRef>
        </p:style>
      </p:cxnSp>
      <p:grpSp>
        <p:nvGrpSpPr>
          <p:cNvPr id="275" name="组合 274">
            <a:extLst>
              <a:ext uri="{FF2B5EF4-FFF2-40B4-BE49-F238E27FC236}">
                <a16:creationId xmlns:a16="http://schemas.microsoft.com/office/drawing/2014/main" id="{4DD4787F-FF0F-46BA-815F-36DCFDF7D8FF}"/>
              </a:ext>
            </a:extLst>
          </p:cNvPr>
          <p:cNvGrpSpPr/>
          <p:nvPr/>
        </p:nvGrpSpPr>
        <p:grpSpPr>
          <a:xfrm>
            <a:off x="7235161" y="5199370"/>
            <a:ext cx="2342790" cy="1376628"/>
            <a:chOff x="2555131" y="1857988"/>
            <a:chExt cx="4708188" cy="3688170"/>
          </a:xfrm>
        </p:grpSpPr>
        <p:sp>
          <p:nvSpPr>
            <p:cNvPr id="276" name="矩形 275">
              <a:extLst>
                <a:ext uri="{FF2B5EF4-FFF2-40B4-BE49-F238E27FC236}">
                  <a16:creationId xmlns:a16="http://schemas.microsoft.com/office/drawing/2014/main" id="{A4246272-7035-46ED-A6A2-5C19EB1A5E39}"/>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277" name="矩形 276">
              <a:extLst>
                <a:ext uri="{FF2B5EF4-FFF2-40B4-BE49-F238E27FC236}">
                  <a16:creationId xmlns:a16="http://schemas.microsoft.com/office/drawing/2014/main" id="{888FCA69-2454-41B8-822D-888EE555F149}"/>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278" name="矩形 277">
              <a:extLst>
                <a:ext uri="{FF2B5EF4-FFF2-40B4-BE49-F238E27FC236}">
                  <a16:creationId xmlns:a16="http://schemas.microsoft.com/office/drawing/2014/main" id="{B99BB782-357B-4AFB-B53E-D30C444DC4A4}"/>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279" name="矩形 278">
              <a:extLst>
                <a:ext uri="{FF2B5EF4-FFF2-40B4-BE49-F238E27FC236}">
                  <a16:creationId xmlns:a16="http://schemas.microsoft.com/office/drawing/2014/main" id="{0D551EC9-3B74-4605-8003-EFC5662037D0}"/>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280" name="矩形 279">
              <a:extLst>
                <a:ext uri="{FF2B5EF4-FFF2-40B4-BE49-F238E27FC236}">
                  <a16:creationId xmlns:a16="http://schemas.microsoft.com/office/drawing/2014/main" id="{079AAB02-57D9-429B-9212-7E0ACB16BC19}"/>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281" name="矩形 280">
              <a:extLst>
                <a:ext uri="{FF2B5EF4-FFF2-40B4-BE49-F238E27FC236}">
                  <a16:creationId xmlns:a16="http://schemas.microsoft.com/office/drawing/2014/main" id="{170EBE05-DB39-4686-8A3A-D7EFD053091D}"/>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282" name="矩形 281">
              <a:extLst>
                <a:ext uri="{FF2B5EF4-FFF2-40B4-BE49-F238E27FC236}">
                  <a16:creationId xmlns:a16="http://schemas.microsoft.com/office/drawing/2014/main" id="{9D823F86-41D3-4144-BAD4-3AC68FBF14F5}"/>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83" name="矩形 282">
              <a:extLst>
                <a:ext uri="{FF2B5EF4-FFF2-40B4-BE49-F238E27FC236}">
                  <a16:creationId xmlns:a16="http://schemas.microsoft.com/office/drawing/2014/main" id="{A667DF38-7E12-412F-9A14-1821C2499DAB}"/>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84" name="矩形 283">
              <a:extLst>
                <a:ext uri="{FF2B5EF4-FFF2-40B4-BE49-F238E27FC236}">
                  <a16:creationId xmlns:a16="http://schemas.microsoft.com/office/drawing/2014/main" id="{E3031B42-1C66-4E87-8F42-D3DF4B8CF637}"/>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85" name="直接箭头连接符 284">
              <a:extLst>
                <a:ext uri="{FF2B5EF4-FFF2-40B4-BE49-F238E27FC236}">
                  <a16:creationId xmlns:a16="http://schemas.microsoft.com/office/drawing/2014/main" id="{0AF079EB-17BF-4259-B159-EC1FDEFF4B2B}"/>
                </a:ext>
              </a:extLst>
            </p:cNvPr>
            <p:cNvCxnSpPr>
              <a:stCxn id="280" idx="3"/>
              <a:endCxn id="284"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6" name="直接箭头连接符 285">
              <a:extLst>
                <a:ext uri="{FF2B5EF4-FFF2-40B4-BE49-F238E27FC236}">
                  <a16:creationId xmlns:a16="http://schemas.microsoft.com/office/drawing/2014/main" id="{4496767E-EE7B-4DD9-80C1-AF38CA64B8D5}"/>
                </a:ext>
              </a:extLst>
            </p:cNvPr>
            <p:cNvCxnSpPr>
              <a:stCxn id="279" idx="3"/>
              <a:endCxn id="284"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7" name="直接箭头连接符 286">
              <a:extLst>
                <a:ext uri="{FF2B5EF4-FFF2-40B4-BE49-F238E27FC236}">
                  <a16:creationId xmlns:a16="http://schemas.microsoft.com/office/drawing/2014/main" id="{3A627346-8377-4003-8B1C-9095841B8ACD}"/>
                </a:ext>
              </a:extLst>
            </p:cNvPr>
            <p:cNvCxnSpPr>
              <a:cxnSpLocks/>
              <a:stCxn id="295" idx="3"/>
              <a:endCxn id="297" idx="1"/>
            </p:cNvCxnSpPr>
            <p:nvPr/>
          </p:nvCxnSpPr>
          <p:spPr>
            <a:xfrm>
              <a:off x="5282726" y="1857988"/>
              <a:ext cx="1177048" cy="7879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8" name="直接箭头连接符 287">
              <a:extLst>
                <a:ext uri="{FF2B5EF4-FFF2-40B4-BE49-F238E27FC236}">
                  <a16:creationId xmlns:a16="http://schemas.microsoft.com/office/drawing/2014/main" id="{83EF6F13-8A61-41BF-86B1-98F69B7CEDC0}"/>
                </a:ext>
              </a:extLst>
            </p:cNvPr>
            <p:cNvCxnSpPr>
              <a:stCxn id="276" idx="3"/>
              <a:endCxn id="284"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36" name="组合 35">
            <a:extLst>
              <a:ext uri="{FF2B5EF4-FFF2-40B4-BE49-F238E27FC236}">
                <a16:creationId xmlns:a16="http://schemas.microsoft.com/office/drawing/2014/main" id="{60073F1F-88AC-41C7-928E-96E06670ED3D}"/>
              </a:ext>
            </a:extLst>
          </p:cNvPr>
          <p:cNvGrpSpPr/>
          <p:nvPr/>
        </p:nvGrpSpPr>
        <p:grpSpPr>
          <a:xfrm>
            <a:off x="7193514" y="3804959"/>
            <a:ext cx="2362151" cy="2697211"/>
            <a:chOff x="7193514" y="3804959"/>
            <a:chExt cx="2362151" cy="2697211"/>
          </a:xfrm>
        </p:grpSpPr>
        <p:grpSp>
          <p:nvGrpSpPr>
            <p:cNvPr id="289" name="组合 288">
              <a:extLst>
                <a:ext uri="{FF2B5EF4-FFF2-40B4-BE49-F238E27FC236}">
                  <a16:creationId xmlns:a16="http://schemas.microsoft.com/office/drawing/2014/main" id="{8312B1D0-C629-4056-88D5-F5FE9B5EF201}"/>
                </a:ext>
              </a:extLst>
            </p:cNvPr>
            <p:cNvGrpSpPr/>
            <p:nvPr/>
          </p:nvGrpSpPr>
          <p:grpSpPr>
            <a:xfrm>
              <a:off x="7212875" y="4828153"/>
              <a:ext cx="2342790" cy="1674017"/>
              <a:chOff x="2555131" y="3560323"/>
              <a:chExt cx="4708188" cy="4484914"/>
            </a:xfrm>
          </p:grpSpPr>
          <p:sp>
            <p:nvSpPr>
              <p:cNvPr id="290" name="矩形 289">
                <a:extLst>
                  <a:ext uri="{FF2B5EF4-FFF2-40B4-BE49-F238E27FC236}">
                    <a16:creationId xmlns:a16="http://schemas.microsoft.com/office/drawing/2014/main" id="{514D17BB-C2C8-4F59-BD7E-69E478404F50}"/>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291" name="矩形 290">
                <a:extLst>
                  <a:ext uri="{FF2B5EF4-FFF2-40B4-BE49-F238E27FC236}">
                    <a16:creationId xmlns:a16="http://schemas.microsoft.com/office/drawing/2014/main" id="{C4E1793D-6D8C-467F-BF33-AEF164CBEAED}"/>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292" name="矩形 291">
                <a:extLst>
                  <a:ext uri="{FF2B5EF4-FFF2-40B4-BE49-F238E27FC236}">
                    <a16:creationId xmlns:a16="http://schemas.microsoft.com/office/drawing/2014/main" id="{7FDC27A4-75D0-4F70-B310-EDEB0A4D5A1B}"/>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293" name="矩形 292">
                <a:extLst>
                  <a:ext uri="{FF2B5EF4-FFF2-40B4-BE49-F238E27FC236}">
                    <a16:creationId xmlns:a16="http://schemas.microsoft.com/office/drawing/2014/main" id="{EF0E6F2B-B938-479C-95DA-1791D11646B6}"/>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294" name="矩形 293">
                <a:extLst>
                  <a:ext uri="{FF2B5EF4-FFF2-40B4-BE49-F238E27FC236}">
                    <a16:creationId xmlns:a16="http://schemas.microsoft.com/office/drawing/2014/main" id="{F77D3E95-41CA-4BE4-A821-94416B6F0CCA}"/>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295" name="矩形 294">
                <a:extLst>
                  <a:ext uri="{FF2B5EF4-FFF2-40B4-BE49-F238E27FC236}">
                    <a16:creationId xmlns:a16="http://schemas.microsoft.com/office/drawing/2014/main" id="{59BF9A15-7851-465D-992A-BA78E6051092}"/>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296" name="矩形 295">
                <a:extLst>
                  <a:ext uri="{FF2B5EF4-FFF2-40B4-BE49-F238E27FC236}">
                    <a16:creationId xmlns:a16="http://schemas.microsoft.com/office/drawing/2014/main" id="{B6620686-435B-4702-9F66-F0E526D7EF7A}"/>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297" name="矩形 296">
                <a:extLst>
                  <a:ext uri="{FF2B5EF4-FFF2-40B4-BE49-F238E27FC236}">
                    <a16:creationId xmlns:a16="http://schemas.microsoft.com/office/drawing/2014/main" id="{1E8A641A-401C-478C-86A0-B7854A10ED91}"/>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298" name="矩形 297">
                <a:extLst>
                  <a:ext uri="{FF2B5EF4-FFF2-40B4-BE49-F238E27FC236}">
                    <a16:creationId xmlns:a16="http://schemas.microsoft.com/office/drawing/2014/main" id="{BF5E24B9-7141-4754-8E68-8579E701780D}"/>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299" name="直接箭头连接符 298">
                <a:extLst>
                  <a:ext uri="{FF2B5EF4-FFF2-40B4-BE49-F238E27FC236}">
                    <a16:creationId xmlns:a16="http://schemas.microsoft.com/office/drawing/2014/main" id="{93585C23-B8D4-4593-AB83-885E0587FEE9}"/>
                  </a:ext>
                </a:extLst>
              </p:cNvPr>
              <p:cNvCxnSpPr>
                <a:cxnSpLocks/>
                <a:stCxn id="293" idx="3"/>
                <a:endCxn id="295"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0" name="直接箭头连接符 299">
                <a:extLst>
                  <a:ext uri="{FF2B5EF4-FFF2-40B4-BE49-F238E27FC236}">
                    <a16:creationId xmlns:a16="http://schemas.microsoft.com/office/drawing/2014/main" id="{0E0D41AA-5E1F-4EC2-A5B1-25A273F9382E}"/>
                  </a:ext>
                </a:extLst>
              </p:cNvPr>
              <p:cNvCxnSpPr>
                <a:cxnSpLocks/>
                <a:stCxn id="284" idx="3"/>
                <a:endCxn id="283" idx="1"/>
              </p:cNvCxnSpPr>
              <p:nvPr/>
            </p:nvCxnSpPr>
            <p:spPr>
              <a:xfrm flipV="1">
                <a:off x="5372301" y="8039678"/>
                <a:ext cx="1177048" cy="55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1" name="直接箭头连接符 300">
                <a:extLst>
                  <a:ext uri="{FF2B5EF4-FFF2-40B4-BE49-F238E27FC236}">
                    <a16:creationId xmlns:a16="http://schemas.microsoft.com/office/drawing/2014/main" id="{CA75A86C-95FA-4A45-B2C0-7EF0E4E0895A}"/>
                  </a:ext>
                </a:extLst>
              </p:cNvPr>
              <p:cNvCxnSpPr>
                <a:stCxn id="290" idx="3"/>
                <a:endCxn id="295"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2" name="直接箭头连接符 301">
                <a:extLst>
                  <a:ext uri="{FF2B5EF4-FFF2-40B4-BE49-F238E27FC236}">
                    <a16:creationId xmlns:a16="http://schemas.microsoft.com/office/drawing/2014/main" id="{A1841B55-722C-4A38-9FED-E5137660D1FC}"/>
                  </a:ext>
                </a:extLst>
              </p:cNvPr>
              <p:cNvCxnSpPr>
                <a:stCxn id="294"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nvGrpSpPr>
            <p:cNvPr id="303" name="组合 302">
              <a:extLst>
                <a:ext uri="{FF2B5EF4-FFF2-40B4-BE49-F238E27FC236}">
                  <a16:creationId xmlns:a16="http://schemas.microsoft.com/office/drawing/2014/main" id="{FB652431-0E6E-4D6A-BF43-1798D019B3D5}"/>
                </a:ext>
              </a:extLst>
            </p:cNvPr>
            <p:cNvGrpSpPr/>
            <p:nvPr/>
          </p:nvGrpSpPr>
          <p:grpSpPr>
            <a:xfrm>
              <a:off x="7193514" y="3804959"/>
              <a:ext cx="2342790" cy="741223"/>
              <a:chOff x="2555131" y="3560323"/>
              <a:chExt cx="4708188" cy="1985835"/>
            </a:xfrm>
          </p:grpSpPr>
          <p:sp>
            <p:nvSpPr>
              <p:cNvPr id="304" name="矩形 303">
                <a:extLst>
                  <a:ext uri="{FF2B5EF4-FFF2-40B4-BE49-F238E27FC236}">
                    <a16:creationId xmlns:a16="http://schemas.microsoft.com/office/drawing/2014/main" id="{9A4B9305-1CA0-41A1-BC1E-30ECD0F3DA4A}"/>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1.1</a:t>
                </a:r>
                <a:endParaRPr lang="zh-CN" altLang="en-US" sz="1000" dirty="0"/>
              </a:p>
            </p:txBody>
          </p:sp>
          <p:sp>
            <p:nvSpPr>
              <p:cNvPr id="305" name="矩形 304">
                <a:extLst>
                  <a:ext uri="{FF2B5EF4-FFF2-40B4-BE49-F238E27FC236}">
                    <a16:creationId xmlns:a16="http://schemas.microsoft.com/office/drawing/2014/main" id="{9294F7C3-0233-44FD-800F-4FC2C762FCC1}"/>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2.1</a:t>
                </a:r>
                <a:endParaRPr lang="zh-CN" altLang="en-US" sz="1000" dirty="0"/>
              </a:p>
            </p:txBody>
          </p:sp>
          <p:sp>
            <p:nvSpPr>
              <p:cNvPr id="306" name="矩形 305">
                <a:extLst>
                  <a:ext uri="{FF2B5EF4-FFF2-40B4-BE49-F238E27FC236}">
                    <a16:creationId xmlns:a16="http://schemas.microsoft.com/office/drawing/2014/main" id="{01F4125C-9A60-4744-B6F2-A771F2E58942}"/>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3.1</a:t>
                </a:r>
                <a:endParaRPr lang="zh-CN" altLang="en-US" sz="1000" dirty="0"/>
              </a:p>
            </p:txBody>
          </p:sp>
          <p:sp>
            <p:nvSpPr>
              <p:cNvPr id="307" name="矩形 306">
                <a:extLst>
                  <a:ext uri="{FF2B5EF4-FFF2-40B4-BE49-F238E27FC236}">
                    <a16:creationId xmlns:a16="http://schemas.microsoft.com/office/drawing/2014/main" id="{D3AC7AFD-21BE-4658-AA21-31FBA4820AA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1.2</a:t>
                </a:r>
                <a:endParaRPr lang="zh-CN" altLang="en-US" sz="1000" dirty="0"/>
              </a:p>
            </p:txBody>
          </p:sp>
          <p:sp>
            <p:nvSpPr>
              <p:cNvPr id="308" name="矩形 307">
                <a:extLst>
                  <a:ext uri="{FF2B5EF4-FFF2-40B4-BE49-F238E27FC236}">
                    <a16:creationId xmlns:a16="http://schemas.microsoft.com/office/drawing/2014/main" id="{E8EB5FE0-2D4A-4098-8827-FD8BF989753F}"/>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1.3</a:t>
                </a:r>
                <a:endParaRPr lang="zh-CN" altLang="en-US" sz="1000" dirty="0"/>
              </a:p>
            </p:txBody>
          </p:sp>
          <p:sp>
            <p:nvSpPr>
              <p:cNvPr id="309" name="矩形 308">
                <a:extLst>
                  <a:ext uri="{FF2B5EF4-FFF2-40B4-BE49-F238E27FC236}">
                    <a16:creationId xmlns:a16="http://schemas.microsoft.com/office/drawing/2014/main" id="{B2ABFAEE-85DC-4ECA-9F03-626D696291F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2.2</a:t>
                </a:r>
                <a:endParaRPr lang="zh-CN" altLang="en-US" sz="1000" dirty="0"/>
              </a:p>
            </p:txBody>
          </p:sp>
          <p:sp>
            <p:nvSpPr>
              <p:cNvPr id="310" name="矩形 309">
                <a:extLst>
                  <a:ext uri="{FF2B5EF4-FFF2-40B4-BE49-F238E27FC236}">
                    <a16:creationId xmlns:a16="http://schemas.microsoft.com/office/drawing/2014/main" id="{BE24CE8E-4649-42AB-BFB1-6B6C422C497B}"/>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3.2</a:t>
                </a:r>
                <a:endParaRPr lang="zh-CN" altLang="en-US" sz="1000" dirty="0"/>
              </a:p>
            </p:txBody>
          </p:sp>
          <p:sp>
            <p:nvSpPr>
              <p:cNvPr id="311" name="矩形 310">
                <a:extLst>
                  <a:ext uri="{FF2B5EF4-FFF2-40B4-BE49-F238E27FC236}">
                    <a16:creationId xmlns:a16="http://schemas.microsoft.com/office/drawing/2014/main" id="{0E064E6A-6A9E-4549-AE5E-4CC22AC650D5}"/>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3.3</a:t>
                </a:r>
                <a:endParaRPr lang="zh-CN" altLang="en-US" sz="1000" dirty="0"/>
              </a:p>
            </p:txBody>
          </p:sp>
          <p:sp>
            <p:nvSpPr>
              <p:cNvPr id="312" name="矩形 311">
                <a:extLst>
                  <a:ext uri="{FF2B5EF4-FFF2-40B4-BE49-F238E27FC236}">
                    <a16:creationId xmlns:a16="http://schemas.microsoft.com/office/drawing/2014/main" id="{6C074DB3-D70B-4802-A5F0-9207F70A410C}"/>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2.3</a:t>
                </a:r>
                <a:endParaRPr lang="zh-CN" altLang="en-US" sz="1000" dirty="0"/>
              </a:p>
            </p:txBody>
          </p:sp>
          <p:cxnSp>
            <p:nvCxnSpPr>
              <p:cNvPr id="313" name="直接箭头连接符 312">
                <a:extLst>
                  <a:ext uri="{FF2B5EF4-FFF2-40B4-BE49-F238E27FC236}">
                    <a16:creationId xmlns:a16="http://schemas.microsoft.com/office/drawing/2014/main" id="{8FD631B2-7B73-47EF-AC0D-BD30AF1BED88}"/>
                  </a:ext>
                </a:extLst>
              </p:cNvPr>
              <p:cNvCxnSpPr>
                <a:stCxn id="304" idx="3"/>
                <a:endCxn id="305"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5" name="直接箭头连接符 314">
                <a:extLst>
                  <a:ext uri="{FF2B5EF4-FFF2-40B4-BE49-F238E27FC236}">
                    <a16:creationId xmlns:a16="http://schemas.microsoft.com/office/drawing/2014/main" id="{D2BD4FB8-4104-498E-B89C-6E7D50DA7026}"/>
                  </a:ext>
                </a:extLst>
              </p:cNvPr>
              <p:cNvCxnSpPr>
                <a:cxnSpLocks/>
                <a:stCxn id="307" idx="3"/>
                <a:endCxn id="305"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6" name="直接箭头连接符 315">
                <a:extLst>
                  <a:ext uri="{FF2B5EF4-FFF2-40B4-BE49-F238E27FC236}">
                    <a16:creationId xmlns:a16="http://schemas.microsoft.com/office/drawing/2014/main" id="{CE1FF96E-E4FB-4B6C-9CB8-8E73D4322351}"/>
                  </a:ext>
                </a:extLst>
              </p:cNvPr>
              <p:cNvCxnSpPr>
                <a:stCxn id="308" idx="3"/>
                <a:endCxn id="305"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cxnSp>
        <p:nvCxnSpPr>
          <p:cNvPr id="317" name="直接箭头连接符 316">
            <a:extLst>
              <a:ext uri="{FF2B5EF4-FFF2-40B4-BE49-F238E27FC236}">
                <a16:creationId xmlns:a16="http://schemas.microsoft.com/office/drawing/2014/main" id="{B854CF33-AC97-4FEF-B1B0-D549C88C8594}"/>
              </a:ext>
            </a:extLst>
          </p:cNvPr>
          <p:cNvCxnSpPr>
            <a:cxnSpLocks/>
            <a:stCxn id="305" idx="3"/>
            <a:endCxn id="311" idx="1"/>
          </p:cNvCxnSpPr>
          <p:nvPr/>
        </p:nvCxnSpPr>
        <p:spPr>
          <a:xfrm>
            <a:off x="8573050" y="3879998"/>
            <a:ext cx="585697" cy="59028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 name="文本框 3">
            <a:extLst>
              <a:ext uri="{FF2B5EF4-FFF2-40B4-BE49-F238E27FC236}">
                <a16:creationId xmlns:a16="http://schemas.microsoft.com/office/drawing/2014/main" id="{0E18486E-D0D8-44A4-947C-E9B0C83A268B}"/>
              </a:ext>
            </a:extLst>
          </p:cNvPr>
          <p:cNvSpPr txBox="1"/>
          <p:nvPr/>
        </p:nvSpPr>
        <p:spPr>
          <a:xfrm>
            <a:off x="9839434" y="4659067"/>
            <a:ext cx="2031325" cy="369332"/>
          </a:xfrm>
          <a:prstGeom prst="rect">
            <a:avLst/>
          </a:prstGeom>
          <a:noFill/>
        </p:spPr>
        <p:txBody>
          <a:bodyPr wrap="none" rtlCol="0">
            <a:spAutoFit/>
          </a:bodyPr>
          <a:lstStyle/>
          <a:p>
            <a:r>
              <a:rPr lang="zh-CN" altLang="en-US" dirty="0"/>
              <a:t>包括公共计算部分</a:t>
            </a:r>
          </a:p>
        </p:txBody>
      </p:sp>
      <p:sp>
        <p:nvSpPr>
          <p:cNvPr id="6" name="文本框 5">
            <a:extLst>
              <a:ext uri="{FF2B5EF4-FFF2-40B4-BE49-F238E27FC236}">
                <a16:creationId xmlns:a16="http://schemas.microsoft.com/office/drawing/2014/main" id="{A8E823D2-3EE4-49A7-A5DA-A6F0C472FD2B}"/>
              </a:ext>
            </a:extLst>
          </p:cNvPr>
          <p:cNvSpPr txBox="1"/>
          <p:nvPr/>
        </p:nvSpPr>
        <p:spPr>
          <a:xfrm>
            <a:off x="9839434" y="5074037"/>
            <a:ext cx="2031325" cy="369332"/>
          </a:xfrm>
          <a:prstGeom prst="rect">
            <a:avLst/>
          </a:prstGeom>
          <a:noFill/>
        </p:spPr>
        <p:txBody>
          <a:bodyPr wrap="none" rtlCol="0">
            <a:spAutoFit/>
          </a:bodyPr>
          <a:lstStyle/>
          <a:p>
            <a:r>
              <a:rPr lang="zh-CN" altLang="en-US" dirty="0"/>
              <a:t>利用</a:t>
            </a:r>
            <a:r>
              <a:rPr lang="zh-CN" altLang="en-US" dirty="0">
                <a:highlight>
                  <a:srgbClr val="008000"/>
                </a:highlight>
              </a:rPr>
              <a:t>前向变量</a:t>
            </a:r>
            <a:r>
              <a:rPr lang="zh-CN" altLang="en-US" dirty="0"/>
              <a:t>记录</a:t>
            </a:r>
          </a:p>
        </p:txBody>
      </p:sp>
    </p:spTree>
    <p:extLst>
      <p:ext uri="{BB962C8B-B14F-4D97-AF65-F5344CB8AC3E}">
        <p14:creationId xmlns:p14="http://schemas.microsoft.com/office/powerpoint/2010/main" val="1408827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1EDC6-2190-4726-9BF0-ABFE34DA2B86}"/>
              </a:ext>
            </a:extLst>
          </p:cNvPr>
          <p:cNvSpPr>
            <a:spLocks noGrp="1"/>
          </p:cNvSpPr>
          <p:nvPr>
            <p:ph type="title"/>
          </p:nvPr>
        </p:nvSpPr>
        <p:spPr/>
        <p:txBody>
          <a:bodyPr/>
          <a:lstStyle/>
          <a:p>
            <a:r>
              <a:rPr lang="zh-CN" altLang="en-US" sz="3600" dirty="0"/>
              <a:t>前向算法 </a:t>
            </a:r>
            <a:r>
              <a:rPr lang="en-US" altLang="zh-CN" sz="3600" dirty="0"/>
              <a:t>(Forward Algorithm)</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F40110D-CF1E-4AAA-8F50-1BDAF7CE98B8}"/>
                  </a:ext>
                </a:extLst>
              </p:cNvPr>
              <p:cNvSpPr txBox="1"/>
              <p:nvPr/>
            </p:nvSpPr>
            <p:spPr>
              <a:xfrm>
                <a:off x="3217443" y="2642681"/>
                <a:ext cx="31113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ⅈ</m:t>
                          </m:r>
                        </m:e>
                      </m:d>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𝜋</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𝑜</m:t>
                              </m:r>
                            </m:e>
                            <m:sub>
                              <m:r>
                                <a:rPr lang="zh-CN" altLang="en-US" i="1">
                                  <a:latin typeface="Cambria Math" panose="02040503050406030204" pitchFamily="18" charset="0"/>
                                </a:rPr>
                                <m:t>1</m:t>
                              </m:r>
                            </m:sub>
                          </m:sSub>
                        </m:e>
                      </m:d>
                      <m:r>
                        <a:rPr lang="zh-CN" altLang="en-US" i="1" smtClean="0">
                          <a:latin typeface="Cambria Math" panose="02040503050406030204" pitchFamily="18" charset="0"/>
                        </a:rPr>
                        <m:t>，</m:t>
                      </m:r>
                      <m:r>
                        <a:rPr lang="en-US" altLang="zh-CN" b="0" i="1" smtClean="0">
                          <a:latin typeface="Cambria Math" panose="02040503050406030204" pitchFamily="18" charset="0"/>
                        </a:rPr>
                        <m:t>    </m:t>
                      </m:r>
                      <m:r>
                        <a:rPr lang="zh-CN" altLang="en-US" i="1">
                          <a:latin typeface="Cambria Math" panose="02040503050406030204" pitchFamily="18" charset="0"/>
                        </a:rPr>
                        <m:t>1≤ⅈ≤</m:t>
                      </m:r>
                      <m:r>
                        <a:rPr lang="zh-CN" altLang="en-US" i="1">
                          <a:latin typeface="Cambria Math" panose="02040503050406030204" pitchFamily="18" charset="0"/>
                        </a:rPr>
                        <m:t>𝑁</m:t>
                      </m:r>
                    </m:oMath>
                  </m:oMathPara>
                </a14:m>
                <a:endParaRPr lang="zh-CN" altLang="en-US" i="1" dirty="0"/>
              </a:p>
            </p:txBody>
          </p:sp>
        </mc:Choice>
        <mc:Fallback xmlns="">
          <p:sp>
            <p:nvSpPr>
              <p:cNvPr id="5" name="文本框 4">
                <a:extLst>
                  <a:ext uri="{FF2B5EF4-FFF2-40B4-BE49-F238E27FC236}">
                    <a16:creationId xmlns:a16="http://schemas.microsoft.com/office/drawing/2014/main" id="{1F40110D-CF1E-4AAA-8F50-1BDAF7CE98B8}"/>
                  </a:ext>
                </a:extLst>
              </p:cNvPr>
              <p:cNvSpPr txBox="1">
                <a:spLocks noRot="1" noChangeAspect="1" noMove="1" noResize="1" noEditPoints="1" noAdjustHandles="1" noChangeArrowheads="1" noChangeShapeType="1" noTextEdit="1"/>
              </p:cNvSpPr>
              <p:nvPr/>
            </p:nvSpPr>
            <p:spPr>
              <a:xfrm>
                <a:off x="3217443" y="2642681"/>
                <a:ext cx="3111365" cy="276999"/>
              </a:xfrm>
              <a:prstGeom prst="rect">
                <a:avLst/>
              </a:prstGeom>
              <a:blipFill>
                <a:blip r:embed="rId2"/>
                <a:stretch>
                  <a:fillRect l="-588" r="-980"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5DC1DAF-BF6D-4EC8-A25A-23C00218242A}"/>
                  </a:ext>
                </a:extLst>
              </p:cNvPr>
              <p:cNvSpPr txBox="1"/>
              <p:nvPr/>
            </p:nvSpPr>
            <p:spPr>
              <a:xfrm>
                <a:off x="3217443" y="3492461"/>
                <a:ext cx="6283643"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𝛼</m:t>
                          </m:r>
                        </m:e>
                        <m:sub>
                          <m:r>
                            <a:rPr lang="zh-CN" altLang="en-US" i="1">
                              <a:latin typeface="Cambria Math" panose="02040503050406030204" pitchFamily="18" charset="0"/>
                            </a:rPr>
                            <m:t>𝑡</m:t>
                          </m:r>
                          <m:r>
                            <a:rPr lang="zh-CN" altLang="en-US" i="1">
                              <a:latin typeface="Cambria Math" panose="02040503050406030204" pitchFamily="18" charset="0"/>
                            </a:rPr>
                            <m:t>+1</m:t>
                          </m:r>
                        </m:sub>
                      </m:sSub>
                      <m:d>
                        <m:dPr>
                          <m:ctrlPr>
                            <a:rPr lang="zh-CN" altLang="en-US" i="1" smtClean="0">
                              <a:latin typeface="Cambria Math" panose="02040503050406030204" pitchFamily="18" charset="0"/>
                            </a:rPr>
                          </m:ctrlPr>
                        </m:dPr>
                        <m:e>
                          <m:r>
                            <a:rPr lang="zh-CN" altLang="en-US" i="1">
                              <a:latin typeface="Cambria Math" panose="02040503050406030204" pitchFamily="18" charset="0"/>
                            </a:rPr>
                            <m:t>𝑗</m:t>
                          </m:r>
                        </m:e>
                      </m:d>
                      <m:r>
                        <a:rPr lang="zh-CN" altLang="en-US" i="1">
                          <a:latin typeface="Cambria Math" panose="02040503050406030204" pitchFamily="18" charset="0"/>
                        </a:rPr>
                        <m:t>=</m:t>
                      </m:r>
                      <m:d>
                        <m:dPr>
                          <m:ctrlPr>
                            <a:rPr lang="zh-CN" altLang="en-US" i="1">
                              <a:latin typeface="Cambria Math" panose="02040503050406030204" pitchFamily="18" charset="0"/>
                            </a:rPr>
                          </m:ctrlPr>
                        </m:dPr>
                        <m:e>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1">
                                  <a:latin typeface="Cambria Math" panose="02040503050406030204" pitchFamily="18" charset="0"/>
                                </a:rPr>
                                <m:t>=1</m:t>
                              </m:r>
                            </m:sub>
                            <m:sup>
                              <m:r>
                                <a:rPr lang="zh-CN" altLang="en-US" i="1">
                                  <a:latin typeface="Cambria Math" panose="02040503050406030204" pitchFamily="18" charset="0"/>
                                </a:rPr>
                                <m:t>𝑁</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zh-CN" altLang="en-US" i="1">
                                      <a:latin typeface="Cambria Math" panose="02040503050406030204" pitchFamily="18" charset="0"/>
                                    </a:rPr>
                                    <m:t>𝑖𝑗</m:t>
                                  </m:r>
                                </m:sub>
                              </m:sSub>
                            </m:e>
                          </m:nary>
                        </m:e>
                      </m:d>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𝑗</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𝑜</m:t>
                              </m:r>
                            </m:e>
                            <m:sub>
                              <m:r>
                                <a:rPr lang="zh-CN" altLang="en-US" i="1">
                                  <a:latin typeface="Cambria Math" panose="02040503050406030204" pitchFamily="18" charset="0"/>
                                </a:rPr>
                                <m:t>𝑡</m:t>
                              </m:r>
                              <m:r>
                                <a:rPr lang="zh-CN" altLang="en-US" i="1">
                                  <a:latin typeface="Cambria Math" panose="02040503050406030204" pitchFamily="18" charset="0"/>
                                </a:rPr>
                                <m:t>+1</m:t>
                              </m:r>
                            </m:sub>
                          </m:sSub>
                        </m:e>
                      </m:d>
                      <m:r>
                        <a:rPr lang="en-US" altLang="zh-CN" b="0" i="1" smtClean="0">
                          <a:latin typeface="Cambria Math" panose="02040503050406030204" pitchFamily="18" charset="0"/>
                        </a:rPr>
                        <m:t>,  </m:t>
                      </m:r>
                      <m:r>
                        <a:rPr lang="zh-CN" altLang="en-US" i="1">
                          <a:latin typeface="Cambria Math" panose="02040503050406030204" pitchFamily="18" charset="0"/>
                        </a:rPr>
                        <m:t>1≤</m:t>
                      </m:r>
                      <m:r>
                        <a:rPr lang="en-US" altLang="zh-CN" b="0" i="1" smtClean="0">
                          <a:latin typeface="Cambria Math" panose="02040503050406030204" pitchFamily="18" charset="0"/>
                        </a:rPr>
                        <m:t>𝑗</m:t>
                      </m:r>
                      <m:r>
                        <a:rPr lang="zh-CN" altLang="en-US" i="1">
                          <a:latin typeface="Cambria Math" panose="02040503050406030204" pitchFamily="18" charset="0"/>
                        </a:rPr>
                        <m:t>≤</m:t>
                      </m:r>
                      <m:r>
                        <a:rPr lang="zh-CN" altLang="en-US" i="1">
                          <a:latin typeface="Cambria Math" panose="02040503050406030204" pitchFamily="18" charset="0"/>
                        </a:rPr>
                        <m:t>𝑁</m:t>
                      </m:r>
                      <m:r>
                        <a:rPr lang="en-US" altLang="zh-CN" b="0" i="1" smtClean="0">
                          <a:latin typeface="Cambria Math" panose="02040503050406030204" pitchFamily="18" charset="0"/>
                        </a:rPr>
                        <m:t>,</m:t>
                      </m:r>
                      <m:r>
                        <a:rPr lang="zh-CN" altLang="en-US" i="1">
                          <a:latin typeface="Cambria Math" panose="02040503050406030204" pitchFamily="18" charset="0"/>
                        </a:rPr>
                        <m:t>1≤</m:t>
                      </m:r>
                      <m:r>
                        <a:rPr lang="en-US" altLang="zh-CN" b="0" i="1" smtClean="0">
                          <a:latin typeface="Cambria Math" panose="02040503050406030204" pitchFamily="18" charset="0"/>
                        </a:rPr>
                        <m:t>𝑡</m:t>
                      </m:r>
                      <m:r>
                        <a:rPr lang="zh-CN" altLang="en-US" i="1">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−1</m:t>
                      </m:r>
                    </m:oMath>
                  </m:oMathPara>
                </a14:m>
                <a:endParaRPr lang="zh-CN" altLang="en-US" i="1" dirty="0">
                  <a:latin typeface="+mn-ea"/>
                </a:endParaRPr>
              </a:p>
            </p:txBody>
          </p:sp>
        </mc:Choice>
        <mc:Fallback xmlns="">
          <p:sp>
            <p:nvSpPr>
              <p:cNvPr id="6" name="文本框 5">
                <a:extLst>
                  <a:ext uri="{FF2B5EF4-FFF2-40B4-BE49-F238E27FC236}">
                    <a16:creationId xmlns:a16="http://schemas.microsoft.com/office/drawing/2014/main" id="{B5DC1DAF-BF6D-4EC8-A25A-23C00218242A}"/>
                  </a:ext>
                </a:extLst>
              </p:cNvPr>
              <p:cNvSpPr txBox="1">
                <a:spLocks noRot="1" noChangeAspect="1" noMove="1" noResize="1" noEditPoints="1" noAdjustHandles="1" noChangeArrowheads="1" noChangeShapeType="1" noTextEdit="1"/>
              </p:cNvSpPr>
              <p:nvPr/>
            </p:nvSpPr>
            <p:spPr>
              <a:xfrm>
                <a:off x="3217443" y="3492461"/>
                <a:ext cx="6283643" cy="89171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89033DB-B201-4947-BC1D-462A5BE341B2}"/>
                  </a:ext>
                </a:extLst>
              </p:cNvPr>
              <p:cNvSpPr txBox="1"/>
              <p:nvPr/>
            </p:nvSpPr>
            <p:spPr>
              <a:xfrm>
                <a:off x="3271736" y="4830039"/>
                <a:ext cx="1935530"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d>
                        <m:dPr>
                          <m:ctrlPr>
                            <a:rPr lang="zh-CN" altLang="en-US" i="1">
                              <a:latin typeface="Cambria Math" panose="02040503050406030204" pitchFamily="18" charset="0"/>
                            </a:rPr>
                          </m:ctrlPr>
                        </m:dPr>
                        <m:e>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𝑂</m:t>
                              </m:r>
                            </m:e>
                          </m:d>
                          <m:r>
                            <a:rPr lang="zh-CN" altLang="en-US" i="1">
                              <a:latin typeface="Cambria Math" panose="02040503050406030204" pitchFamily="18" charset="0"/>
                            </a:rPr>
                            <m:t>𝜇</m:t>
                          </m:r>
                        </m:e>
                      </m:d>
                      <m:r>
                        <a:rPr lang="zh-CN" altLang="en-US" i="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𝑇</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e>
                      </m:nary>
                    </m:oMath>
                  </m:oMathPara>
                </a14:m>
                <a:endParaRPr lang="zh-CN" altLang="en-US" dirty="0"/>
              </a:p>
            </p:txBody>
          </p:sp>
        </mc:Choice>
        <mc:Fallback xmlns="">
          <p:sp>
            <p:nvSpPr>
              <p:cNvPr id="8" name="文本框 7">
                <a:extLst>
                  <a:ext uri="{FF2B5EF4-FFF2-40B4-BE49-F238E27FC236}">
                    <a16:creationId xmlns:a16="http://schemas.microsoft.com/office/drawing/2014/main" id="{889033DB-B201-4947-BC1D-462A5BE341B2}"/>
                  </a:ext>
                </a:extLst>
              </p:cNvPr>
              <p:cNvSpPr txBox="1">
                <a:spLocks noRot="1" noChangeAspect="1" noMove="1" noResize="1" noEditPoints="1" noAdjustHandles="1" noChangeArrowheads="1" noChangeShapeType="1" noTextEdit="1"/>
              </p:cNvSpPr>
              <p:nvPr/>
            </p:nvSpPr>
            <p:spPr>
              <a:xfrm>
                <a:off x="3271736" y="4830039"/>
                <a:ext cx="1935530" cy="778931"/>
              </a:xfrm>
              <a:prstGeom prst="rect">
                <a:avLst/>
              </a:prstGeom>
              <a:blipFill>
                <a:blip r:embed="rId4"/>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63AAE22F-1ECB-4399-907F-2538C4DAFCC6}"/>
              </a:ext>
            </a:extLst>
          </p:cNvPr>
          <p:cNvSpPr txBox="1"/>
          <p:nvPr/>
        </p:nvSpPr>
        <p:spPr>
          <a:xfrm>
            <a:off x="1167319" y="2596514"/>
            <a:ext cx="1401346" cy="369332"/>
          </a:xfrm>
          <a:prstGeom prst="rect">
            <a:avLst/>
          </a:prstGeom>
          <a:solidFill>
            <a:srgbClr val="92D050"/>
          </a:solidFill>
        </p:spPr>
        <p:txBody>
          <a:bodyPr wrap="none" rtlCol="0">
            <a:spAutoFit/>
          </a:bodyPr>
          <a:lstStyle/>
          <a:p>
            <a:r>
              <a:rPr lang="zh-CN" altLang="en-US" dirty="0"/>
              <a:t>① 初始化：</a:t>
            </a:r>
          </a:p>
        </p:txBody>
      </p:sp>
      <p:sp>
        <p:nvSpPr>
          <p:cNvPr id="10" name="文本框 9">
            <a:extLst>
              <a:ext uri="{FF2B5EF4-FFF2-40B4-BE49-F238E27FC236}">
                <a16:creationId xmlns:a16="http://schemas.microsoft.com/office/drawing/2014/main" id="{F7E63349-DFD8-49A2-8B34-BC441558B270}"/>
              </a:ext>
            </a:extLst>
          </p:cNvPr>
          <p:cNvSpPr txBox="1"/>
          <p:nvPr/>
        </p:nvSpPr>
        <p:spPr>
          <a:xfrm>
            <a:off x="1167319" y="3814934"/>
            <a:ext cx="1569660" cy="369332"/>
          </a:xfrm>
          <a:prstGeom prst="rect">
            <a:avLst/>
          </a:prstGeom>
          <a:solidFill>
            <a:srgbClr val="92D050"/>
          </a:solidFill>
        </p:spPr>
        <p:txBody>
          <a:bodyPr wrap="none" rtlCol="0">
            <a:spAutoFit/>
          </a:bodyPr>
          <a:lstStyle/>
          <a:p>
            <a:r>
              <a:rPr lang="zh-CN" altLang="en-US" dirty="0"/>
              <a:t>②递推计算：</a:t>
            </a:r>
          </a:p>
        </p:txBody>
      </p:sp>
      <p:sp>
        <p:nvSpPr>
          <p:cNvPr id="11" name="文本框 10">
            <a:extLst>
              <a:ext uri="{FF2B5EF4-FFF2-40B4-BE49-F238E27FC236}">
                <a16:creationId xmlns:a16="http://schemas.microsoft.com/office/drawing/2014/main" id="{C6781D14-0A7F-4C63-B4ED-FF47D0C37499}"/>
              </a:ext>
            </a:extLst>
          </p:cNvPr>
          <p:cNvSpPr txBox="1"/>
          <p:nvPr/>
        </p:nvSpPr>
        <p:spPr>
          <a:xfrm>
            <a:off x="1167319" y="5034838"/>
            <a:ext cx="1569660" cy="369332"/>
          </a:xfrm>
          <a:prstGeom prst="rect">
            <a:avLst/>
          </a:prstGeom>
          <a:solidFill>
            <a:srgbClr val="92D050"/>
          </a:solidFill>
        </p:spPr>
        <p:txBody>
          <a:bodyPr wrap="none" rtlCol="0">
            <a:spAutoFit/>
          </a:bodyPr>
          <a:lstStyle/>
          <a:p>
            <a:r>
              <a:rPr lang="zh-CN" altLang="en-US" dirty="0"/>
              <a:t>③求和结束：</a:t>
            </a:r>
          </a:p>
        </p:txBody>
      </p:sp>
    </p:spTree>
    <p:extLst>
      <p:ext uri="{BB962C8B-B14F-4D97-AF65-F5344CB8AC3E}">
        <p14:creationId xmlns:p14="http://schemas.microsoft.com/office/powerpoint/2010/main" val="1601751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1EDC6-2190-4726-9BF0-ABFE34DA2B86}"/>
              </a:ext>
            </a:extLst>
          </p:cNvPr>
          <p:cNvSpPr>
            <a:spLocks noGrp="1"/>
          </p:cNvSpPr>
          <p:nvPr>
            <p:ph type="title"/>
          </p:nvPr>
        </p:nvSpPr>
        <p:spPr/>
        <p:txBody>
          <a:bodyPr/>
          <a:lstStyle/>
          <a:p>
            <a:r>
              <a:rPr lang="zh-CN" altLang="en-US" sz="3600" dirty="0"/>
              <a:t>前向算法 举例</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F40110D-CF1E-4AAA-8F50-1BDAF7CE98B8}"/>
                  </a:ext>
                </a:extLst>
              </p:cNvPr>
              <p:cNvSpPr txBox="1"/>
              <p:nvPr/>
            </p:nvSpPr>
            <p:spPr>
              <a:xfrm>
                <a:off x="1393482" y="280121"/>
                <a:ext cx="1898534"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1000" i="1" smtClean="0">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1</m:t>
                          </m:r>
                        </m:sub>
                      </m:sSub>
                      <m:d>
                        <m:dPr>
                          <m:ctrlPr>
                            <a:rPr lang="zh-CN" altLang="en-US" sz="1000" i="1">
                              <a:latin typeface="Cambria Math" panose="02040503050406030204" pitchFamily="18" charset="0"/>
                            </a:rPr>
                          </m:ctrlPr>
                        </m:dPr>
                        <m:e>
                          <m:r>
                            <a:rPr lang="zh-CN" altLang="en-US" sz="1000" i="1">
                              <a:latin typeface="Cambria Math" panose="02040503050406030204" pitchFamily="18" charset="0"/>
                            </a:rPr>
                            <m:t>ⅈ</m:t>
                          </m:r>
                        </m:e>
                      </m:d>
                      <m:r>
                        <a:rPr lang="zh-CN" altLang="en-US" sz="1000" i="1">
                          <a:latin typeface="Cambria Math" panose="02040503050406030204" pitchFamily="18" charset="0"/>
                        </a:rPr>
                        <m:t>=</m:t>
                      </m:r>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𝜋</m:t>
                          </m:r>
                        </m:e>
                        <m:sub>
                          <m:r>
                            <a:rPr lang="zh-CN" altLang="en-US" sz="1000" i="1">
                              <a:latin typeface="Cambria Math" panose="02040503050406030204" pitchFamily="18" charset="0"/>
                            </a:rPr>
                            <m:t>𝑖</m:t>
                          </m:r>
                        </m:sub>
                      </m:sSub>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𝑏</m:t>
                          </m:r>
                        </m:e>
                        <m:sub>
                          <m:r>
                            <a:rPr lang="zh-CN" altLang="en-US" sz="1000" i="1">
                              <a:latin typeface="Cambria Math" panose="02040503050406030204" pitchFamily="18" charset="0"/>
                            </a:rPr>
                            <m:t>𝑖</m:t>
                          </m:r>
                        </m:sub>
                      </m:sSub>
                      <m:d>
                        <m:dPr>
                          <m:ctrlPr>
                            <a:rPr lang="zh-CN" altLang="en-US" sz="1000" i="1">
                              <a:latin typeface="Cambria Math" panose="02040503050406030204" pitchFamily="18" charset="0"/>
                            </a:rPr>
                          </m:ctrlPr>
                        </m:dPr>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𝑜</m:t>
                              </m:r>
                            </m:e>
                            <m:sub>
                              <m:r>
                                <a:rPr lang="zh-CN" altLang="en-US" sz="1000" i="1">
                                  <a:latin typeface="Cambria Math" panose="02040503050406030204" pitchFamily="18" charset="0"/>
                                </a:rPr>
                                <m:t>1</m:t>
                              </m:r>
                            </m:sub>
                          </m:sSub>
                        </m:e>
                      </m:d>
                      <m:r>
                        <a:rPr lang="zh-CN" altLang="en-US" sz="1000" i="1" smtClean="0">
                          <a:latin typeface="Cambria Math" panose="02040503050406030204" pitchFamily="18" charset="0"/>
                        </a:rPr>
                        <m:t>，</m:t>
                      </m:r>
                      <m:r>
                        <a:rPr lang="en-US" altLang="zh-CN" sz="1000" b="0" i="1" smtClean="0">
                          <a:latin typeface="Cambria Math" panose="02040503050406030204" pitchFamily="18" charset="0"/>
                        </a:rPr>
                        <m:t>    </m:t>
                      </m:r>
                      <m:r>
                        <a:rPr lang="zh-CN" altLang="en-US" sz="1000" i="1">
                          <a:latin typeface="Cambria Math" panose="02040503050406030204" pitchFamily="18" charset="0"/>
                        </a:rPr>
                        <m:t>1≤ⅈ≤</m:t>
                      </m:r>
                      <m:r>
                        <a:rPr lang="zh-CN" altLang="en-US" sz="1000" i="1">
                          <a:latin typeface="Cambria Math" panose="02040503050406030204" pitchFamily="18" charset="0"/>
                        </a:rPr>
                        <m:t>𝑁</m:t>
                      </m:r>
                    </m:oMath>
                  </m:oMathPara>
                </a14:m>
                <a:endParaRPr lang="zh-CN" altLang="en-US" sz="1000" i="1" dirty="0"/>
              </a:p>
            </p:txBody>
          </p:sp>
        </mc:Choice>
        <mc:Fallback xmlns="">
          <p:sp>
            <p:nvSpPr>
              <p:cNvPr id="5" name="文本框 4">
                <a:extLst>
                  <a:ext uri="{FF2B5EF4-FFF2-40B4-BE49-F238E27FC236}">
                    <a16:creationId xmlns:a16="http://schemas.microsoft.com/office/drawing/2014/main" id="{1F40110D-CF1E-4AAA-8F50-1BDAF7CE98B8}"/>
                  </a:ext>
                </a:extLst>
              </p:cNvPr>
              <p:cNvSpPr txBox="1">
                <a:spLocks noRot="1" noChangeAspect="1" noMove="1" noResize="1" noEditPoints="1" noAdjustHandles="1" noChangeArrowheads="1" noChangeShapeType="1" noTextEdit="1"/>
              </p:cNvSpPr>
              <p:nvPr/>
            </p:nvSpPr>
            <p:spPr>
              <a:xfrm>
                <a:off x="1393482" y="280121"/>
                <a:ext cx="1898534" cy="153888"/>
              </a:xfrm>
              <a:prstGeom prst="rect">
                <a:avLst/>
              </a:prstGeom>
              <a:blipFill>
                <a:blip r:embed="rId2"/>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5DC1DAF-BF6D-4EC8-A25A-23C00218242A}"/>
                  </a:ext>
                </a:extLst>
              </p:cNvPr>
              <p:cNvSpPr txBox="1"/>
              <p:nvPr/>
            </p:nvSpPr>
            <p:spPr>
              <a:xfrm>
                <a:off x="4793424" y="50654"/>
                <a:ext cx="3531266" cy="4954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1000" i="1" smtClean="0">
                              <a:latin typeface="Cambria Math" panose="02040503050406030204" pitchFamily="18" charset="0"/>
                            </a:rPr>
                          </m:ctrlPr>
                        </m:sSubPr>
                        <m:e>
                          <m:r>
                            <a:rPr lang="zh-CN" altLang="en-US" sz="1000" i="1" smtClean="0">
                              <a:latin typeface="Cambria Math" panose="02040503050406030204" pitchFamily="18" charset="0"/>
                            </a:rPr>
                            <m:t>𝛼</m:t>
                          </m:r>
                        </m:e>
                        <m:sub>
                          <m:r>
                            <a:rPr lang="zh-CN" altLang="en-US" sz="1000" i="1">
                              <a:latin typeface="Cambria Math" panose="02040503050406030204" pitchFamily="18" charset="0"/>
                            </a:rPr>
                            <m:t>𝑡</m:t>
                          </m:r>
                          <m:r>
                            <a:rPr lang="zh-CN" altLang="en-US" sz="1000" i="1">
                              <a:latin typeface="Cambria Math" panose="02040503050406030204" pitchFamily="18" charset="0"/>
                            </a:rPr>
                            <m:t>+1</m:t>
                          </m:r>
                        </m:sub>
                      </m:sSub>
                      <m:d>
                        <m:dPr>
                          <m:ctrlPr>
                            <a:rPr lang="zh-CN" altLang="en-US" sz="1000" i="1" smtClean="0">
                              <a:latin typeface="Cambria Math" panose="02040503050406030204" pitchFamily="18" charset="0"/>
                            </a:rPr>
                          </m:ctrlPr>
                        </m:dPr>
                        <m:e>
                          <m:r>
                            <a:rPr lang="zh-CN" altLang="en-US" sz="1000" i="1">
                              <a:latin typeface="Cambria Math" panose="02040503050406030204" pitchFamily="18" charset="0"/>
                            </a:rPr>
                            <m:t>𝑗</m:t>
                          </m:r>
                        </m:e>
                      </m:d>
                      <m:r>
                        <a:rPr lang="zh-CN" altLang="en-US" sz="1000" i="1">
                          <a:latin typeface="Cambria Math" panose="02040503050406030204" pitchFamily="18" charset="0"/>
                        </a:rPr>
                        <m:t>=</m:t>
                      </m:r>
                      <m:d>
                        <m:dPr>
                          <m:ctrlPr>
                            <a:rPr lang="zh-CN" altLang="en-US" sz="1000" i="1">
                              <a:latin typeface="Cambria Math" panose="02040503050406030204" pitchFamily="18" charset="0"/>
                            </a:rPr>
                          </m:ctrlPr>
                        </m:dPr>
                        <m:e>
                          <m:nary>
                            <m:naryPr>
                              <m:chr m:val="∑"/>
                              <m:limLoc m:val="undOvr"/>
                              <m:grow m:val="on"/>
                              <m:ctrlPr>
                                <a:rPr lang="zh-CN" altLang="en-US" sz="1000" i="1">
                                  <a:latin typeface="Cambria Math" panose="02040503050406030204" pitchFamily="18" charset="0"/>
                                </a:rPr>
                              </m:ctrlPr>
                            </m:naryPr>
                            <m:sub>
                              <m:r>
                                <a:rPr lang="zh-CN" altLang="en-US" sz="1000" i="1">
                                  <a:latin typeface="Cambria Math" panose="02040503050406030204" pitchFamily="18" charset="0"/>
                                </a:rPr>
                                <m:t>𝑖</m:t>
                              </m:r>
                              <m:r>
                                <a:rPr lang="zh-CN" altLang="en-US" sz="1000" i="1">
                                  <a:latin typeface="Cambria Math" panose="02040503050406030204" pitchFamily="18" charset="0"/>
                                </a:rPr>
                                <m:t>=1</m:t>
                              </m:r>
                            </m:sub>
                            <m:sup>
                              <m:r>
                                <a:rPr lang="zh-CN" altLang="en-US" sz="1000" i="1">
                                  <a:latin typeface="Cambria Math" panose="02040503050406030204" pitchFamily="18" charset="0"/>
                                </a:rPr>
                                <m:t>𝑁</m:t>
                              </m:r>
                            </m:sup>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𝑡</m:t>
                                  </m:r>
                                </m:sub>
                              </m:sSub>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𝑖</m:t>
                              </m:r>
                              <m:r>
                                <a:rPr lang="en-US" altLang="zh-CN" sz="1000" b="0" i="1" smtClean="0">
                                  <a:latin typeface="Cambria Math" panose="02040503050406030204" pitchFamily="18" charset="0"/>
                                </a:rPr>
                                <m:t>)</m:t>
                              </m:r>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𝑎</m:t>
                                  </m:r>
                                </m:e>
                                <m:sub>
                                  <m:r>
                                    <a:rPr lang="zh-CN" altLang="en-US" sz="1000" i="1">
                                      <a:latin typeface="Cambria Math" panose="02040503050406030204" pitchFamily="18" charset="0"/>
                                    </a:rPr>
                                    <m:t>𝑖𝑗</m:t>
                                  </m:r>
                                </m:sub>
                              </m:sSub>
                            </m:e>
                          </m:nary>
                        </m:e>
                      </m:d>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𝑏</m:t>
                          </m:r>
                        </m:e>
                        <m:sub>
                          <m:r>
                            <a:rPr lang="zh-CN" altLang="en-US" sz="1000" i="1">
                              <a:latin typeface="Cambria Math" panose="02040503050406030204" pitchFamily="18" charset="0"/>
                            </a:rPr>
                            <m:t>𝑗</m:t>
                          </m:r>
                        </m:sub>
                      </m:sSub>
                      <m:d>
                        <m:dPr>
                          <m:ctrlPr>
                            <a:rPr lang="zh-CN" altLang="en-US" sz="1000" i="1">
                              <a:latin typeface="Cambria Math" panose="02040503050406030204" pitchFamily="18" charset="0"/>
                            </a:rPr>
                          </m:ctrlPr>
                        </m:dPr>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𝑜</m:t>
                              </m:r>
                            </m:e>
                            <m:sub>
                              <m:r>
                                <a:rPr lang="zh-CN" altLang="en-US" sz="1000" i="1">
                                  <a:latin typeface="Cambria Math" panose="02040503050406030204" pitchFamily="18" charset="0"/>
                                </a:rPr>
                                <m:t>𝑡</m:t>
                              </m:r>
                              <m:r>
                                <a:rPr lang="zh-CN" altLang="en-US" sz="1000" i="1">
                                  <a:latin typeface="Cambria Math" panose="02040503050406030204" pitchFamily="18" charset="0"/>
                                </a:rPr>
                                <m:t>+1</m:t>
                              </m:r>
                            </m:sub>
                          </m:sSub>
                        </m:e>
                      </m:d>
                      <m:r>
                        <a:rPr lang="en-US" altLang="zh-CN" sz="1000" b="0" i="1" smtClean="0">
                          <a:latin typeface="Cambria Math" panose="02040503050406030204" pitchFamily="18" charset="0"/>
                        </a:rPr>
                        <m:t>,  </m:t>
                      </m:r>
                      <m:r>
                        <a:rPr lang="zh-CN" altLang="en-US" sz="1000" i="1">
                          <a:latin typeface="Cambria Math" panose="02040503050406030204" pitchFamily="18" charset="0"/>
                        </a:rPr>
                        <m:t>1≤</m:t>
                      </m:r>
                      <m:r>
                        <a:rPr lang="en-US" altLang="zh-CN" sz="1000" b="0" i="1" smtClean="0">
                          <a:latin typeface="Cambria Math" panose="02040503050406030204" pitchFamily="18" charset="0"/>
                        </a:rPr>
                        <m:t>𝑗</m:t>
                      </m:r>
                      <m:r>
                        <a:rPr lang="zh-CN" altLang="en-US" sz="1000" i="1">
                          <a:latin typeface="Cambria Math" panose="02040503050406030204" pitchFamily="18" charset="0"/>
                        </a:rPr>
                        <m:t>≤</m:t>
                      </m:r>
                      <m:r>
                        <a:rPr lang="zh-CN" altLang="en-US" sz="1000" i="1">
                          <a:latin typeface="Cambria Math" panose="02040503050406030204" pitchFamily="18" charset="0"/>
                        </a:rPr>
                        <m:t>𝑁</m:t>
                      </m:r>
                      <m:r>
                        <a:rPr lang="en-US" altLang="zh-CN" sz="1000" b="0" i="1" smtClean="0">
                          <a:latin typeface="Cambria Math" panose="02040503050406030204" pitchFamily="18" charset="0"/>
                        </a:rPr>
                        <m:t>,</m:t>
                      </m:r>
                      <m:r>
                        <a:rPr lang="zh-CN" altLang="en-US" sz="1000" i="1">
                          <a:latin typeface="Cambria Math" panose="02040503050406030204" pitchFamily="18" charset="0"/>
                        </a:rPr>
                        <m:t>1≤</m:t>
                      </m:r>
                      <m:r>
                        <a:rPr lang="en-US" altLang="zh-CN" sz="1000" b="0" i="1" smtClean="0">
                          <a:latin typeface="Cambria Math" panose="02040503050406030204" pitchFamily="18" charset="0"/>
                        </a:rPr>
                        <m:t>𝑡</m:t>
                      </m:r>
                      <m:r>
                        <a:rPr lang="zh-CN" altLang="en-US" sz="1000" i="1">
                          <a:latin typeface="Cambria Math" panose="02040503050406030204" pitchFamily="18" charset="0"/>
                        </a:rPr>
                        <m:t>≤</m:t>
                      </m:r>
                      <m:r>
                        <a:rPr lang="en-US" altLang="zh-CN" sz="1000" b="0" i="1" smtClean="0">
                          <a:latin typeface="Cambria Math" panose="02040503050406030204" pitchFamily="18" charset="0"/>
                        </a:rPr>
                        <m:t>𝑇</m:t>
                      </m:r>
                      <m:r>
                        <a:rPr lang="en-US" altLang="zh-CN" sz="1000" b="0" i="1" smtClean="0">
                          <a:latin typeface="Cambria Math" panose="02040503050406030204" pitchFamily="18" charset="0"/>
                        </a:rPr>
                        <m:t>−1</m:t>
                      </m:r>
                    </m:oMath>
                  </m:oMathPara>
                </a14:m>
                <a:endParaRPr lang="zh-CN" altLang="en-US" sz="1000" i="1" dirty="0">
                  <a:latin typeface="+mn-ea"/>
                </a:endParaRPr>
              </a:p>
            </p:txBody>
          </p:sp>
        </mc:Choice>
        <mc:Fallback xmlns="">
          <p:sp>
            <p:nvSpPr>
              <p:cNvPr id="6" name="文本框 5">
                <a:extLst>
                  <a:ext uri="{FF2B5EF4-FFF2-40B4-BE49-F238E27FC236}">
                    <a16:creationId xmlns:a16="http://schemas.microsoft.com/office/drawing/2014/main" id="{B5DC1DAF-BF6D-4EC8-A25A-23C00218242A}"/>
                  </a:ext>
                </a:extLst>
              </p:cNvPr>
              <p:cNvSpPr txBox="1">
                <a:spLocks noRot="1" noChangeAspect="1" noMove="1" noResize="1" noEditPoints="1" noAdjustHandles="1" noChangeArrowheads="1" noChangeShapeType="1" noTextEdit="1"/>
              </p:cNvSpPr>
              <p:nvPr/>
            </p:nvSpPr>
            <p:spPr>
              <a:xfrm>
                <a:off x="4793424" y="50654"/>
                <a:ext cx="3531266" cy="495457"/>
              </a:xfrm>
              <a:prstGeom prst="rect">
                <a:avLst/>
              </a:prstGeom>
              <a:blipFill>
                <a:blip r:embed="rId3"/>
                <a:stretch>
                  <a:fillRect t="-95122" b="-1475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89033DB-B201-4947-BC1D-462A5BE341B2}"/>
                  </a:ext>
                </a:extLst>
              </p:cNvPr>
              <p:cNvSpPr txBox="1"/>
              <p:nvPr/>
            </p:nvSpPr>
            <p:spPr>
              <a:xfrm>
                <a:off x="9622678" y="70551"/>
                <a:ext cx="1076384" cy="432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000" i="1" smtClean="0">
                          <a:latin typeface="Cambria Math" panose="02040503050406030204" pitchFamily="18" charset="0"/>
                        </a:rPr>
                        <m:t>𝑝</m:t>
                      </m:r>
                      <m:d>
                        <m:dPr>
                          <m:ctrlPr>
                            <a:rPr lang="zh-CN" altLang="en-US" sz="1000" i="1">
                              <a:latin typeface="Cambria Math" panose="02040503050406030204" pitchFamily="18" charset="0"/>
                            </a:rPr>
                          </m:ctrlPr>
                        </m:dPr>
                        <m:e>
                          <m:d>
                            <m:dPr>
                              <m:begChr m:val=""/>
                              <m:endChr m:val="|"/>
                              <m:ctrlPr>
                                <a:rPr lang="zh-CN" altLang="en-US" sz="1000" i="1">
                                  <a:latin typeface="Cambria Math" panose="02040503050406030204" pitchFamily="18" charset="0"/>
                                </a:rPr>
                              </m:ctrlPr>
                            </m:dPr>
                            <m:e>
                              <m:r>
                                <a:rPr lang="zh-CN" altLang="en-US" sz="1000" i="1">
                                  <a:latin typeface="Cambria Math" panose="02040503050406030204" pitchFamily="18" charset="0"/>
                                </a:rPr>
                                <m:t>𝑂</m:t>
                              </m:r>
                            </m:e>
                          </m:d>
                          <m:r>
                            <a:rPr lang="zh-CN" altLang="en-US" sz="1000" i="1">
                              <a:latin typeface="Cambria Math" panose="02040503050406030204" pitchFamily="18" charset="0"/>
                            </a:rPr>
                            <m:t>𝜇</m:t>
                          </m:r>
                        </m:e>
                      </m:d>
                      <m:r>
                        <a:rPr lang="zh-CN" altLang="en-US" sz="1000" i="0">
                          <a:latin typeface="Cambria Math" panose="02040503050406030204" pitchFamily="18" charset="0"/>
                        </a:rPr>
                        <m:t>=</m:t>
                      </m:r>
                      <m:nary>
                        <m:naryPr>
                          <m:chr m:val="∑"/>
                          <m:limLoc m:val="undOvr"/>
                          <m:grow m:val="on"/>
                          <m:ctrlPr>
                            <a:rPr lang="zh-CN" altLang="en-US" sz="1000" i="1">
                              <a:latin typeface="Cambria Math" panose="02040503050406030204" pitchFamily="18" charset="0"/>
                            </a:rPr>
                          </m:ctrlPr>
                        </m:naryPr>
                        <m:sub>
                          <m:r>
                            <a:rPr lang="zh-CN" altLang="en-US" sz="1000" i="1">
                              <a:latin typeface="Cambria Math" panose="02040503050406030204" pitchFamily="18" charset="0"/>
                            </a:rPr>
                            <m:t>𝑖</m:t>
                          </m:r>
                          <m:r>
                            <a:rPr lang="zh-CN" altLang="en-US" sz="1000" i="0">
                              <a:latin typeface="Cambria Math" panose="02040503050406030204" pitchFamily="18" charset="0"/>
                            </a:rPr>
                            <m:t>=1</m:t>
                          </m:r>
                        </m:sub>
                        <m:sup>
                          <m:r>
                            <a:rPr lang="zh-CN" altLang="en-US" sz="1000" i="1">
                              <a:latin typeface="Cambria Math" panose="02040503050406030204" pitchFamily="18" charset="0"/>
                            </a:rPr>
                            <m:t>𝑁</m:t>
                          </m:r>
                        </m:sup>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𝑇</m:t>
                              </m:r>
                            </m:sub>
                          </m:sSub>
                          <m:d>
                            <m:dPr>
                              <m:ctrlPr>
                                <a:rPr lang="zh-CN" altLang="en-US" sz="1000" i="1">
                                  <a:latin typeface="Cambria Math" panose="02040503050406030204" pitchFamily="18" charset="0"/>
                                </a:rPr>
                              </m:ctrlPr>
                            </m:dPr>
                            <m:e>
                              <m:r>
                                <a:rPr lang="zh-CN" altLang="en-US" sz="1000" i="1">
                                  <a:latin typeface="Cambria Math" panose="02040503050406030204" pitchFamily="18" charset="0"/>
                                </a:rPr>
                                <m:t>𝑖</m:t>
                              </m:r>
                            </m:e>
                          </m:d>
                        </m:e>
                      </m:nary>
                    </m:oMath>
                  </m:oMathPara>
                </a14:m>
                <a:endParaRPr lang="zh-CN" altLang="en-US" sz="1000" dirty="0"/>
              </a:p>
            </p:txBody>
          </p:sp>
        </mc:Choice>
        <mc:Fallback xmlns="">
          <p:sp>
            <p:nvSpPr>
              <p:cNvPr id="8" name="文本框 7">
                <a:extLst>
                  <a:ext uri="{FF2B5EF4-FFF2-40B4-BE49-F238E27FC236}">
                    <a16:creationId xmlns:a16="http://schemas.microsoft.com/office/drawing/2014/main" id="{889033DB-B201-4947-BC1D-462A5BE341B2}"/>
                  </a:ext>
                </a:extLst>
              </p:cNvPr>
              <p:cNvSpPr txBox="1">
                <a:spLocks noRot="1" noChangeAspect="1" noMove="1" noResize="1" noEditPoints="1" noAdjustHandles="1" noChangeArrowheads="1" noChangeShapeType="1" noTextEdit="1"/>
              </p:cNvSpPr>
              <p:nvPr/>
            </p:nvSpPr>
            <p:spPr>
              <a:xfrm>
                <a:off x="9622678" y="70551"/>
                <a:ext cx="1076384" cy="432747"/>
              </a:xfrm>
              <a:prstGeom prst="rect">
                <a:avLst/>
              </a:prstGeom>
              <a:blipFill>
                <a:blip r:embed="rId4"/>
                <a:stretch>
                  <a:fillRect l="-2273" t="-116901" r="-57386" b="-17887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63AAE22F-1ECB-4399-907F-2538C4DAFCC6}"/>
              </a:ext>
            </a:extLst>
          </p:cNvPr>
          <p:cNvSpPr txBox="1"/>
          <p:nvPr/>
        </p:nvSpPr>
        <p:spPr>
          <a:xfrm>
            <a:off x="603887" y="257077"/>
            <a:ext cx="861133" cy="246221"/>
          </a:xfrm>
          <a:prstGeom prst="rect">
            <a:avLst/>
          </a:prstGeom>
          <a:noFill/>
        </p:spPr>
        <p:txBody>
          <a:bodyPr wrap="none" rtlCol="0">
            <a:spAutoFit/>
          </a:bodyPr>
          <a:lstStyle/>
          <a:p>
            <a:r>
              <a:rPr lang="zh-CN" altLang="en-US" sz="1000" dirty="0"/>
              <a:t>① 初始化：</a:t>
            </a:r>
          </a:p>
        </p:txBody>
      </p:sp>
      <p:sp>
        <p:nvSpPr>
          <p:cNvPr id="10" name="文本框 9">
            <a:extLst>
              <a:ext uri="{FF2B5EF4-FFF2-40B4-BE49-F238E27FC236}">
                <a16:creationId xmlns:a16="http://schemas.microsoft.com/office/drawing/2014/main" id="{F7E63349-DFD8-49A2-8B34-BC441558B270}"/>
              </a:ext>
            </a:extLst>
          </p:cNvPr>
          <p:cNvSpPr txBox="1"/>
          <p:nvPr/>
        </p:nvSpPr>
        <p:spPr>
          <a:xfrm>
            <a:off x="3716795" y="233954"/>
            <a:ext cx="954107" cy="246221"/>
          </a:xfrm>
          <a:prstGeom prst="rect">
            <a:avLst/>
          </a:prstGeom>
          <a:noFill/>
        </p:spPr>
        <p:txBody>
          <a:bodyPr wrap="none" rtlCol="0">
            <a:spAutoFit/>
          </a:bodyPr>
          <a:lstStyle/>
          <a:p>
            <a:r>
              <a:rPr lang="zh-CN" altLang="en-US" sz="1000" dirty="0"/>
              <a:t>②递归计算：</a:t>
            </a:r>
          </a:p>
        </p:txBody>
      </p:sp>
      <p:sp>
        <p:nvSpPr>
          <p:cNvPr id="11" name="文本框 10">
            <a:extLst>
              <a:ext uri="{FF2B5EF4-FFF2-40B4-BE49-F238E27FC236}">
                <a16:creationId xmlns:a16="http://schemas.microsoft.com/office/drawing/2014/main" id="{C6781D14-0A7F-4C63-B4ED-FF47D0C37499}"/>
              </a:ext>
            </a:extLst>
          </p:cNvPr>
          <p:cNvSpPr txBox="1"/>
          <p:nvPr/>
        </p:nvSpPr>
        <p:spPr>
          <a:xfrm>
            <a:off x="8668571" y="194753"/>
            <a:ext cx="954107" cy="246221"/>
          </a:xfrm>
          <a:prstGeom prst="rect">
            <a:avLst/>
          </a:prstGeom>
          <a:noFill/>
        </p:spPr>
        <p:txBody>
          <a:bodyPr wrap="none" rtlCol="0">
            <a:spAutoFit/>
          </a:bodyPr>
          <a:lstStyle/>
          <a:p>
            <a:r>
              <a:rPr lang="zh-CN" altLang="en-US" sz="1000" dirty="0"/>
              <a:t>③求和结束：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E576566-8495-4542-A265-5C41E34D77FE}"/>
                  </a:ext>
                </a:extLst>
              </p:cNvPr>
              <p:cNvSpPr txBox="1">
                <a:spLocks/>
              </p:cNvSpPr>
              <p:nvPr/>
            </p:nvSpPr>
            <p:spPr>
              <a:xfrm>
                <a:off x="9262201" y="2473053"/>
                <a:ext cx="2346657" cy="10486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FF00"/>
                    </a:solidFill>
                  </a:rPr>
                  <a:t>状态转移矩阵 </a:t>
                </a:r>
                <a14:m>
                  <m:oMath xmlns:m="http://schemas.openxmlformats.org/officeDocument/2006/math">
                    <m:r>
                      <a:rPr lang="en-US" altLang="zh-CN" sz="800" b="0" i="1" smtClean="0">
                        <a:solidFill>
                          <a:srgbClr val="00FF00"/>
                        </a:solidFill>
                        <a:latin typeface="Cambria Math" panose="02040503050406030204" pitchFamily="18" charset="0"/>
                      </a:rPr>
                      <m:t>𝑎</m:t>
                    </m:r>
                    <m:r>
                      <a:rPr lang="en-US" altLang="zh-CN" sz="800" b="0" i="1" smtClean="0">
                        <a:solidFill>
                          <a:srgbClr val="00FF00"/>
                        </a:solidFill>
                        <a:latin typeface="Cambria Math" panose="02040503050406030204" pitchFamily="18" charset="0"/>
                      </a:rPr>
                      <m:t> </m:t>
                    </m:r>
                  </m:oMath>
                </a14:m>
                <a:r>
                  <a:rPr lang="zh-CN" altLang="en-US" sz="1000" dirty="0">
                    <a:solidFill>
                      <a:srgbClr val="00FF00"/>
                    </a:solidFill>
                  </a:rPr>
                  <a:t>：</a:t>
                </a:r>
                <a:endParaRPr lang="en-US" altLang="zh-CN" sz="1000" dirty="0">
                  <a:solidFill>
                    <a:srgbClr val="00FF00"/>
                  </a:solidFill>
                </a:endParaRPr>
              </a:p>
              <a:p>
                <a:pPr marL="0" indent="0">
                  <a:buFont typeface="Arial" panose="020B0604020202020204" pitchFamily="34" charset="0"/>
                  <a:buNone/>
                </a:pPr>
                <a:r>
                  <a:rPr lang="zh-CN" altLang="en-US" sz="1000" dirty="0">
                    <a:solidFill>
                      <a:srgbClr val="00FF00"/>
                    </a:solidFill>
                  </a:rPr>
                  <a:t>                   晴朗   多云     下雨</a:t>
                </a:r>
                <a:endParaRPr lang="en-US" altLang="zh-CN" sz="1000" dirty="0">
                  <a:solidFill>
                    <a:srgbClr val="00FF0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000" i="1" smtClean="0">
                              <a:solidFill>
                                <a:srgbClr val="00FF00"/>
                              </a:solidFill>
                              <a:latin typeface="Cambria Math" panose="02040503050406030204" pitchFamily="18" charset="0"/>
                            </a:rPr>
                          </m:ctrlPr>
                        </m:mPr>
                        <m:mr>
                          <m:e>
                            <m:r>
                              <m:rPr>
                                <m:brk m:alnAt="7"/>
                              </m:rPr>
                              <a:rPr lang="zh-CN" altLang="en-US" sz="1000" i="1">
                                <a:solidFill>
                                  <a:srgbClr val="00FF00"/>
                                </a:solidFill>
                                <a:latin typeface="Cambria Math" panose="02040503050406030204" pitchFamily="18" charset="0"/>
                              </a:rPr>
                              <m:t>晴</m:t>
                            </m:r>
                            <m:r>
                              <a:rPr lang="zh-CN" altLang="en-US" sz="1000" i="1">
                                <a:solidFill>
                                  <a:srgbClr val="00FF00"/>
                                </a:solidFill>
                                <a:latin typeface="Cambria Math" panose="02040503050406030204" pitchFamily="18" charset="0"/>
                              </a:rPr>
                              <m:t>朗</m:t>
                            </m:r>
                          </m:e>
                        </m:mr>
                        <m:mr>
                          <m:e>
                            <m:r>
                              <a:rPr lang="zh-CN" altLang="en-US" sz="1000" i="1">
                                <a:solidFill>
                                  <a:srgbClr val="00FF00"/>
                                </a:solidFill>
                                <a:latin typeface="Cambria Math" panose="02040503050406030204" pitchFamily="18" charset="0"/>
                              </a:rPr>
                              <m:t>多云</m:t>
                            </m:r>
                          </m:e>
                        </m:mr>
                        <m:mr>
                          <m:e>
                            <m:r>
                              <a:rPr lang="zh-CN" altLang="en-US" sz="1000" i="1">
                                <a:solidFill>
                                  <a:srgbClr val="00FF00"/>
                                </a:solidFill>
                                <a:latin typeface="Cambria Math" panose="02040503050406030204" pitchFamily="18" charset="0"/>
                              </a:rPr>
                              <m:t>下雨</m:t>
                            </m:r>
                          </m:e>
                        </m:mr>
                      </m:m>
                      <m:d>
                        <m:dPr>
                          <m:ctrlPr>
                            <a:rPr lang="en-US" altLang="zh-CN" sz="1000" i="1" smtClean="0">
                              <a:solidFill>
                                <a:srgbClr val="00FF00"/>
                              </a:solidFill>
                              <a:latin typeface="Cambria Math" panose="02040503050406030204" pitchFamily="18" charset="0"/>
                            </a:rPr>
                          </m:ctrlPr>
                        </m:dPr>
                        <m:e>
                          <m:m>
                            <m:mPr>
                              <m:mcs>
                                <m:mc>
                                  <m:mcPr>
                                    <m:count m:val="3"/>
                                    <m:mcJc m:val="center"/>
                                  </m:mcPr>
                                </m:mc>
                              </m:mcs>
                              <m:ctrlPr>
                                <a:rPr lang="en-US" altLang="zh-CN" sz="1000" i="1" smtClean="0">
                                  <a:solidFill>
                                    <a:srgbClr val="00FF00"/>
                                  </a:solidFill>
                                  <a:latin typeface="Cambria Math" panose="02040503050406030204" pitchFamily="18" charset="0"/>
                                </a:rPr>
                              </m:ctrlPr>
                            </m:mPr>
                            <m:mr>
                              <m:e>
                                <m:r>
                                  <m:rPr>
                                    <m:brk m:alnAt="7"/>
                                  </m:rPr>
                                  <a:rPr lang="en-US" altLang="zh-CN" sz="1000" b="0" i="1" smtClean="0">
                                    <a:solidFill>
                                      <a:srgbClr val="00FF00"/>
                                    </a:solidFill>
                                    <a:latin typeface="Cambria Math" panose="02040503050406030204" pitchFamily="18" charset="0"/>
                                  </a:rPr>
                                  <m:t>0</m:t>
                                </m:r>
                                <m:r>
                                  <a:rPr lang="en-US" altLang="zh-CN" sz="1000" b="0" i="1" smtClean="0">
                                    <a:solidFill>
                                      <a:srgbClr val="00FF00"/>
                                    </a:solidFill>
                                    <a:latin typeface="Cambria Math" panose="02040503050406030204" pitchFamily="18" charset="0"/>
                                  </a:rPr>
                                  <m:t>.50</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0.125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0.125</m:t>
                                </m:r>
                              </m:e>
                              <m:e>
                                <m:r>
                                  <a:rPr lang="en-US" altLang="zh-CN" sz="1000" b="0" i="1" smtClean="0">
                                    <a:solidFill>
                                      <a:srgbClr val="00FF00"/>
                                    </a:solidFill>
                                    <a:latin typeface="Cambria Math" panose="02040503050406030204" pitchFamily="18" charset="0"/>
                                  </a:rPr>
                                  <m:t>0.625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0.375</m:t>
                                </m:r>
                              </m:e>
                            </m:mr>
                          </m:m>
                        </m:e>
                      </m:d>
                    </m:oMath>
                  </m:oMathPara>
                </a14:m>
                <a:endParaRPr lang="en-US" altLang="zh-CN" sz="1000" dirty="0"/>
              </a:p>
            </p:txBody>
          </p:sp>
        </mc:Choice>
        <mc:Fallback xmlns="">
          <p:sp>
            <p:nvSpPr>
              <p:cNvPr id="3" name="内容占位符 2">
                <a:extLst>
                  <a:ext uri="{FF2B5EF4-FFF2-40B4-BE49-F238E27FC236}">
                    <a16:creationId xmlns:a16="http://schemas.microsoft.com/office/drawing/2014/main" id="{6E576566-8495-4542-A265-5C41E34D77FE}"/>
                  </a:ext>
                </a:extLst>
              </p:cNvPr>
              <p:cNvSpPr txBox="1">
                <a:spLocks noRot="1" noChangeAspect="1" noMove="1" noResize="1" noEditPoints="1" noAdjustHandles="1" noChangeArrowheads="1" noChangeShapeType="1" noTextEdit="1"/>
              </p:cNvSpPr>
              <p:nvPr/>
            </p:nvSpPr>
            <p:spPr>
              <a:xfrm>
                <a:off x="9262201" y="2473053"/>
                <a:ext cx="2346657" cy="1048678"/>
              </a:xfrm>
              <a:prstGeom prst="rect">
                <a:avLst/>
              </a:prstGeom>
              <a:blipFill>
                <a:blip r:embed="rId5"/>
                <a:stretch>
                  <a:fillRect t="-116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内容占位符 2">
                <a:extLst>
                  <a:ext uri="{FF2B5EF4-FFF2-40B4-BE49-F238E27FC236}">
                    <a16:creationId xmlns:a16="http://schemas.microsoft.com/office/drawing/2014/main" id="{27FBAA3A-2353-4696-A297-7891F18195EF}"/>
                  </a:ext>
                </a:extLst>
              </p:cNvPr>
              <p:cNvSpPr>
                <a:spLocks noGrp="1"/>
              </p:cNvSpPr>
              <p:nvPr>
                <p:ph idx="1"/>
              </p:nvPr>
            </p:nvSpPr>
            <p:spPr>
              <a:xfrm>
                <a:off x="6571117" y="2462540"/>
                <a:ext cx="2313480" cy="104867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000" dirty="0">
                    <a:solidFill>
                      <a:srgbClr val="FFFF00"/>
                    </a:solidFill>
                  </a:rPr>
                  <a:t>发射概率矩阵 </a:t>
                </a:r>
                <a:r>
                  <a:rPr lang="en-US" altLang="zh-CN" sz="1000" i="1" dirty="0">
                    <a:solidFill>
                      <a:srgbClr val="FFFF00"/>
                    </a:solidFill>
                  </a:rPr>
                  <a:t>b </a:t>
                </a:r>
                <a:r>
                  <a:rPr lang="zh-CN" altLang="en-US" sz="1000" dirty="0">
                    <a:solidFill>
                      <a:srgbClr val="FFFF00"/>
                    </a:solidFill>
                  </a:rPr>
                  <a:t>：</a:t>
                </a:r>
                <a:endParaRPr lang="en-US" altLang="zh-CN" sz="1000" dirty="0">
                  <a:solidFill>
                    <a:srgbClr val="FFFF00"/>
                  </a:solidFill>
                </a:endParaRPr>
              </a:p>
              <a:p>
                <a:pPr marL="0" indent="0">
                  <a:buNone/>
                </a:pPr>
                <a:r>
                  <a:rPr lang="zh-CN" altLang="en-US" sz="1000" dirty="0">
                    <a:solidFill>
                      <a:srgbClr val="FFFF00"/>
                    </a:solidFill>
                  </a:rPr>
                  <a:t>         干燥    稍干   潮湿    湿透</a:t>
                </a:r>
                <a:endParaRPr lang="en-US" altLang="zh-CN" sz="1000" dirty="0">
                  <a:solidFill>
                    <a:srgbClr val="FFFF00"/>
                  </a:solidFill>
                </a:endParaRPr>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sz="1000" i="1">
                              <a:solidFill>
                                <a:srgbClr val="FFFF00"/>
                              </a:solidFill>
                              <a:latin typeface="Cambria Math" panose="02040503050406030204" pitchFamily="18" charset="0"/>
                            </a:rPr>
                          </m:ctrlPr>
                        </m:mPr>
                        <m:mr>
                          <m:e>
                            <m:r>
                              <m:rPr>
                                <m:brk m:alnAt="7"/>
                              </m:rPr>
                              <a:rPr lang="zh-CN" altLang="en-US" sz="1000" i="1">
                                <a:solidFill>
                                  <a:srgbClr val="FFFF00"/>
                                </a:solidFill>
                                <a:latin typeface="Cambria Math" panose="02040503050406030204" pitchFamily="18" charset="0"/>
                              </a:rPr>
                              <m:t>晴</m:t>
                            </m:r>
                            <m:r>
                              <a:rPr lang="zh-CN" altLang="en-US" sz="1000" i="1">
                                <a:solidFill>
                                  <a:srgbClr val="FFFF00"/>
                                </a:solidFill>
                                <a:latin typeface="Cambria Math" panose="02040503050406030204" pitchFamily="18" charset="0"/>
                              </a:rPr>
                              <m:t>朗</m:t>
                            </m:r>
                          </m:e>
                        </m:mr>
                        <m:mr>
                          <m:e>
                            <m:r>
                              <a:rPr lang="zh-CN" altLang="en-US" sz="1000" i="1">
                                <a:solidFill>
                                  <a:srgbClr val="FFFF00"/>
                                </a:solidFill>
                                <a:latin typeface="Cambria Math" panose="02040503050406030204" pitchFamily="18" charset="0"/>
                              </a:rPr>
                              <m:t>多云</m:t>
                            </m:r>
                          </m:e>
                        </m:mr>
                        <m:mr>
                          <m:e>
                            <m:r>
                              <a:rPr lang="zh-CN" altLang="en-US" sz="1000" i="1" smtClean="0">
                                <a:solidFill>
                                  <a:srgbClr val="FFFF00"/>
                                </a:solidFill>
                                <a:latin typeface="Cambria Math" panose="02040503050406030204" pitchFamily="18" charset="0"/>
                              </a:rPr>
                              <m:t>下</m:t>
                            </m:r>
                            <m:r>
                              <a:rPr lang="zh-CN" altLang="en-US" sz="1000" i="1">
                                <a:solidFill>
                                  <a:srgbClr val="FFFF00"/>
                                </a:solidFill>
                                <a:latin typeface="Cambria Math" panose="02040503050406030204" pitchFamily="18" charset="0"/>
                              </a:rPr>
                              <m:t>雨</m:t>
                            </m:r>
                          </m:e>
                        </m:mr>
                      </m:m>
                      <m:d>
                        <m:dPr>
                          <m:ctrlPr>
                            <a:rPr lang="en-US" altLang="zh-CN" sz="1000" i="1">
                              <a:solidFill>
                                <a:srgbClr val="FFFF00"/>
                              </a:solidFill>
                              <a:latin typeface="Cambria Math" panose="02040503050406030204" pitchFamily="18" charset="0"/>
                            </a:rPr>
                          </m:ctrlPr>
                        </m:dPr>
                        <m:e>
                          <m:m>
                            <m:mPr>
                              <m:mcs>
                                <m:mc>
                                  <m:mcPr>
                                    <m:count m:val="1"/>
                                    <m:mcJc m:val="center"/>
                                  </m:mcPr>
                                </m:mc>
                              </m:mcs>
                              <m:ctrlPr>
                                <a:rPr lang="en-US" altLang="zh-CN" sz="1000" i="1" smtClean="0">
                                  <a:solidFill>
                                    <a:srgbClr val="FFFF00"/>
                                  </a:solidFill>
                                  <a:latin typeface="Cambria Math" panose="02040503050406030204" pitchFamily="18" charset="0"/>
                                </a:rPr>
                              </m:ctrlPr>
                            </m:mPr>
                            <m:mr>
                              <m:e>
                                <m:r>
                                  <a:rPr lang="en-US" altLang="zh-CN" sz="1000" b="0" i="1" smtClean="0">
                                    <a:solidFill>
                                      <a:srgbClr val="FFFF00"/>
                                    </a:solidFill>
                                    <a:latin typeface="Cambria Math" panose="02040503050406030204" pitchFamily="18" charset="0"/>
                                  </a:rPr>
                                  <m:t>0.60</m:t>
                                </m:r>
                              </m:e>
                            </m:mr>
                            <m:mr>
                              <m:e>
                                <m:r>
                                  <a:rPr lang="en-US" altLang="zh-CN" sz="1000" b="0" i="1" smtClean="0">
                                    <a:solidFill>
                                      <a:srgbClr val="FFFF00"/>
                                    </a:solidFill>
                                    <a:latin typeface="Cambria Math" panose="02040503050406030204" pitchFamily="18" charset="0"/>
                                  </a:rPr>
                                  <m:t>0.25</m:t>
                                </m:r>
                              </m:e>
                            </m:mr>
                            <m:mr>
                              <m:e>
                                <m:r>
                                  <a:rPr lang="en-US" altLang="zh-CN" sz="1000" b="0" i="1" smtClean="0">
                                    <a:solidFill>
                                      <a:srgbClr val="FFFF00"/>
                                    </a:solidFill>
                                    <a:latin typeface="Cambria Math" panose="02040503050406030204" pitchFamily="18" charset="0"/>
                                  </a:rPr>
                                  <m:t>0.05</m:t>
                                </m:r>
                              </m:e>
                            </m:mr>
                          </m:m>
                          <m:r>
                            <a:rPr lang="en-US" altLang="zh-CN" sz="1000" b="0" i="1" smtClean="0">
                              <a:solidFill>
                                <a:srgbClr val="FFFF00"/>
                              </a:solidFill>
                              <a:latin typeface="Cambria Math" panose="02040503050406030204" pitchFamily="18" charset="0"/>
                            </a:rPr>
                            <m:t>    </m:t>
                          </m:r>
                          <m:m>
                            <m:mPr>
                              <m:mcs>
                                <m:mc>
                                  <m:mcPr>
                                    <m:count m:val="3"/>
                                    <m:mcJc m:val="center"/>
                                  </m:mcPr>
                                </m:mc>
                              </m:mcs>
                              <m:ctrlPr>
                                <a:rPr lang="en-US" altLang="zh-CN" sz="1000" i="1">
                                  <a:solidFill>
                                    <a:srgbClr val="FFFF00"/>
                                  </a:solidFill>
                                  <a:latin typeface="Cambria Math" panose="02040503050406030204" pitchFamily="18" charset="0"/>
                                </a:rPr>
                              </m:ctrlPr>
                            </m:mPr>
                            <m:mr>
                              <m:e>
                                <m:r>
                                  <m:rPr>
                                    <m:brk m:alnAt="7"/>
                                  </m:rPr>
                                  <a:rPr lang="en-US" altLang="zh-CN" sz="1000" i="1">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m:t>
                                </m:r>
                                <m:r>
                                  <a:rPr lang="en-US" altLang="zh-CN" sz="1000" b="0" i="1" smtClean="0">
                                    <a:solidFill>
                                      <a:srgbClr val="FFFF00"/>
                                    </a:solidFill>
                                    <a:latin typeface="Cambria Math" panose="02040503050406030204" pitchFamily="18" charset="0"/>
                                  </a:rPr>
                                  <m:t>2</m:t>
                                </m:r>
                                <m:r>
                                  <a:rPr lang="en-US" altLang="zh-CN" sz="1000" i="1">
                                    <a:solidFill>
                                      <a:srgbClr val="FFFF00"/>
                                    </a:solidFill>
                                    <a:latin typeface="Cambria Math" panose="02040503050406030204" pitchFamily="18" charset="0"/>
                                  </a:rPr>
                                  <m:t>0</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m:t>
                                </m:r>
                                <m:r>
                                  <a:rPr lang="en-US" altLang="zh-CN" sz="1000" i="1">
                                    <a:solidFill>
                                      <a:srgbClr val="FFFF00"/>
                                    </a:solidFill>
                                    <a:latin typeface="Cambria Math" panose="02040503050406030204" pitchFamily="18" charset="0"/>
                                  </a:rPr>
                                  <m:t>5</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5</m:t>
                                </m:r>
                              </m:e>
                            </m:mr>
                            <m:mr>
                              <m:e>
                                <m:r>
                                  <a:rPr lang="en-US" altLang="zh-CN" sz="1000" i="1">
                                    <a:solidFill>
                                      <a:srgbClr val="FFFF00"/>
                                    </a:solidFill>
                                    <a:latin typeface="Cambria Math" panose="02040503050406030204" pitchFamily="18" charset="0"/>
                                  </a:rPr>
                                  <m:t>0.25</m:t>
                                </m:r>
                              </m:e>
                              <m:e>
                                <m:r>
                                  <a:rPr lang="en-US" altLang="zh-CN" sz="1000" i="1">
                                    <a:solidFill>
                                      <a:srgbClr val="FFFF00"/>
                                    </a:solidFill>
                                    <a:latin typeface="Cambria Math" panose="02040503050406030204" pitchFamily="18" charset="0"/>
                                  </a:rPr>
                                  <m:t>0.</m:t>
                                </m:r>
                                <m:r>
                                  <a:rPr lang="en-US" altLang="zh-CN" sz="1000" i="1" smtClean="0">
                                    <a:solidFill>
                                      <a:srgbClr val="FFFF00"/>
                                    </a:solidFill>
                                    <a:latin typeface="Cambria Math" panose="02040503050406030204" pitchFamily="18" charset="0"/>
                                  </a:rPr>
                                  <m:t> </m:t>
                                </m:r>
                                <m:r>
                                  <a:rPr lang="en-US" altLang="zh-CN" sz="1000" i="1">
                                    <a:solidFill>
                                      <a:srgbClr val="FFFF00"/>
                                    </a:solidFill>
                                    <a:latin typeface="Cambria Math" panose="02040503050406030204" pitchFamily="18" charset="0"/>
                                  </a:rPr>
                                  <m:t>25</m:t>
                                </m:r>
                              </m:e>
                              <m:e>
                                <m:r>
                                  <a:rPr lang="en-US" altLang="zh-CN" sz="1000" i="1">
                                    <a:solidFill>
                                      <a:srgbClr val="FFFF00"/>
                                    </a:solidFill>
                                    <a:latin typeface="Cambria Math" panose="02040503050406030204" pitchFamily="18" charset="0"/>
                                  </a:rPr>
                                  <m:t>0.25</m:t>
                                </m:r>
                              </m:e>
                            </m:mr>
                            <m:mr>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10</m:t>
                                </m:r>
                              </m:e>
                              <m:e>
                                <m:r>
                                  <a:rPr lang="en-US" altLang="zh-CN" sz="1000" i="1">
                                    <a:solidFill>
                                      <a:srgbClr val="FFFF00"/>
                                    </a:solidFill>
                                    <a:latin typeface="Cambria Math" panose="02040503050406030204" pitchFamily="18" charset="0"/>
                                  </a:rPr>
                                  <m:t>0.35</m:t>
                                </m:r>
                              </m:e>
                              <m:e>
                                <m:r>
                                  <a:rPr lang="en-US" altLang="zh-CN" sz="1000" i="1">
                                    <a:solidFill>
                                      <a:srgbClr val="FFFF00"/>
                                    </a:solidFill>
                                    <a:latin typeface="Cambria Math" panose="02040503050406030204" pitchFamily="18" charset="0"/>
                                  </a:rPr>
                                  <m:t>0.5</m:t>
                                </m:r>
                                <m:r>
                                  <a:rPr lang="en-US" altLang="zh-CN" sz="1000" b="0" i="1" smtClean="0">
                                    <a:solidFill>
                                      <a:srgbClr val="FFFF00"/>
                                    </a:solidFill>
                                    <a:latin typeface="Cambria Math" panose="02040503050406030204" pitchFamily="18" charset="0"/>
                                  </a:rPr>
                                  <m:t>0</m:t>
                                </m:r>
                              </m:e>
                            </m:mr>
                          </m:m>
                        </m:e>
                      </m:d>
                    </m:oMath>
                  </m:oMathPara>
                </a14:m>
                <a:endParaRPr lang="zh-CN" altLang="en-US" sz="1000" dirty="0"/>
              </a:p>
            </p:txBody>
          </p:sp>
        </mc:Choice>
        <mc:Fallback xmlns="">
          <p:sp>
            <p:nvSpPr>
              <p:cNvPr id="42" name="内容占位符 2">
                <a:extLst>
                  <a:ext uri="{FF2B5EF4-FFF2-40B4-BE49-F238E27FC236}">
                    <a16:creationId xmlns:a16="http://schemas.microsoft.com/office/drawing/2014/main" id="{27FBAA3A-2353-4696-A297-7891F18195EF}"/>
                  </a:ext>
                </a:extLst>
              </p:cNvPr>
              <p:cNvSpPr>
                <a:spLocks noGrp="1" noRot="1" noChangeAspect="1" noMove="1" noResize="1" noEditPoints="1" noAdjustHandles="1" noChangeArrowheads="1" noChangeShapeType="1" noTextEdit="1"/>
              </p:cNvSpPr>
              <p:nvPr>
                <p:ph idx="1"/>
              </p:nvPr>
            </p:nvSpPr>
            <p:spPr>
              <a:xfrm>
                <a:off x="6571117" y="2462540"/>
                <a:ext cx="2313480" cy="1048678"/>
              </a:xfrm>
              <a:blipFill>
                <a:blip r:embed="rId6"/>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EC1B5B4B-0DF9-4C2E-819E-34BAADB6F21F}"/>
                  </a:ext>
                </a:extLst>
              </p:cNvPr>
              <p:cNvSpPr txBox="1">
                <a:spLocks/>
              </p:cNvSpPr>
              <p:nvPr/>
            </p:nvSpPr>
            <p:spPr>
              <a:xfrm>
                <a:off x="772248" y="1681561"/>
                <a:ext cx="2346657" cy="6651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B0F0"/>
                    </a:solidFill>
                  </a:rPr>
                  <a:t>初始概率矩阵 </a:t>
                </a:r>
                <a:r>
                  <a:rPr lang="en-US" altLang="zh-CN" sz="1000" dirty="0">
                    <a:solidFill>
                      <a:srgbClr val="00B0F0"/>
                    </a:solidFill>
                  </a:rPr>
                  <a:t>π </a:t>
                </a:r>
                <a:r>
                  <a:rPr lang="zh-CN" altLang="en-US" sz="1000" dirty="0">
                    <a:solidFill>
                      <a:srgbClr val="00B0F0"/>
                    </a:solidFill>
                  </a:rPr>
                  <a:t>：</a:t>
                </a:r>
                <a:endParaRPr lang="en-US" altLang="zh-CN" sz="1000" dirty="0">
                  <a:solidFill>
                    <a:srgbClr val="00B0F0"/>
                  </a:solidFill>
                </a:endParaRPr>
              </a:p>
              <a:p>
                <a:pPr marL="0" indent="0">
                  <a:buFont typeface="Arial" panose="020B0604020202020204" pitchFamily="34" charset="0"/>
                  <a:buNone/>
                </a:pPr>
                <a:r>
                  <a:rPr lang="zh-CN" altLang="en-US" sz="1000" dirty="0">
                    <a:solidFill>
                      <a:srgbClr val="00B0F0"/>
                    </a:solidFill>
                  </a:rPr>
                  <a:t>                晴朗   多云     下雨</a:t>
                </a:r>
                <a:endParaRPr lang="en-US" altLang="zh-CN" sz="1000" dirty="0">
                  <a:solidFill>
                    <a:srgbClr val="00B0F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altLang="zh-CN" sz="1000" i="1" smtClean="0">
                              <a:solidFill>
                                <a:srgbClr val="00B0F0"/>
                              </a:solidFill>
                              <a:latin typeface="Cambria Math" panose="02040503050406030204" pitchFamily="18" charset="0"/>
                            </a:rPr>
                          </m:ctrlPr>
                        </m:dPr>
                        <m:e>
                          <m:r>
                            <a:rPr lang="en-US" altLang="zh-CN" sz="1000" b="0" i="1" smtClean="0">
                              <a:solidFill>
                                <a:srgbClr val="00B0F0"/>
                              </a:solidFill>
                              <a:latin typeface="Cambria Math" panose="02040503050406030204" pitchFamily="18" charset="0"/>
                            </a:rPr>
                            <m:t>0.63     0.17     0.20</m:t>
                          </m:r>
                        </m:e>
                      </m:d>
                    </m:oMath>
                  </m:oMathPara>
                </a14:m>
                <a:endParaRPr lang="en-US" altLang="zh-CN" sz="1000" dirty="0"/>
              </a:p>
            </p:txBody>
          </p:sp>
        </mc:Choice>
        <mc:Fallback xmlns="">
          <p:sp>
            <p:nvSpPr>
              <p:cNvPr id="7" name="内容占位符 2">
                <a:extLst>
                  <a:ext uri="{FF2B5EF4-FFF2-40B4-BE49-F238E27FC236}">
                    <a16:creationId xmlns:a16="http://schemas.microsoft.com/office/drawing/2014/main" id="{EC1B5B4B-0DF9-4C2E-819E-34BAADB6F21F}"/>
                  </a:ext>
                </a:extLst>
              </p:cNvPr>
              <p:cNvSpPr txBox="1">
                <a:spLocks noRot="1" noChangeAspect="1" noMove="1" noResize="1" noEditPoints="1" noAdjustHandles="1" noChangeArrowheads="1" noChangeShapeType="1" noTextEdit="1"/>
              </p:cNvSpPr>
              <p:nvPr/>
            </p:nvSpPr>
            <p:spPr>
              <a:xfrm>
                <a:off x="772248" y="1681561"/>
                <a:ext cx="2346657" cy="665129"/>
              </a:xfrm>
              <a:prstGeom prst="rect">
                <a:avLst/>
              </a:prstGeom>
              <a:blipFill>
                <a:blip r:embed="rId7"/>
                <a:stretch>
                  <a:fillRect t="-917"/>
                </a:stretch>
              </a:blipFill>
              <a:ln>
                <a:noFill/>
              </a:ln>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1F66382A-5ABD-4470-9D65-C7694FA7DBE1}"/>
              </a:ext>
            </a:extLst>
          </p:cNvPr>
          <p:cNvGrpSpPr/>
          <p:nvPr/>
        </p:nvGrpSpPr>
        <p:grpSpPr>
          <a:xfrm>
            <a:off x="4888912" y="602249"/>
            <a:ext cx="3995685" cy="1356787"/>
            <a:chOff x="4888912" y="602249"/>
            <a:chExt cx="3995685" cy="1356787"/>
          </a:xfrm>
        </p:grpSpPr>
        <p:grpSp>
          <p:nvGrpSpPr>
            <p:cNvPr id="12" name="组合 11">
              <a:extLst>
                <a:ext uri="{FF2B5EF4-FFF2-40B4-BE49-F238E27FC236}">
                  <a16:creationId xmlns:a16="http://schemas.microsoft.com/office/drawing/2014/main" id="{54D353AA-A1B2-4BA3-B647-E7C4837E8662}"/>
                </a:ext>
              </a:extLst>
            </p:cNvPr>
            <p:cNvGrpSpPr/>
            <p:nvPr/>
          </p:nvGrpSpPr>
          <p:grpSpPr>
            <a:xfrm>
              <a:off x="5410301" y="879248"/>
              <a:ext cx="3474296" cy="1048678"/>
              <a:chOff x="2555131" y="3560323"/>
              <a:chExt cx="4708188" cy="1985835"/>
            </a:xfrm>
          </p:grpSpPr>
          <p:sp>
            <p:nvSpPr>
              <p:cNvPr id="13" name="矩形 12">
                <a:extLst>
                  <a:ext uri="{FF2B5EF4-FFF2-40B4-BE49-F238E27FC236}">
                    <a16:creationId xmlns:a16="http://schemas.microsoft.com/office/drawing/2014/main" id="{26C1E550-1EC3-4D94-94B2-99B4B0A70E64}"/>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0.378</a:t>
                </a:r>
                <a:endParaRPr lang="zh-CN" altLang="en-US" sz="1000" dirty="0"/>
              </a:p>
            </p:txBody>
          </p:sp>
          <p:sp>
            <p:nvSpPr>
              <p:cNvPr id="14" name="矩形 13">
                <a:extLst>
                  <a:ext uri="{FF2B5EF4-FFF2-40B4-BE49-F238E27FC236}">
                    <a16:creationId xmlns:a16="http://schemas.microsoft.com/office/drawing/2014/main" id="{A888A3F2-8359-4BCB-A5F9-01C5B0BECEB6}"/>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a:t>
                </a:r>
                <a:endParaRPr lang="zh-CN" altLang="en-US" sz="1000" dirty="0"/>
              </a:p>
            </p:txBody>
          </p:sp>
          <p:sp>
            <p:nvSpPr>
              <p:cNvPr id="15" name="矩形 14">
                <a:extLst>
                  <a:ext uri="{FF2B5EF4-FFF2-40B4-BE49-F238E27FC236}">
                    <a16:creationId xmlns:a16="http://schemas.microsoft.com/office/drawing/2014/main" id="{E8AE8CB4-45EE-4688-AB32-B3B6E0E0EAE1}"/>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0.0016</a:t>
                </a:r>
                <a:endParaRPr lang="zh-CN" altLang="en-US" sz="1000" dirty="0"/>
              </a:p>
            </p:txBody>
          </p:sp>
          <p:sp>
            <p:nvSpPr>
              <p:cNvPr id="16" name="矩形 15">
                <a:extLst>
                  <a:ext uri="{FF2B5EF4-FFF2-40B4-BE49-F238E27FC236}">
                    <a16:creationId xmlns:a16="http://schemas.microsoft.com/office/drawing/2014/main" id="{6B1BB71F-D145-4402-AB9F-3930E919D93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17" name="矩形 16">
                <a:extLst>
                  <a:ext uri="{FF2B5EF4-FFF2-40B4-BE49-F238E27FC236}">
                    <a16:creationId xmlns:a16="http://schemas.microsoft.com/office/drawing/2014/main" id="{C9D3103B-4EBE-4160-BE01-956E7FB8D9EA}"/>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18" name="矩形 17">
                <a:extLst>
                  <a:ext uri="{FF2B5EF4-FFF2-40B4-BE49-F238E27FC236}">
                    <a16:creationId xmlns:a16="http://schemas.microsoft.com/office/drawing/2014/main" id="{9ACE4DAF-AC78-4BBF-9156-FAB220B0F8B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0.038</a:t>
                </a:r>
                <a:endParaRPr lang="zh-CN" altLang="en-US" sz="1000" dirty="0"/>
              </a:p>
            </p:txBody>
          </p:sp>
          <p:sp>
            <p:nvSpPr>
              <p:cNvPr id="19" name="矩形 18">
                <a:extLst>
                  <a:ext uri="{FF2B5EF4-FFF2-40B4-BE49-F238E27FC236}">
                    <a16:creationId xmlns:a16="http://schemas.microsoft.com/office/drawing/2014/main" id="{052DCC62-AE11-41CF-82B7-6C0B40BBD0D4}"/>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0.0066</a:t>
                </a:r>
                <a:endParaRPr lang="zh-CN" altLang="en-US" sz="1000" dirty="0"/>
              </a:p>
            </p:txBody>
          </p:sp>
          <p:sp>
            <p:nvSpPr>
              <p:cNvPr id="20" name="矩形 19">
                <a:extLst>
                  <a:ext uri="{FF2B5EF4-FFF2-40B4-BE49-F238E27FC236}">
                    <a16:creationId xmlns:a16="http://schemas.microsoft.com/office/drawing/2014/main" id="{74D78083-39FF-4EC4-BE55-B37FED2106A1}"/>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0.0188</a:t>
                </a:r>
                <a:endParaRPr lang="zh-CN" altLang="en-US" sz="1000" dirty="0"/>
              </a:p>
            </p:txBody>
          </p:sp>
          <p:sp>
            <p:nvSpPr>
              <p:cNvPr id="21" name="矩形 20">
                <a:extLst>
                  <a:ext uri="{FF2B5EF4-FFF2-40B4-BE49-F238E27FC236}">
                    <a16:creationId xmlns:a16="http://schemas.microsoft.com/office/drawing/2014/main" id="{B5CB4986-39BC-4210-B48C-B0438576FAFE}"/>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0.027</a:t>
                </a:r>
                <a:endParaRPr lang="zh-CN" altLang="en-US" sz="1000" dirty="0"/>
              </a:p>
            </p:txBody>
          </p:sp>
          <p:cxnSp>
            <p:nvCxnSpPr>
              <p:cNvPr id="22" name="直接箭头连接符 21">
                <a:extLst>
                  <a:ext uri="{FF2B5EF4-FFF2-40B4-BE49-F238E27FC236}">
                    <a16:creationId xmlns:a16="http://schemas.microsoft.com/office/drawing/2014/main" id="{C57C5ADF-87A4-4DEE-BED1-BF2C68BA1E48}"/>
                  </a:ext>
                </a:extLst>
              </p:cNvPr>
              <p:cNvCxnSpPr>
                <a:stCxn id="13" idx="3"/>
                <a:endCxn id="14"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直接箭头连接符 22">
                <a:extLst>
                  <a:ext uri="{FF2B5EF4-FFF2-40B4-BE49-F238E27FC236}">
                    <a16:creationId xmlns:a16="http://schemas.microsoft.com/office/drawing/2014/main" id="{B04951D4-3109-4F77-8E22-2F80EA4F693B}"/>
                  </a:ext>
                </a:extLst>
              </p:cNvPr>
              <p:cNvCxnSpPr>
                <a:stCxn id="14" idx="3"/>
                <a:endCxn id="15"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 name="直接箭头连接符 23">
                <a:extLst>
                  <a:ext uri="{FF2B5EF4-FFF2-40B4-BE49-F238E27FC236}">
                    <a16:creationId xmlns:a16="http://schemas.microsoft.com/office/drawing/2014/main" id="{C9891885-5484-46F8-85A6-94B7845F927F}"/>
                  </a:ext>
                </a:extLst>
              </p:cNvPr>
              <p:cNvCxnSpPr>
                <a:cxnSpLocks/>
                <a:stCxn id="16" idx="3"/>
                <a:endCxn id="18"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5" name="直接箭头连接符 24">
                <a:extLst>
                  <a:ext uri="{FF2B5EF4-FFF2-40B4-BE49-F238E27FC236}">
                    <a16:creationId xmlns:a16="http://schemas.microsoft.com/office/drawing/2014/main" id="{05708565-B495-4873-BCAD-B10278E8F302}"/>
                  </a:ext>
                </a:extLst>
              </p:cNvPr>
              <p:cNvCxnSpPr>
                <a:stCxn id="18" idx="3"/>
                <a:endCxn id="19"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 name="直接箭头连接符 25">
                <a:extLst>
                  <a:ext uri="{FF2B5EF4-FFF2-40B4-BE49-F238E27FC236}">
                    <a16:creationId xmlns:a16="http://schemas.microsoft.com/office/drawing/2014/main" id="{414A992E-1999-42FF-A08C-9840A40955D5}"/>
                  </a:ext>
                </a:extLst>
              </p:cNvPr>
              <p:cNvCxnSpPr>
                <a:stCxn id="17" idx="3"/>
                <a:endCxn id="21"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7" name="直接箭头连接符 26">
                <a:extLst>
                  <a:ext uri="{FF2B5EF4-FFF2-40B4-BE49-F238E27FC236}">
                    <a16:creationId xmlns:a16="http://schemas.microsoft.com/office/drawing/2014/main" id="{7F9E3437-3FC8-4BDD-B064-C447C860385B}"/>
                  </a:ext>
                </a:extLst>
              </p:cNvPr>
              <p:cNvCxnSpPr>
                <a:stCxn id="21" idx="3"/>
                <a:endCxn id="20" idx="1"/>
              </p:cNvCxnSpPr>
              <p:nvPr/>
            </p:nvCxnSpPr>
            <p:spPr>
              <a:xfrm flipV="1">
                <a:off x="5327513" y="5342802"/>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直接箭头连接符 27">
                <a:extLst>
                  <a:ext uri="{FF2B5EF4-FFF2-40B4-BE49-F238E27FC236}">
                    <a16:creationId xmlns:a16="http://schemas.microsoft.com/office/drawing/2014/main" id="{FFECE20B-C8B3-4FC6-9B98-EDC86D977809}"/>
                  </a:ext>
                </a:extLst>
              </p:cNvPr>
              <p:cNvCxnSpPr>
                <a:stCxn id="13" idx="3"/>
                <a:endCxn id="18"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直接箭头连接符 28">
                <a:extLst>
                  <a:ext uri="{FF2B5EF4-FFF2-40B4-BE49-F238E27FC236}">
                    <a16:creationId xmlns:a16="http://schemas.microsoft.com/office/drawing/2014/main" id="{D2CB3C8B-1B09-433A-8975-8473E2C698B6}"/>
                  </a:ext>
                </a:extLst>
              </p:cNvPr>
              <p:cNvCxnSpPr>
                <a:stCxn id="18" idx="3"/>
                <a:endCxn id="20" idx="1"/>
              </p:cNvCxnSpPr>
              <p:nvPr/>
            </p:nvCxnSpPr>
            <p:spPr>
              <a:xfrm>
                <a:off x="5327514" y="4554862"/>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直接箭头连接符 29">
                <a:extLst>
                  <a:ext uri="{FF2B5EF4-FFF2-40B4-BE49-F238E27FC236}">
                    <a16:creationId xmlns:a16="http://schemas.microsoft.com/office/drawing/2014/main" id="{10F113D6-9903-4950-B3E8-A27591A5F924}"/>
                  </a:ext>
                </a:extLst>
              </p:cNvPr>
              <p:cNvCxnSpPr>
                <a:stCxn id="14" idx="3"/>
                <a:endCxn id="19"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直接箭头连接符 30">
                <a:extLst>
                  <a:ext uri="{FF2B5EF4-FFF2-40B4-BE49-F238E27FC236}">
                    <a16:creationId xmlns:a16="http://schemas.microsoft.com/office/drawing/2014/main" id="{4002AFDB-64F8-4141-99B3-50C9D8E223A3}"/>
                  </a:ext>
                </a:extLst>
              </p:cNvPr>
              <p:cNvCxnSpPr>
                <a:stCxn id="16" idx="3"/>
                <a:endCxn id="21"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直接箭头连接符 31">
                <a:extLst>
                  <a:ext uri="{FF2B5EF4-FFF2-40B4-BE49-F238E27FC236}">
                    <a16:creationId xmlns:a16="http://schemas.microsoft.com/office/drawing/2014/main" id="{31942A0F-1D84-4F64-ACEB-C89F5EAC5332}"/>
                  </a:ext>
                </a:extLst>
              </p:cNvPr>
              <p:cNvCxnSpPr>
                <a:cxnSpLocks/>
                <a:stCxn id="16" idx="3"/>
                <a:endCxn id="14"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直接箭头连接符 32">
                <a:extLst>
                  <a:ext uri="{FF2B5EF4-FFF2-40B4-BE49-F238E27FC236}">
                    <a16:creationId xmlns:a16="http://schemas.microsoft.com/office/drawing/2014/main" id="{DB7582FE-4042-458F-ABB4-D8BD657F34D1}"/>
                  </a:ext>
                </a:extLst>
              </p:cNvPr>
              <p:cNvCxnSpPr>
                <a:stCxn id="17"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直接箭头连接符 33">
                <a:extLst>
                  <a:ext uri="{FF2B5EF4-FFF2-40B4-BE49-F238E27FC236}">
                    <a16:creationId xmlns:a16="http://schemas.microsoft.com/office/drawing/2014/main" id="{88E59BAB-7F64-4421-8089-447F75124392}"/>
                  </a:ext>
                </a:extLst>
              </p:cNvPr>
              <p:cNvCxnSpPr>
                <a:stCxn id="18" idx="3"/>
                <a:endCxn id="15"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直接箭头连接符 34">
                <a:extLst>
                  <a:ext uri="{FF2B5EF4-FFF2-40B4-BE49-F238E27FC236}">
                    <a16:creationId xmlns:a16="http://schemas.microsoft.com/office/drawing/2014/main" id="{C327C4DA-80DB-44C7-AC44-E048E0DD8A95}"/>
                  </a:ext>
                </a:extLst>
              </p:cNvPr>
              <p:cNvCxnSpPr>
                <a:stCxn id="21" idx="3"/>
                <a:endCxn id="19"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直接箭头连接符 35">
                <a:extLst>
                  <a:ext uri="{FF2B5EF4-FFF2-40B4-BE49-F238E27FC236}">
                    <a16:creationId xmlns:a16="http://schemas.microsoft.com/office/drawing/2014/main" id="{C294E823-F754-4D59-98CE-D5F7C41C5722}"/>
                  </a:ext>
                </a:extLst>
              </p:cNvPr>
              <p:cNvCxnSpPr>
                <a:stCxn id="13" idx="3"/>
                <a:endCxn id="21"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7" name="直接箭头连接符 36">
                <a:extLst>
                  <a:ext uri="{FF2B5EF4-FFF2-40B4-BE49-F238E27FC236}">
                    <a16:creationId xmlns:a16="http://schemas.microsoft.com/office/drawing/2014/main" id="{F693694C-D9A2-44D6-8713-05909156F629}"/>
                  </a:ext>
                </a:extLst>
              </p:cNvPr>
              <p:cNvCxnSpPr>
                <a:stCxn id="17" idx="3"/>
                <a:endCxn id="14"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8" name="直接箭头连接符 37">
                <a:extLst>
                  <a:ext uri="{FF2B5EF4-FFF2-40B4-BE49-F238E27FC236}">
                    <a16:creationId xmlns:a16="http://schemas.microsoft.com/office/drawing/2014/main" id="{1702607E-7EE3-4D9F-92C4-1670482BD658}"/>
                  </a:ext>
                </a:extLst>
              </p:cNvPr>
              <p:cNvCxnSpPr>
                <a:stCxn id="14" idx="3"/>
                <a:endCxn id="20" idx="1"/>
              </p:cNvCxnSpPr>
              <p:nvPr/>
            </p:nvCxnSpPr>
            <p:spPr>
              <a:xfrm>
                <a:off x="5327515" y="3761362"/>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9" name="直接箭头连接符 38">
                <a:extLst>
                  <a:ext uri="{FF2B5EF4-FFF2-40B4-BE49-F238E27FC236}">
                    <a16:creationId xmlns:a16="http://schemas.microsoft.com/office/drawing/2014/main" id="{2D38387F-916E-456A-9EFC-FA87C2776940}"/>
                  </a:ext>
                </a:extLst>
              </p:cNvPr>
              <p:cNvCxnSpPr>
                <a:stCxn id="21" idx="3"/>
                <a:endCxn id="15"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46" name="文本框 45">
              <a:extLst>
                <a:ext uri="{FF2B5EF4-FFF2-40B4-BE49-F238E27FC236}">
                  <a16:creationId xmlns:a16="http://schemas.microsoft.com/office/drawing/2014/main" id="{0B3C1E2A-2385-49F6-BB1F-505215021237}"/>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48" name="文本框 47">
              <a:extLst>
                <a:ext uri="{FF2B5EF4-FFF2-40B4-BE49-F238E27FC236}">
                  <a16:creationId xmlns:a16="http://schemas.microsoft.com/office/drawing/2014/main" id="{524D6615-A4EA-4AAE-AEB8-42D705D19AD5}"/>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50" name="文本框 49">
              <a:extLst>
                <a:ext uri="{FF2B5EF4-FFF2-40B4-BE49-F238E27FC236}">
                  <a16:creationId xmlns:a16="http://schemas.microsoft.com/office/drawing/2014/main" id="{00D08F56-BDDD-47BB-8523-C5973B5681C8}"/>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52" name="文本框 51">
              <a:extLst>
                <a:ext uri="{FF2B5EF4-FFF2-40B4-BE49-F238E27FC236}">
                  <a16:creationId xmlns:a16="http://schemas.microsoft.com/office/drawing/2014/main" id="{377C543A-BB79-4130-BF28-3EB22DBC793B}"/>
                </a:ext>
              </a:extLst>
            </p:cNvPr>
            <p:cNvSpPr txBox="1"/>
            <p:nvPr/>
          </p:nvSpPr>
          <p:spPr>
            <a:xfrm>
              <a:off x="5400117" y="611735"/>
              <a:ext cx="492443" cy="276999"/>
            </a:xfrm>
            <a:prstGeom prst="rect">
              <a:avLst/>
            </a:prstGeom>
            <a:noFill/>
          </p:spPr>
          <p:txBody>
            <a:bodyPr wrap="none" rtlCol="0">
              <a:spAutoFit/>
            </a:bodyPr>
            <a:lstStyle/>
            <a:p>
              <a:r>
                <a:rPr lang="zh-CN" altLang="en-US" sz="1200" dirty="0"/>
                <a:t>干燥</a:t>
              </a:r>
            </a:p>
          </p:txBody>
        </p:sp>
        <p:sp>
          <p:nvSpPr>
            <p:cNvPr id="54" name="文本框 53">
              <a:extLst>
                <a:ext uri="{FF2B5EF4-FFF2-40B4-BE49-F238E27FC236}">
                  <a16:creationId xmlns:a16="http://schemas.microsoft.com/office/drawing/2014/main" id="{9AECAE8D-743E-4E1E-8DD1-68CC308FABBE}"/>
                </a:ext>
              </a:extLst>
            </p:cNvPr>
            <p:cNvSpPr txBox="1"/>
            <p:nvPr/>
          </p:nvSpPr>
          <p:spPr>
            <a:xfrm>
              <a:off x="6910360" y="602249"/>
              <a:ext cx="492443" cy="276999"/>
            </a:xfrm>
            <a:prstGeom prst="rect">
              <a:avLst/>
            </a:prstGeom>
            <a:noFill/>
          </p:spPr>
          <p:txBody>
            <a:bodyPr wrap="none" rtlCol="0">
              <a:spAutoFit/>
            </a:bodyPr>
            <a:lstStyle/>
            <a:p>
              <a:r>
                <a:rPr lang="zh-CN" altLang="en-US" sz="1200" dirty="0"/>
                <a:t>潮湿</a:t>
              </a:r>
            </a:p>
          </p:txBody>
        </p:sp>
        <p:sp>
          <p:nvSpPr>
            <p:cNvPr id="56" name="文本框 55">
              <a:extLst>
                <a:ext uri="{FF2B5EF4-FFF2-40B4-BE49-F238E27FC236}">
                  <a16:creationId xmlns:a16="http://schemas.microsoft.com/office/drawing/2014/main" id="{19247F19-20E4-445D-AC46-FFE426BD2D38}"/>
                </a:ext>
              </a:extLst>
            </p:cNvPr>
            <p:cNvSpPr txBox="1"/>
            <p:nvPr/>
          </p:nvSpPr>
          <p:spPr>
            <a:xfrm>
              <a:off x="8310334" y="614457"/>
              <a:ext cx="492443" cy="276999"/>
            </a:xfrm>
            <a:prstGeom prst="rect">
              <a:avLst/>
            </a:prstGeom>
            <a:noFill/>
          </p:spPr>
          <p:txBody>
            <a:bodyPr wrap="none" rtlCol="0">
              <a:spAutoFit/>
            </a:bodyPr>
            <a:lstStyle/>
            <a:p>
              <a:r>
                <a:rPr lang="zh-CN" altLang="en-US" sz="1200" dirty="0"/>
                <a:t>湿透</a:t>
              </a:r>
            </a:p>
          </p:txBody>
        </p:sp>
      </p:gr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79E7E69F-AE07-487E-BFD2-64C3942F980C}"/>
                  </a:ext>
                </a:extLst>
              </p:cNvPr>
              <p:cNvSpPr txBox="1"/>
              <p:nvPr/>
            </p:nvSpPr>
            <p:spPr>
              <a:xfrm>
                <a:off x="603887" y="2378366"/>
                <a:ext cx="5581849" cy="3513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晴朗</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晴朗</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晴朗</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0.63</m:t>
                      </m:r>
                      <m:r>
                        <a:rPr lang="en-US" altLang="zh-CN" i="1">
                          <a:latin typeface="Cambria Math" panose="02040503050406030204" pitchFamily="18" charset="0"/>
                        </a:rPr>
                        <m:t>×</m:t>
                      </m:r>
                      <m:r>
                        <a:rPr lang="en-US" altLang="zh-CN" b="0" i="1" smtClean="0">
                          <a:latin typeface="Cambria Math" panose="02040503050406030204" pitchFamily="18" charset="0"/>
                        </a:rPr>
                        <m:t>0.60=0.378</m:t>
                      </m:r>
                    </m:oMath>
                  </m:oMathPara>
                </a14:m>
                <a:endParaRPr lang="zh-CN" altLang="en-US" i="1" dirty="0"/>
              </a:p>
            </p:txBody>
          </p:sp>
        </mc:Choice>
        <mc:Fallback xmlns="">
          <p:sp>
            <p:nvSpPr>
              <p:cNvPr id="58" name="文本框 57">
                <a:extLst>
                  <a:ext uri="{FF2B5EF4-FFF2-40B4-BE49-F238E27FC236}">
                    <a16:creationId xmlns:a16="http://schemas.microsoft.com/office/drawing/2014/main" id="{79E7E69F-AE07-487E-BFD2-64C3942F980C}"/>
                  </a:ext>
                </a:extLst>
              </p:cNvPr>
              <p:cNvSpPr txBox="1">
                <a:spLocks noRot="1" noChangeAspect="1" noMove="1" noResize="1" noEditPoints="1" noAdjustHandles="1" noChangeArrowheads="1" noChangeShapeType="1" noTextEdit="1"/>
              </p:cNvSpPr>
              <p:nvPr/>
            </p:nvSpPr>
            <p:spPr>
              <a:xfrm>
                <a:off x="603887" y="2378366"/>
                <a:ext cx="5581849" cy="351315"/>
              </a:xfrm>
              <a:prstGeom prst="rect">
                <a:avLst/>
              </a:prstGeom>
              <a:blipFill>
                <a:blip r:embed="rId8"/>
                <a:stretch>
                  <a:fillRect t="-5172" b="-327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A4FE9862-CCB5-47FC-99F7-05CA858E9BD8}"/>
                  </a:ext>
                </a:extLst>
              </p:cNvPr>
              <p:cNvSpPr txBox="1"/>
              <p:nvPr/>
            </p:nvSpPr>
            <p:spPr>
              <a:xfrm>
                <a:off x="675545" y="2842010"/>
                <a:ext cx="5536131" cy="351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多云</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多云</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多云</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0.17</m:t>
                      </m:r>
                      <m:r>
                        <a:rPr lang="en-US" altLang="zh-CN" i="1">
                          <a:latin typeface="Cambria Math" panose="02040503050406030204" pitchFamily="18" charset="0"/>
                        </a:rPr>
                        <m:t>×</m:t>
                      </m:r>
                      <m:r>
                        <a:rPr lang="en-US" altLang="zh-CN" b="0" i="1" smtClean="0">
                          <a:latin typeface="Cambria Math" panose="02040503050406030204" pitchFamily="18" charset="0"/>
                        </a:rPr>
                        <m:t>0.25=0.0425</m:t>
                      </m:r>
                    </m:oMath>
                  </m:oMathPara>
                </a14:m>
                <a:endParaRPr lang="zh-CN" altLang="en-US" i="1" dirty="0"/>
              </a:p>
            </p:txBody>
          </p:sp>
        </mc:Choice>
        <mc:Fallback xmlns="">
          <p:sp>
            <p:nvSpPr>
              <p:cNvPr id="60" name="文本框 59">
                <a:extLst>
                  <a:ext uri="{FF2B5EF4-FFF2-40B4-BE49-F238E27FC236}">
                    <a16:creationId xmlns:a16="http://schemas.microsoft.com/office/drawing/2014/main" id="{A4FE9862-CCB5-47FC-99F7-05CA858E9BD8}"/>
                  </a:ext>
                </a:extLst>
              </p:cNvPr>
              <p:cNvSpPr txBox="1">
                <a:spLocks noRot="1" noChangeAspect="1" noMove="1" noResize="1" noEditPoints="1" noAdjustHandles="1" noChangeArrowheads="1" noChangeShapeType="1" noTextEdit="1"/>
              </p:cNvSpPr>
              <p:nvPr/>
            </p:nvSpPr>
            <p:spPr>
              <a:xfrm>
                <a:off x="675545" y="2842010"/>
                <a:ext cx="5536131" cy="351699"/>
              </a:xfrm>
              <a:prstGeom prst="rect">
                <a:avLst/>
              </a:prstGeom>
              <a:blipFill>
                <a:blip r:embed="rId9"/>
                <a:stretch>
                  <a:fillRect l="-110" t="-5172" r="-661" b="-31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405A7611-0875-42DF-8475-574684B38C03}"/>
                  </a:ext>
                </a:extLst>
              </p:cNvPr>
              <p:cNvSpPr txBox="1"/>
              <p:nvPr/>
            </p:nvSpPr>
            <p:spPr>
              <a:xfrm>
                <a:off x="686806" y="3338377"/>
                <a:ext cx="5279650" cy="331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下雨</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下雨</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下雨</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0.20</m:t>
                      </m:r>
                      <m:r>
                        <a:rPr lang="en-US" altLang="zh-CN" i="1">
                          <a:latin typeface="Cambria Math" panose="02040503050406030204" pitchFamily="18" charset="0"/>
                        </a:rPr>
                        <m:t>×</m:t>
                      </m:r>
                      <m:r>
                        <a:rPr lang="en-US" altLang="zh-CN" b="0" i="1" smtClean="0">
                          <a:latin typeface="Cambria Math" panose="02040503050406030204" pitchFamily="18" charset="0"/>
                        </a:rPr>
                        <m:t>0.05=0.01</m:t>
                      </m:r>
                    </m:oMath>
                  </m:oMathPara>
                </a14:m>
                <a:endParaRPr lang="zh-CN" altLang="en-US" i="1" dirty="0"/>
              </a:p>
            </p:txBody>
          </p:sp>
        </mc:Choice>
        <mc:Fallback xmlns="">
          <p:sp>
            <p:nvSpPr>
              <p:cNvPr id="62" name="文本框 61">
                <a:extLst>
                  <a:ext uri="{FF2B5EF4-FFF2-40B4-BE49-F238E27FC236}">
                    <a16:creationId xmlns:a16="http://schemas.microsoft.com/office/drawing/2014/main" id="{405A7611-0875-42DF-8475-574684B38C03}"/>
                  </a:ext>
                </a:extLst>
              </p:cNvPr>
              <p:cNvSpPr txBox="1">
                <a:spLocks noRot="1" noChangeAspect="1" noMove="1" noResize="1" noEditPoints="1" noAdjustHandles="1" noChangeArrowheads="1" noChangeShapeType="1" noTextEdit="1"/>
              </p:cNvSpPr>
              <p:nvPr/>
            </p:nvSpPr>
            <p:spPr>
              <a:xfrm>
                <a:off x="686806" y="3338377"/>
                <a:ext cx="5279650" cy="331757"/>
              </a:xfrm>
              <a:prstGeom prst="rect">
                <a:avLst/>
              </a:prstGeom>
              <a:blipFill>
                <a:blip r:embed="rId10"/>
                <a:stretch>
                  <a:fillRect l="-115" t="-7407" r="-577" b="-314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777B412D-7C85-438B-9F59-22A782D313D9}"/>
                  </a:ext>
                </a:extLst>
              </p:cNvPr>
              <p:cNvSpPr txBox="1"/>
              <p:nvPr/>
            </p:nvSpPr>
            <p:spPr>
              <a:xfrm>
                <a:off x="666257" y="4174091"/>
                <a:ext cx="10043647"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晴朗</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晴朗</m:t>
                              </m:r>
                            </m:e>
                          </m:d>
                          <m:sSub>
                            <m:sSubPr>
                              <m:ctrlPr>
                                <a:rPr lang="zh-CN" altLang="en-US"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𝑎</m:t>
                              </m:r>
                            </m:e>
                            <m:sub>
                              <m:r>
                                <a:rPr lang="zh-CN" altLang="en-US" i="1">
                                  <a:solidFill>
                                    <a:srgbClr val="00FF00"/>
                                  </a:solidFill>
                                  <a:latin typeface="Cambria Math" panose="02040503050406030204" pitchFamily="18" charset="0"/>
                                </a:rPr>
                                <m:t>晴朗，晴朗</m:t>
                              </m:r>
                            </m:sub>
                          </m:sSub>
                          <m:r>
                            <a:rPr lang="en-US" altLang="zh-CN" b="0" i="1" smtClean="0">
                              <a:latin typeface="Cambria Math" panose="02040503050406030204" pitchFamily="18" charset="0"/>
                            </a:rPr>
                            <m:t>+</m:t>
                          </m:r>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多云</m:t>
                              </m:r>
                            </m:e>
                          </m:d>
                          <m:sSub>
                            <m:sSubPr>
                              <m:ctrlPr>
                                <a:rPr lang="zh-CN" altLang="en-US" i="1" smtClean="0">
                                  <a:solidFill>
                                    <a:srgbClr val="00FF00"/>
                                  </a:solidFill>
                                  <a:latin typeface="Cambria Math" panose="02040503050406030204" pitchFamily="18" charset="0"/>
                                </a:rPr>
                              </m:ctrlPr>
                            </m:sSubPr>
                            <m:e>
                              <m:r>
                                <a:rPr lang="en-US" altLang="zh-CN" i="1">
                                  <a:solidFill>
                                    <a:srgbClr val="00FF00"/>
                                  </a:solidFill>
                                  <a:latin typeface="Cambria Math" panose="02040503050406030204" pitchFamily="18" charset="0"/>
                                </a:rPr>
                                <m:t>𝑎</m:t>
                              </m:r>
                            </m:e>
                            <m:sub>
                              <m:r>
                                <a:rPr lang="zh-CN" altLang="en-US" i="1" smtClean="0">
                                  <a:solidFill>
                                    <a:srgbClr val="00FF00"/>
                                  </a:solidFill>
                                  <a:latin typeface="Cambria Math" panose="02040503050406030204" pitchFamily="18" charset="0"/>
                                </a:rPr>
                                <m:t>多云</m:t>
                              </m:r>
                              <m:r>
                                <a:rPr lang="zh-CN" altLang="en-US" i="1">
                                  <a:solidFill>
                                    <a:srgbClr val="00FF00"/>
                                  </a:solidFill>
                                  <a:latin typeface="Cambria Math" panose="02040503050406030204" pitchFamily="18" charset="0"/>
                                </a:rPr>
                                <m:t>，晴朗</m:t>
                              </m:r>
                            </m:sub>
                          </m:sSub>
                          <m:r>
                            <a:rPr lang="en-US" altLang="zh-CN" b="0" i="1" smtClean="0">
                              <a:latin typeface="Cambria Math" panose="02040503050406030204" pitchFamily="18" charset="0"/>
                            </a:rPr>
                            <m:t>+</m:t>
                          </m:r>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𝛼</m:t>
                              </m:r>
                            </m:e>
                            <m:sub>
                              <m:r>
                                <a:rPr lang="zh-CN" altLang="en-US" i="1">
                                  <a:solidFill>
                                    <a:srgbClr val="FF0000"/>
                                  </a:solidFill>
                                  <a:latin typeface="Cambria Math" panose="02040503050406030204" pitchFamily="18" charset="0"/>
                                </a:rPr>
                                <m:t>1</m:t>
                              </m:r>
                            </m:sub>
                          </m:sSub>
                          <m:d>
                            <m:dPr>
                              <m:ctrlPr>
                                <a:rPr lang="zh-CN" altLang="en-US"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下雨</m:t>
                              </m:r>
                            </m:e>
                          </m:d>
                          <m:sSub>
                            <m:sSubPr>
                              <m:ctrlPr>
                                <a:rPr lang="zh-CN" altLang="en-US" i="1" smtClean="0">
                                  <a:solidFill>
                                    <a:srgbClr val="00FF00"/>
                                  </a:solidFill>
                                  <a:latin typeface="Cambria Math" panose="02040503050406030204" pitchFamily="18" charset="0"/>
                                </a:rPr>
                              </m:ctrlPr>
                            </m:sSubPr>
                            <m:e>
                              <m:r>
                                <a:rPr lang="en-US" altLang="zh-CN" i="1">
                                  <a:solidFill>
                                    <a:srgbClr val="00FF00"/>
                                  </a:solidFill>
                                  <a:latin typeface="Cambria Math" panose="02040503050406030204" pitchFamily="18" charset="0"/>
                                </a:rPr>
                                <m:t>𝑎</m:t>
                              </m:r>
                            </m:e>
                            <m:sub>
                              <m:r>
                                <a:rPr lang="zh-CN" altLang="en-US" i="1" smtClean="0">
                                  <a:solidFill>
                                    <a:srgbClr val="00FF00"/>
                                  </a:solidFill>
                                  <a:latin typeface="Cambria Math" panose="02040503050406030204" pitchFamily="18" charset="0"/>
                                </a:rPr>
                                <m:t>下雨</m:t>
                              </m:r>
                              <m:r>
                                <a:rPr lang="zh-CN" altLang="en-US" i="1">
                                  <a:solidFill>
                                    <a:srgbClr val="00FF00"/>
                                  </a:solidFill>
                                  <a:latin typeface="Cambria Math" panose="02040503050406030204" pitchFamily="18" charset="0"/>
                                </a:rPr>
                                <m:t>，晴朗</m:t>
                              </m:r>
                            </m:sub>
                          </m:sSub>
                        </m:e>
                      </m:d>
                      <m:r>
                        <a:rPr lang="en-US" altLang="zh-CN" i="1">
                          <a:latin typeface="Cambria Math" panose="02040503050406030204" pitchFamily="18" charset="0"/>
                        </a:rPr>
                        <m:t>×</m:t>
                      </m:r>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晴朗</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潮湿</m:t>
                          </m:r>
                        </m:e>
                      </m:d>
                    </m:oMath>
                  </m:oMathPara>
                </a14:m>
                <a:endParaRPr lang="en-US" altLang="zh-CN" i="1" dirty="0">
                  <a:latin typeface="Cambria Math" panose="02040503050406030204" pitchFamily="18" charset="0"/>
                </a:endParaRPr>
              </a:p>
            </p:txBody>
          </p:sp>
        </mc:Choice>
        <mc:Fallback xmlns="">
          <p:sp>
            <p:nvSpPr>
              <p:cNvPr id="64" name="文本框 63">
                <a:extLst>
                  <a:ext uri="{FF2B5EF4-FFF2-40B4-BE49-F238E27FC236}">
                    <a16:creationId xmlns:a16="http://schemas.microsoft.com/office/drawing/2014/main" id="{777B412D-7C85-438B-9F59-22A782D313D9}"/>
                  </a:ext>
                </a:extLst>
              </p:cNvPr>
              <p:cNvSpPr txBox="1">
                <a:spLocks noRot="1" noChangeAspect="1" noMove="1" noResize="1" noEditPoints="1" noAdjustHandles="1" noChangeArrowheads="1" noChangeShapeType="1" noTextEdit="1"/>
              </p:cNvSpPr>
              <p:nvPr/>
            </p:nvSpPr>
            <p:spPr>
              <a:xfrm>
                <a:off x="666257" y="4174091"/>
                <a:ext cx="10043647" cy="422552"/>
              </a:xfrm>
              <a:prstGeom prst="rect">
                <a:avLst/>
              </a:prstGeom>
              <a:blipFill>
                <a:blip r:embed="rId11"/>
                <a:stretch>
                  <a:fillRect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C582E643-AE53-4666-8D42-9A39AFC24670}"/>
                  </a:ext>
                </a:extLst>
              </p:cNvPr>
              <p:cNvSpPr txBox="1"/>
              <p:nvPr/>
            </p:nvSpPr>
            <p:spPr>
              <a:xfrm>
                <a:off x="1609135" y="4794465"/>
                <a:ext cx="5621005"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600" i="1" smtClean="0">
                          <a:latin typeface="Cambria Math" panose="02040503050406030204" pitchFamily="18" charset="0"/>
                        </a:rPr>
                        <m:t>=</m:t>
                      </m:r>
                      <m:r>
                        <a:rPr lang="en-US" altLang="zh-CN" sz="1600" b="0" i="1" smtClean="0">
                          <a:latin typeface="Cambria Math" panose="02040503050406030204" pitchFamily="18" charset="0"/>
                        </a:rPr>
                        <m:t>[0.378</m:t>
                      </m:r>
                      <m:r>
                        <a:rPr lang="en-US" altLang="zh-CN" sz="1600" i="1">
                          <a:latin typeface="Cambria Math" panose="02040503050406030204" pitchFamily="18" charset="0"/>
                        </a:rPr>
                        <m:t>×</m:t>
                      </m:r>
                      <m:r>
                        <a:rPr lang="en-US" altLang="zh-CN" sz="1600" b="0" i="1" smtClean="0">
                          <a:latin typeface="Cambria Math" panose="02040503050406030204" pitchFamily="18" charset="0"/>
                        </a:rPr>
                        <m:t>0.5+0.0425</m:t>
                      </m:r>
                      <m:r>
                        <a:rPr lang="en-US" altLang="zh-CN" sz="1600" i="1">
                          <a:latin typeface="Cambria Math" panose="02040503050406030204" pitchFamily="18" charset="0"/>
                        </a:rPr>
                        <m:t>×</m:t>
                      </m:r>
                      <m:r>
                        <a:rPr lang="en-US" altLang="zh-CN" sz="1600" b="0" i="1" smtClean="0">
                          <a:latin typeface="Cambria Math" panose="02040503050406030204" pitchFamily="18" charset="0"/>
                        </a:rPr>
                        <m:t>0.25+0.01</m:t>
                      </m:r>
                      <m:r>
                        <a:rPr lang="en-US" altLang="zh-CN" sz="1600" i="1">
                          <a:latin typeface="Cambria Math" panose="02040503050406030204" pitchFamily="18" charset="0"/>
                        </a:rPr>
                        <m:t>×</m:t>
                      </m:r>
                      <m:r>
                        <a:rPr lang="en-US" altLang="zh-CN" sz="1600" b="0" i="1" smtClean="0">
                          <a:latin typeface="Cambria Math" panose="02040503050406030204" pitchFamily="18" charset="0"/>
                        </a:rPr>
                        <m:t>0.25]</m:t>
                      </m:r>
                      <m:r>
                        <a:rPr lang="en-US" altLang="zh-CN" sz="1600" i="1">
                          <a:latin typeface="Cambria Math" panose="02040503050406030204" pitchFamily="18" charset="0"/>
                        </a:rPr>
                        <m:t>×</m:t>
                      </m:r>
                      <m:r>
                        <a:rPr lang="en-US" altLang="zh-CN" sz="1600" b="0" i="1" smtClean="0">
                          <a:latin typeface="Cambria Math" panose="02040503050406030204" pitchFamily="18" charset="0"/>
                        </a:rPr>
                        <m:t>0.15</m:t>
                      </m:r>
                      <m:r>
                        <a:rPr lang="zh-CN" altLang="en-US" sz="1600" i="1">
                          <a:latin typeface="Cambria Math" panose="02040503050406030204" pitchFamily="18" charset="0"/>
                        </a:rPr>
                        <m:t>≈</m:t>
                      </m:r>
                      <m:r>
                        <a:rPr lang="en-US" altLang="zh-CN" sz="1600" b="0" i="1" smtClean="0">
                          <a:latin typeface="Cambria Math" panose="02040503050406030204" pitchFamily="18" charset="0"/>
                        </a:rPr>
                        <m:t>0.03</m:t>
                      </m:r>
                    </m:oMath>
                  </m:oMathPara>
                </a14:m>
                <a:endParaRPr lang="zh-CN" altLang="en-US" sz="1600" i="1" dirty="0"/>
              </a:p>
            </p:txBody>
          </p:sp>
        </mc:Choice>
        <mc:Fallback xmlns="">
          <p:sp>
            <p:nvSpPr>
              <p:cNvPr id="66" name="文本框 65">
                <a:extLst>
                  <a:ext uri="{FF2B5EF4-FFF2-40B4-BE49-F238E27FC236}">
                    <a16:creationId xmlns:a16="http://schemas.microsoft.com/office/drawing/2014/main" id="{C582E643-AE53-4666-8D42-9A39AFC24670}"/>
                  </a:ext>
                </a:extLst>
              </p:cNvPr>
              <p:cNvSpPr txBox="1">
                <a:spLocks noRot="1" noChangeAspect="1" noMove="1" noResize="1" noEditPoints="1" noAdjustHandles="1" noChangeArrowheads="1" noChangeShapeType="1" noTextEdit="1"/>
              </p:cNvSpPr>
              <p:nvPr/>
            </p:nvSpPr>
            <p:spPr>
              <a:xfrm>
                <a:off x="1609135" y="4794465"/>
                <a:ext cx="5621005" cy="338554"/>
              </a:xfrm>
              <a:prstGeom prst="rect">
                <a:avLst/>
              </a:prstGeom>
              <a:blipFill>
                <a:blip r:embed="rId12"/>
                <a:stretch>
                  <a:fillRect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382A281D-53C2-4E33-A946-B6B5551AF3AE}"/>
                  </a:ext>
                </a:extLst>
              </p:cNvPr>
              <p:cNvSpPr txBox="1"/>
              <p:nvPr/>
            </p:nvSpPr>
            <p:spPr>
              <a:xfrm>
                <a:off x="651630" y="5346733"/>
                <a:ext cx="10043647"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多云</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晴朗，多云</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，多云</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，多云</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多云</m:t>
                          </m:r>
                        </m:sub>
                      </m:sSub>
                      <m:d>
                        <m:dPr>
                          <m:ctrlPr>
                            <a:rPr lang="zh-CN" altLang="en-US" i="1">
                              <a:latin typeface="Cambria Math" panose="02040503050406030204" pitchFamily="18" charset="0"/>
                            </a:rPr>
                          </m:ctrlPr>
                        </m:dPr>
                        <m:e>
                          <m:r>
                            <a:rPr lang="zh-CN" altLang="en-US" i="1">
                              <a:latin typeface="Cambria Math" panose="02040503050406030204" pitchFamily="18" charset="0"/>
                            </a:rPr>
                            <m:t>潮湿</m:t>
                          </m:r>
                        </m:e>
                      </m:d>
                    </m:oMath>
                  </m:oMathPara>
                </a14:m>
                <a:endParaRPr lang="en-US" altLang="zh-CN" i="1" dirty="0">
                  <a:latin typeface="Cambria Math" panose="02040503050406030204" pitchFamily="18" charset="0"/>
                </a:endParaRPr>
              </a:p>
            </p:txBody>
          </p:sp>
        </mc:Choice>
        <mc:Fallback xmlns="">
          <p:sp>
            <p:nvSpPr>
              <p:cNvPr id="68" name="文本框 67">
                <a:extLst>
                  <a:ext uri="{FF2B5EF4-FFF2-40B4-BE49-F238E27FC236}">
                    <a16:creationId xmlns:a16="http://schemas.microsoft.com/office/drawing/2014/main" id="{382A281D-53C2-4E33-A946-B6B5551AF3AE}"/>
                  </a:ext>
                </a:extLst>
              </p:cNvPr>
              <p:cNvSpPr txBox="1">
                <a:spLocks noRot="1" noChangeAspect="1" noMove="1" noResize="1" noEditPoints="1" noAdjustHandles="1" noChangeArrowheads="1" noChangeShapeType="1" noTextEdit="1"/>
              </p:cNvSpPr>
              <p:nvPr/>
            </p:nvSpPr>
            <p:spPr>
              <a:xfrm>
                <a:off x="651630" y="5346733"/>
                <a:ext cx="10043647" cy="422552"/>
              </a:xfrm>
              <a:prstGeom prst="rect">
                <a:avLst/>
              </a:prstGeom>
              <a:blipFill>
                <a:blip r:embed="rId13"/>
                <a:stretch>
                  <a:fillRect b="-275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6B2C1101-1342-42C1-B6B4-7D1DEF28834F}"/>
                  </a:ext>
                </a:extLst>
              </p:cNvPr>
              <p:cNvSpPr txBox="1"/>
              <p:nvPr/>
            </p:nvSpPr>
            <p:spPr>
              <a:xfrm>
                <a:off x="666258" y="5989096"/>
                <a:ext cx="10043647" cy="421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下雨</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晴朗，下雨</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，下雨</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，下雨</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下雨</m:t>
                          </m:r>
                        </m:sub>
                      </m:sSub>
                      <m:d>
                        <m:dPr>
                          <m:ctrlPr>
                            <a:rPr lang="zh-CN" altLang="en-US" i="1">
                              <a:latin typeface="Cambria Math" panose="02040503050406030204" pitchFamily="18" charset="0"/>
                            </a:rPr>
                          </m:ctrlPr>
                        </m:dPr>
                        <m:e>
                          <m:r>
                            <a:rPr lang="zh-CN" altLang="en-US" i="1">
                              <a:latin typeface="Cambria Math" panose="02040503050406030204" pitchFamily="18" charset="0"/>
                            </a:rPr>
                            <m:t>潮湿</m:t>
                          </m:r>
                        </m:e>
                      </m:d>
                    </m:oMath>
                  </m:oMathPara>
                </a14:m>
                <a:endParaRPr lang="en-US" altLang="zh-CN" i="1" dirty="0">
                  <a:latin typeface="Cambria Math" panose="02040503050406030204" pitchFamily="18" charset="0"/>
                </a:endParaRPr>
              </a:p>
            </p:txBody>
          </p:sp>
        </mc:Choice>
        <mc:Fallback xmlns="">
          <p:sp>
            <p:nvSpPr>
              <p:cNvPr id="70" name="文本框 69">
                <a:extLst>
                  <a:ext uri="{FF2B5EF4-FFF2-40B4-BE49-F238E27FC236}">
                    <a16:creationId xmlns:a16="http://schemas.microsoft.com/office/drawing/2014/main" id="{6B2C1101-1342-42C1-B6B4-7D1DEF28834F}"/>
                  </a:ext>
                </a:extLst>
              </p:cNvPr>
              <p:cNvSpPr txBox="1">
                <a:spLocks noRot="1" noChangeAspect="1" noMove="1" noResize="1" noEditPoints="1" noAdjustHandles="1" noChangeArrowheads="1" noChangeShapeType="1" noTextEdit="1"/>
              </p:cNvSpPr>
              <p:nvPr/>
            </p:nvSpPr>
            <p:spPr>
              <a:xfrm>
                <a:off x="666258" y="5989096"/>
                <a:ext cx="10043647" cy="421397"/>
              </a:xfrm>
              <a:prstGeom prst="rect">
                <a:avLst/>
              </a:prstGeom>
              <a:blipFill>
                <a:blip r:embed="rId14"/>
                <a:stretch>
                  <a:fillRect b="-25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5398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1EDC6-2190-4726-9BF0-ABFE34DA2B86}"/>
              </a:ext>
            </a:extLst>
          </p:cNvPr>
          <p:cNvSpPr>
            <a:spLocks noGrp="1"/>
          </p:cNvSpPr>
          <p:nvPr>
            <p:ph type="title"/>
          </p:nvPr>
        </p:nvSpPr>
        <p:spPr/>
        <p:txBody>
          <a:bodyPr/>
          <a:lstStyle/>
          <a:p>
            <a:r>
              <a:rPr lang="zh-CN" altLang="en-US" sz="3600" dirty="0"/>
              <a:t>前向算法 举例</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F40110D-CF1E-4AAA-8F50-1BDAF7CE98B8}"/>
                  </a:ext>
                </a:extLst>
              </p:cNvPr>
              <p:cNvSpPr txBox="1"/>
              <p:nvPr/>
            </p:nvSpPr>
            <p:spPr>
              <a:xfrm>
                <a:off x="1393482" y="280121"/>
                <a:ext cx="1898534"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1000" i="1" smtClean="0">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1</m:t>
                          </m:r>
                        </m:sub>
                      </m:sSub>
                      <m:d>
                        <m:dPr>
                          <m:ctrlPr>
                            <a:rPr lang="zh-CN" altLang="en-US" sz="1000" i="1">
                              <a:latin typeface="Cambria Math" panose="02040503050406030204" pitchFamily="18" charset="0"/>
                            </a:rPr>
                          </m:ctrlPr>
                        </m:dPr>
                        <m:e>
                          <m:r>
                            <a:rPr lang="zh-CN" altLang="en-US" sz="1000" i="1">
                              <a:latin typeface="Cambria Math" panose="02040503050406030204" pitchFamily="18" charset="0"/>
                            </a:rPr>
                            <m:t>ⅈ</m:t>
                          </m:r>
                        </m:e>
                      </m:d>
                      <m:r>
                        <a:rPr lang="zh-CN" altLang="en-US" sz="1000" i="1">
                          <a:latin typeface="Cambria Math" panose="02040503050406030204" pitchFamily="18" charset="0"/>
                        </a:rPr>
                        <m:t>=</m:t>
                      </m:r>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𝜋</m:t>
                          </m:r>
                        </m:e>
                        <m:sub>
                          <m:r>
                            <a:rPr lang="zh-CN" altLang="en-US" sz="1000" i="1">
                              <a:latin typeface="Cambria Math" panose="02040503050406030204" pitchFamily="18" charset="0"/>
                            </a:rPr>
                            <m:t>𝑖</m:t>
                          </m:r>
                        </m:sub>
                      </m:sSub>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𝑏</m:t>
                          </m:r>
                        </m:e>
                        <m:sub>
                          <m:r>
                            <a:rPr lang="zh-CN" altLang="en-US" sz="1000" i="1">
                              <a:latin typeface="Cambria Math" panose="02040503050406030204" pitchFamily="18" charset="0"/>
                            </a:rPr>
                            <m:t>𝑖</m:t>
                          </m:r>
                        </m:sub>
                      </m:sSub>
                      <m:d>
                        <m:dPr>
                          <m:ctrlPr>
                            <a:rPr lang="zh-CN" altLang="en-US" sz="1000" i="1">
                              <a:latin typeface="Cambria Math" panose="02040503050406030204" pitchFamily="18" charset="0"/>
                            </a:rPr>
                          </m:ctrlPr>
                        </m:dPr>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𝑜</m:t>
                              </m:r>
                            </m:e>
                            <m:sub>
                              <m:r>
                                <a:rPr lang="zh-CN" altLang="en-US" sz="1000" i="1">
                                  <a:latin typeface="Cambria Math" panose="02040503050406030204" pitchFamily="18" charset="0"/>
                                </a:rPr>
                                <m:t>1</m:t>
                              </m:r>
                            </m:sub>
                          </m:sSub>
                        </m:e>
                      </m:d>
                      <m:r>
                        <a:rPr lang="zh-CN" altLang="en-US" sz="1000" i="1" smtClean="0">
                          <a:latin typeface="Cambria Math" panose="02040503050406030204" pitchFamily="18" charset="0"/>
                        </a:rPr>
                        <m:t>，</m:t>
                      </m:r>
                      <m:r>
                        <a:rPr lang="en-US" altLang="zh-CN" sz="1000" b="0" i="1" smtClean="0">
                          <a:latin typeface="Cambria Math" panose="02040503050406030204" pitchFamily="18" charset="0"/>
                        </a:rPr>
                        <m:t>    </m:t>
                      </m:r>
                      <m:r>
                        <a:rPr lang="zh-CN" altLang="en-US" sz="1000" i="1">
                          <a:latin typeface="Cambria Math" panose="02040503050406030204" pitchFamily="18" charset="0"/>
                        </a:rPr>
                        <m:t>1≤ⅈ≤</m:t>
                      </m:r>
                      <m:r>
                        <a:rPr lang="zh-CN" altLang="en-US" sz="1000" i="1">
                          <a:latin typeface="Cambria Math" panose="02040503050406030204" pitchFamily="18" charset="0"/>
                        </a:rPr>
                        <m:t>𝑁</m:t>
                      </m:r>
                    </m:oMath>
                  </m:oMathPara>
                </a14:m>
                <a:endParaRPr lang="zh-CN" altLang="en-US" sz="1000" i="1" dirty="0"/>
              </a:p>
            </p:txBody>
          </p:sp>
        </mc:Choice>
        <mc:Fallback xmlns="">
          <p:sp>
            <p:nvSpPr>
              <p:cNvPr id="5" name="文本框 4">
                <a:extLst>
                  <a:ext uri="{FF2B5EF4-FFF2-40B4-BE49-F238E27FC236}">
                    <a16:creationId xmlns:a16="http://schemas.microsoft.com/office/drawing/2014/main" id="{1F40110D-CF1E-4AAA-8F50-1BDAF7CE98B8}"/>
                  </a:ext>
                </a:extLst>
              </p:cNvPr>
              <p:cNvSpPr txBox="1">
                <a:spLocks noRot="1" noChangeAspect="1" noMove="1" noResize="1" noEditPoints="1" noAdjustHandles="1" noChangeArrowheads="1" noChangeShapeType="1" noTextEdit="1"/>
              </p:cNvSpPr>
              <p:nvPr/>
            </p:nvSpPr>
            <p:spPr>
              <a:xfrm>
                <a:off x="1393482" y="280121"/>
                <a:ext cx="1898534" cy="153888"/>
              </a:xfrm>
              <a:prstGeom prst="rect">
                <a:avLst/>
              </a:prstGeom>
              <a:blipFill>
                <a:blip r:embed="rId2"/>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5DC1DAF-BF6D-4EC8-A25A-23C00218242A}"/>
                  </a:ext>
                </a:extLst>
              </p:cNvPr>
              <p:cNvSpPr txBox="1"/>
              <p:nvPr/>
            </p:nvSpPr>
            <p:spPr>
              <a:xfrm>
                <a:off x="4793424" y="50654"/>
                <a:ext cx="3531266" cy="4954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1000" i="1" smtClean="0">
                              <a:latin typeface="Cambria Math" panose="02040503050406030204" pitchFamily="18" charset="0"/>
                            </a:rPr>
                          </m:ctrlPr>
                        </m:sSubPr>
                        <m:e>
                          <m:r>
                            <a:rPr lang="zh-CN" altLang="en-US" sz="1000" i="1" smtClean="0">
                              <a:latin typeface="Cambria Math" panose="02040503050406030204" pitchFamily="18" charset="0"/>
                            </a:rPr>
                            <m:t>𝛼</m:t>
                          </m:r>
                        </m:e>
                        <m:sub>
                          <m:r>
                            <a:rPr lang="zh-CN" altLang="en-US" sz="1000" i="1">
                              <a:latin typeface="Cambria Math" panose="02040503050406030204" pitchFamily="18" charset="0"/>
                            </a:rPr>
                            <m:t>𝑡</m:t>
                          </m:r>
                          <m:r>
                            <a:rPr lang="zh-CN" altLang="en-US" sz="1000" i="1">
                              <a:latin typeface="Cambria Math" panose="02040503050406030204" pitchFamily="18" charset="0"/>
                            </a:rPr>
                            <m:t>+1</m:t>
                          </m:r>
                        </m:sub>
                      </m:sSub>
                      <m:d>
                        <m:dPr>
                          <m:ctrlPr>
                            <a:rPr lang="zh-CN" altLang="en-US" sz="1000" i="1" smtClean="0">
                              <a:latin typeface="Cambria Math" panose="02040503050406030204" pitchFamily="18" charset="0"/>
                            </a:rPr>
                          </m:ctrlPr>
                        </m:dPr>
                        <m:e>
                          <m:r>
                            <a:rPr lang="zh-CN" altLang="en-US" sz="1000" i="1">
                              <a:latin typeface="Cambria Math" panose="02040503050406030204" pitchFamily="18" charset="0"/>
                            </a:rPr>
                            <m:t>𝑗</m:t>
                          </m:r>
                        </m:e>
                      </m:d>
                      <m:r>
                        <a:rPr lang="zh-CN" altLang="en-US" sz="1000" i="1">
                          <a:latin typeface="Cambria Math" panose="02040503050406030204" pitchFamily="18" charset="0"/>
                        </a:rPr>
                        <m:t>=</m:t>
                      </m:r>
                      <m:d>
                        <m:dPr>
                          <m:ctrlPr>
                            <a:rPr lang="zh-CN" altLang="en-US" sz="1000" i="1">
                              <a:latin typeface="Cambria Math" panose="02040503050406030204" pitchFamily="18" charset="0"/>
                            </a:rPr>
                          </m:ctrlPr>
                        </m:dPr>
                        <m:e>
                          <m:nary>
                            <m:naryPr>
                              <m:chr m:val="∑"/>
                              <m:limLoc m:val="undOvr"/>
                              <m:grow m:val="on"/>
                              <m:ctrlPr>
                                <a:rPr lang="zh-CN" altLang="en-US" sz="1000" i="1">
                                  <a:latin typeface="Cambria Math" panose="02040503050406030204" pitchFamily="18" charset="0"/>
                                </a:rPr>
                              </m:ctrlPr>
                            </m:naryPr>
                            <m:sub>
                              <m:r>
                                <a:rPr lang="zh-CN" altLang="en-US" sz="1000" i="1">
                                  <a:latin typeface="Cambria Math" panose="02040503050406030204" pitchFamily="18" charset="0"/>
                                </a:rPr>
                                <m:t>𝑖</m:t>
                              </m:r>
                              <m:r>
                                <a:rPr lang="zh-CN" altLang="en-US" sz="1000" i="1">
                                  <a:latin typeface="Cambria Math" panose="02040503050406030204" pitchFamily="18" charset="0"/>
                                </a:rPr>
                                <m:t>=1</m:t>
                              </m:r>
                            </m:sub>
                            <m:sup>
                              <m:r>
                                <a:rPr lang="zh-CN" altLang="en-US" sz="1000" i="1">
                                  <a:latin typeface="Cambria Math" panose="02040503050406030204" pitchFamily="18" charset="0"/>
                                </a:rPr>
                                <m:t>𝑁</m:t>
                              </m:r>
                            </m:sup>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𝑡</m:t>
                                  </m:r>
                                </m:sub>
                              </m:sSub>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𝑖</m:t>
                              </m:r>
                              <m:r>
                                <a:rPr lang="en-US" altLang="zh-CN" sz="1000" b="0" i="1" smtClean="0">
                                  <a:latin typeface="Cambria Math" panose="02040503050406030204" pitchFamily="18" charset="0"/>
                                </a:rPr>
                                <m:t>)</m:t>
                              </m:r>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𝑎</m:t>
                                  </m:r>
                                </m:e>
                                <m:sub>
                                  <m:r>
                                    <a:rPr lang="zh-CN" altLang="en-US" sz="1000" i="1">
                                      <a:latin typeface="Cambria Math" panose="02040503050406030204" pitchFamily="18" charset="0"/>
                                    </a:rPr>
                                    <m:t>𝑖𝑗</m:t>
                                  </m:r>
                                </m:sub>
                              </m:sSub>
                            </m:e>
                          </m:nary>
                        </m:e>
                      </m:d>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𝑏</m:t>
                          </m:r>
                        </m:e>
                        <m:sub>
                          <m:r>
                            <a:rPr lang="zh-CN" altLang="en-US" sz="1000" i="1">
                              <a:latin typeface="Cambria Math" panose="02040503050406030204" pitchFamily="18" charset="0"/>
                            </a:rPr>
                            <m:t>𝑗</m:t>
                          </m:r>
                        </m:sub>
                      </m:sSub>
                      <m:d>
                        <m:dPr>
                          <m:ctrlPr>
                            <a:rPr lang="zh-CN" altLang="en-US" sz="1000" i="1">
                              <a:latin typeface="Cambria Math" panose="02040503050406030204" pitchFamily="18" charset="0"/>
                            </a:rPr>
                          </m:ctrlPr>
                        </m:dPr>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𝑜</m:t>
                              </m:r>
                            </m:e>
                            <m:sub>
                              <m:r>
                                <a:rPr lang="zh-CN" altLang="en-US" sz="1000" i="1">
                                  <a:latin typeface="Cambria Math" panose="02040503050406030204" pitchFamily="18" charset="0"/>
                                </a:rPr>
                                <m:t>𝑡</m:t>
                              </m:r>
                              <m:r>
                                <a:rPr lang="zh-CN" altLang="en-US" sz="1000" i="1">
                                  <a:latin typeface="Cambria Math" panose="02040503050406030204" pitchFamily="18" charset="0"/>
                                </a:rPr>
                                <m:t>+1</m:t>
                              </m:r>
                            </m:sub>
                          </m:sSub>
                        </m:e>
                      </m:d>
                      <m:r>
                        <a:rPr lang="en-US" altLang="zh-CN" sz="1000" b="0" i="1" smtClean="0">
                          <a:latin typeface="Cambria Math" panose="02040503050406030204" pitchFamily="18" charset="0"/>
                        </a:rPr>
                        <m:t>,  </m:t>
                      </m:r>
                      <m:r>
                        <a:rPr lang="zh-CN" altLang="en-US" sz="1000" i="1">
                          <a:latin typeface="Cambria Math" panose="02040503050406030204" pitchFamily="18" charset="0"/>
                        </a:rPr>
                        <m:t>1≤</m:t>
                      </m:r>
                      <m:r>
                        <a:rPr lang="en-US" altLang="zh-CN" sz="1000" b="0" i="1" smtClean="0">
                          <a:latin typeface="Cambria Math" panose="02040503050406030204" pitchFamily="18" charset="0"/>
                        </a:rPr>
                        <m:t>𝑗</m:t>
                      </m:r>
                      <m:r>
                        <a:rPr lang="zh-CN" altLang="en-US" sz="1000" i="1">
                          <a:latin typeface="Cambria Math" panose="02040503050406030204" pitchFamily="18" charset="0"/>
                        </a:rPr>
                        <m:t>≤</m:t>
                      </m:r>
                      <m:r>
                        <a:rPr lang="zh-CN" altLang="en-US" sz="1000" i="1">
                          <a:latin typeface="Cambria Math" panose="02040503050406030204" pitchFamily="18" charset="0"/>
                        </a:rPr>
                        <m:t>𝑁</m:t>
                      </m:r>
                      <m:r>
                        <a:rPr lang="en-US" altLang="zh-CN" sz="1000" b="0" i="1" smtClean="0">
                          <a:latin typeface="Cambria Math" panose="02040503050406030204" pitchFamily="18" charset="0"/>
                        </a:rPr>
                        <m:t>,</m:t>
                      </m:r>
                      <m:r>
                        <a:rPr lang="zh-CN" altLang="en-US" sz="1000" i="1">
                          <a:latin typeface="Cambria Math" panose="02040503050406030204" pitchFamily="18" charset="0"/>
                        </a:rPr>
                        <m:t>1≤</m:t>
                      </m:r>
                      <m:r>
                        <a:rPr lang="en-US" altLang="zh-CN" sz="1000" b="0" i="1" smtClean="0">
                          <a:latin typeface="Cambria Math" panose="02040503050406030204" pitchFamily="18" charset="0"/>
                        </a:rPr>
                        <m:t>𝑡</m:t>
                      </m:r>
                      <m:r>
                        <a:rPr lang="zh-CN" altLang="en-US" sz="1000" i="1">
                          <a:latin typeface="Cambria Math" panose="02040503050406030204" pitchFamily="18" charset="0"/>
                        </a:rPr>
                        <m:t>≤</m:t>
                      </m:r>
                      <m:r>
                        <a:rPr lang="en-US" altLang="zh-CN" sz="1000" b="0" i="1" smtClean="0">
                          <a:latin typeface="Cambria Math" panose="02040503050406030204" pitchFamily="18" charset="0"/>
                        </a:rPr>
                        <m:t>𝑇</m:t>
                      </m:r>
                      <m:r>
                        <a:rPr lang="en-US" altLang="zh-CN" sz="1000" b="0" i="1" smtClean="0">
                          <a:latin typeface="Cambria Math" panose="02040503050406030204" pitchFamily="18" charset="0"/>
                        </a:rPr>
                        <m:t>−1</m:t>
                      </m:r>
                    </m:oMath>
                  </m:oMathPara>
                </a14:m>
                <a:endParaRPr lang="zh-CN" altLang="en-US" sz="1000" i="1" dirty="0">
                  <a:latin typeface="+mn-ea"/>
                </a:endParaRPr>
              </a:p>
            </p:txBody>
          </p:sp>
        </mc:Choice>
        <mc:Fallback xmlns="">
          <p:sp>
            <p:nvSpPr>
              <p:cNvPr id="6" name="文本框 5">
                <a:extLst>
                  <a:ext uri="{FF2B5EF4-FFF2-40B4-BE49-F238E27FC236}">
                    <a16:creationId xmlns:a16="http://schemas.microsoft.com/office/drawing/2014/main" id="{B5DC1DAF-BF6D-4EC8-A25A-23C00218242A}"/>
                  </a:ext>
                </a:extLst>
              </p:cNvPr>
              <p:cNvSpPr txBox="1">
                <a:spLocks noRot="1" noChangeAspect="1" noMove="1" noResize="1" noEditPoints="1" noAdjustHandles="1" noChangeArrowheads="1" noChangeShapeType="1" noTextEdit="1"/>
              </p:cNvSpPr>
              <p:nvPr/>
            </p:nvSpPr>
            <p:spPr>
              <a:xfrm>
                <a:off x="4793424" y="50654"/>
                <a:ext cx="3531266" cy="495457"/>
              </a:xfrm>
              <a:prstGeom prst="rect">
                <a:avLst/>
              </a:prstGeom>
              <a:blipFill>
                <a:blip r:embed="rId3"/>
                <a:stretch>
                  <a:fillRect t="-95122" b="-1475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89033DB-B201-4947-BC1D-462A5BE341B2}"/>
                  </a:ext>
                </a:extLst>
              </p:cNvPr>
              <p:cNvSpPr txBox="1"/>
              <p:nvPr/>
            </p:nvSpPr>
            <p:spPr>
              <a:xfrm>
                <a:off x="9622678" y="70551"/>
                <a:ext cx="1076384" cy="432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000" i="1" smtClean="0">
                          <a:latin typeface="Cambria Math" panose="02040503050406030204" pitchFamily="18" charset="0"/>
                        </a:rPr>
                        <m:t>𝑝</m:t>
                      </m:r>
                      <m:d>
                        <m:dPr>
                          <m:ctrlPr>
                            <a:rPr lang="zh-CN" altLang="en-US" sz="1000" i="1">
                              <a:latin typeface="Cambria Math" panose="02040503050406030204" pitchFamily="18" charset="0"/>
                            </a:rPr>
                          </m:ctrlPr>
                        </m:dPr>
                        <m:e>
                          <m:d>
                            <m:dPr>
                              <m:begChr m:val=""/>
                              <m:endChr m:val="|"/>
                              <m:ctrlPr>
                                <a:rPr lang="zh-CN" altLang="en-US" sz="1000" i="1">
                                  <a:latin typeface="Cambria Math" panose="02040503050406030204" pitchFamily="18" charset="0"/>
                                </a:rPr>
                              </m:ctrlPr>
                            </m:dPr>
                            <m:e>
                              <m:r>
                                <a:rPr lang="zh-CN" altLang="en-US" sz="1000" i="1">
                                  <a:latin typeface="Cambria Math" panose="02040503050406030204" pitchFamily="18" charset="0"/>
                                </a:rPr>
                                <m:t>𝑂</m:t>
                              </m:r>
                            </m:e>
                          </m:d>
                          <m:r>
                            <a:rPr lang="zh-CN" altLang="en-US" sz="1000" i="1">
                              <a:latin typeface="Cambria Math" panose="02040503050406030204" pitchFamily="18" charset="0"/>
                            </a:rPr>
                            <m:t>𝜇</m:t>
                          </m:r>
                        </m:e>
                      </m:d>
                      <m:r>
                        <a:rPr lang="zh-CN" altLang="en-US" sz="1000" i="0">
                          <a:latin typeface="Cambria Math" panose="02040503050406030204" pitchFamily="18" charset="0"/>
                        </a:rPr>
                        <m:t>=</m:t>
                      </m:r>
                      <m:nary>
                        <m:naryPr>
                          <m:chr m:val="∑"/>
                          <m:limLoc m:val="undOvr"/>
                          <m:grow m:val="on"/>
                          <m:ctrlPr>
                            <a:rPr lang="zh-CN" altLang="en-US" sz="1000" i="1">
                              <a:latin typeface="Cambria Math" panose="02040503050406030204" pitchFamily="18" charset="0"/>
                            </a:rPr>
                          </m:ctrlPr>
                        </m:naryPr>
                        <m:sub>
                          <m:r>
                            <a:rPr lang="zh-CN" altLang="en-US" sz="1000" i="1">
                              <a:latin typeface="Cambria Math" panose="02040503050406030204" pitchFamily="18" charset="0"/>
                            </a:rPr>
                            <m:t>𝑖</m:t>
                          </m:r>
                          <m:r>
                            <a:rPr lang="zh-CN" altLang="en-US" sz="1000" i="0">
                              <a:latin typeface="Cambria Math" panose="02040503050406030204" pitchFamily="18" charset="0"/>
                            </a:rPr>
                            <m:t>=1</m:t>
                          </m:r>
                        </m:sub>
                        <m:sup>
                          <m:r>
                            <a:rPr lang="zh-CN" altLang="en-US" sz="1000" i="1">
                              <a:latin typeface="Cambria Math" panose="02040503050406030204" pitchFamily="18" charset="0"/>
                            </a:rPr>
                            <m:t>𝑁</m:t>
                          </m:r>
                        </m:sup>
                        <m:e>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𝛼</m:t>
                              </m:r>
                            </m:e>
                            <m:sub>
                              <m:r>
                                <a:rPr lang="zh-CN" altLang="en-US" sz="1000" i="1">
                                  <a:latin typeface="Cambria Math" panose="02040503050406030204" pitchFamily="18" charset="0"/>
                                </a:rPr>
                                <m:t>𝑇</m:t>
                              </m:r>
                            </m:sub>
                          </m:sSub>
                          <m:d>
                            <m:dPr>
                              <m:ctrlPr>
                                <a:rPr lang="zh-CN" altLang="en-US" sz="1000" i="1">
                                  <a:latin typeface="Cambria Math" panose="02040503050406030204" pitchFamily="18" charset="0"/>
                                </a:rPr>
                              </m:ctrlPr>
                            </m:dPr>
                            <m:e>
                              <m:r>
                                <a:rPr lang="zh-CN" altLang="en-US" sz="1000" i="1">
                                  <a:latin typeface="Cambria Math" panose="02040503050406030204" pitchFamily="18" charset="0"/>
                                </a:rPr>
                                <m:t>𝑖</m:t>
                              </m:r>
                            </m:e>
                          </m:d>
                        </m:e>
                      </m:nary>
                    </m:oMath>
                  </m:oMathPara>
                </a14:m>
                <a:endParaRPr lang="zh-CN" altLang="en-US" sz="1000" dirty="0"/>
              </a:p>
            </p:txBody>
          </p:sp>
        </mc:Choice>
        <mc:Fallback xmlns="">
          <p:sp>
            <p:nvSpPr>
              <p:cNvPr id="8" name="文本框 7">
                <a:extLst>
                  <a:ext uri="{FF2B5EF4-FFF2-40B4-BE49-F238E27FC236}">
                    <a16:creationId xmlns:a16="http://schemas.microsoft.com/office/drawing/2014/main" id="{889033DB-B201-4947-BC1D-462A5BE341B2}"/>
                  </a:ext>
                </a:extLst>
              </p:cNvPr>
              <p:cNvSpPr txBox="1">
                <a:spLocks noRot="1" noChangeAspect="1" noMove="1" noResize="1" noEditPoints="1" noAdjustHandles="1" noChangeArrowheads="1" noChangeShapeType="1" noTextEdit="1"/>
              </p:cNvSpPr>
              <p:nvPr/>
            </p:nvSpPr>
            <p:spPr>
              <a:xfrm>
                <a:off x="9622678" y="70551"/>
                <a:ext cx="1076384" cy="432747"/>
              </a:xfrm>
              <a:prstGeom prst="rect">
                <a:avLst/>
              </a:prstGeom>
              <a:blipFill>
                <a:blip r:embed="rId4"/>
                <a:stretch>
                  <a:fillRect l="-2273" t="-116901" r="-57386" b="-17887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63AAE22F-1ECB-4399-907F-2538C4DAFCC6}"/>
              </a:ext>
            </a:extLst>
          </p:cNvPr>
          <p:cNvSpPr txBox="1"/>
          <p:nvPr/>
        </p:nvSpPr>
        <p:spPr>
          <a:xfrm>
            <a:off x="603887" y="257077"/>
            <a:ext cx="861133" cy="246221"/>
          </a:xfrm>
          <a:prstGeom prst="rect">
            <a:avLst/>
          </a:prstGeom>
          <a:noFill/>
        </p:spPr>
        <p:txBody>
          <a:bodyPr wrap="none" rtlCol="0">
            <a:spAutoFit/>
          </a:bodyPr>
          <a:lstStyle/>
          <a:p>
            <a:r>
              <a:rPr lang="zh-CN" altLang="en-US" sz="1000" dirty="0"/>
              <a:t>① 初始化：</a:t>
            </a:r>
          </a:p>
        </p:txBody>
      </p:sp>
      <p:sp>
        <p:nvSpPr>
          <p:cNvPr id="10" name="文本框 9">
            <a:extLst>
              <a:ext uri="{FF2B5EF4-FFF2-40B4-BE49-F238E27FC236}">
                <a16:creationId xmlns:a16="http://schemas.microsoft.com/office/drawing/2014/main" id="{F7E63349-DFD8-49A2-8B34-BC441558B270}"/>
              </a:ext>
            </a:extLst>
          </p:cNvPr>
          <p:cNvSpPr txBox="1"/>
          <p:nvPr/>
        </p:nvSpPr>
        <p:spPr>
          <a:xfrm>
            <a:off x="3716795" y="233954"/>
            <a:ext cx="954107" cy="246221"/>
          </a:xfrm>
          <a:prstGeom prst="rect">
            <a:avLst/>
          </a:prstGeom>
          <a:noFill/>
        </p:spPr>
        <p:txBody>
          <a:bodyPr wrap="none" rtlCol="0">
            <a:spAutoFit/>
          </a:bodyPr>
          <a:lstStyle/>
          <a:p>
            <a:r>
              <a:rPr lang="zh-CN" altLang="en-US" sz="1000" dirty="0"/>
              <a:t>②递归计算：</a:t>
            </a:r>
          </a:p>
        </p:txBody>
      </p:sp>
      <p:sp>
        <p:nvSpPr>
          <p:cNvPr id="11" name="文本框 10">
            <a:extLst>
              <a:ext uri="{FF2B5EF4-FFF2-40B4-BE49-F238E27FC236}">
                <a16:creationId xmlns:a16="http://schemas.microsoft.com/office/drawing/2014/main" id="{C6781D14-0A7F-4C63-B4ED-FF47D0C37499}"/>
              </a:ext>
            </a:extLst>
          </p:cNvPr>
          <p:cNvSpPr txBox="1"/>
          <p:nvPr/>
        </p:nvSpPr>
        <p:spPr>
          <a:xfrm>
            <a:off x="8668571" y="194753"/>
            <a:ext cx="954107" cy="246221"/>
          </a:xfrm>
          <a:prstGeom prst="rect">
            <a:avLst/>
          </a:prstGeom>
          <a:noFill/>
        </p:spPr>
        <p:txBody>
          <a:bodyPr wrap="none" rtlCol="0">
            <a:spAutoFit/>
          </a:bodyPr>
          <a:lstStyle/>
          <a:p>
            <a:r>
              <a:rPr lang="zh-CN" altLang="en-US" sz="1000" dirty="0"/>
              <a:t>③求和结束：</a:t>
            </a:r>
          </a:p>
        </p:txBody>
      </p:sp>
      <p:grpSp>
        <p:nvGrpSpPr>
          <p:cNvPr id="12" name="组合 11">
            <a:extLst>
              <a:ext uri="{FF2B5EF4-FFF2-40B4-BE49-F238E27FC236}">
                <a16:creationId xmlns:a16="http://schemas.microsoft.com/office/drawing/2014/main" id="{54D353AA-A1B2-4BA3-B647-E7C4837E8662}"/>
              </a:ext>
            </a:extLst>
          </p:cNvPr>
          <p:cNvGrpSpPr/>
          <p:nvPr/>
        </p:nvGrpSpPr>
        <p:grpSpPr>
          <a:xfrm>
            <a:off x="5410301" y="879248"/>
            <a:ext cx="3474296" cy="1048678"/>
            <a:chOff x="2555131" y="3560323"/>
            <a:chExt cx="4708188" cy="1985835"/>
          </a:xfrm>
        </p:grpSpPr>
        <p:sp>
          <p:nvSpPr>
            <p:cNvPr id="13" name="矩形 12">
              <a:extLst>
                <a:ext uri="{FF2B5EF4-FFF2-40B4-BE49-F238E27FC236}">
                  <a16:creationId xmlns:a16="http://schemas.microsoft.com/office/drawing/2014/main" id="{26C1E550-1EC3-4D94-94B2-99B4B0A70E64}"/>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0.378</a:t>
              </a:r>
              <a:endParaRPr lang="zh-CN" altLang="en-US" sz="1000" dirty="0"/>
            </a:p>
          </p:txBody>
        </p:sp>
        <p:sp>
          <p:nvSpPr>
            <p:cNvPr id="14" name="矩形 13">
              <a:extLst>
                <a:ext uri="{FF2B5EF4-FFF2-40B4-BE49-F238E27FC236}">
                  <a16:creationId xmlns:a16="http://schemas.microsoft.com/office/drawing/2014/main" id="{A888A3F2-8359-4BCB-A5F9-01C5B0BECEB6}"/>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a:t>
              </a:r>
              <a:endParaRPr lang="zh-CN" altLang="en-US" sz="1000" dirty="0"/>
            </a:p>
          </p:txBody>
        </p:sp>
        <p:sp>
          <p:nvSpPr>
            <p:cNvPr id="15" name="矩形 14">
              <a:extLst>
                <a:ext uri="{FF2B5EF4-FFF2-40B4-BE49-F238E27FC236}">
                  <a16:creationId xmlns:a16="http://schemas.microsoft.com/office/drawing/2014/main" id="{E8AE8CB4-45EE-4688-AB32-B3B6E0E0EAE1}"/>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0.0016</a:t>
              </a:r>
              <a:endParaRPr lang="zh-CN" altLang="en-US" sz="1000" dirty="0"/>
            </a:p>
          </p:txBody>
        </p:sp>
        <p:sp>
          <p:nvSpPr>
            <p:cNvPr id="16" name="矩形 15">
              <a:extLst>
                <a:ext uri="{FF2B5EF4-FFF2-40B4-BE49-F238E27FC236}">
                  <a16:creationId xmlns:a16="http://schemas.microsoft.com/office/drawing/2014/main" id="{6B1BB71F-D145-4402-AB9F-3930E919D93C}"/>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17" name="矩形 16">
              <a:extLst>
                <a:ext uri="{FF2B5EF4-FFF2-40B4-BE49-F238E27FC236}">
                  <a16:creationId xmlns:a16="http://schemas.microsoft.com/office/drawing/2014/main" id="{C9D3103B-4EBE-4160-BE01-956E7FB8D9EA}"/>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18" name="矩形 17">
              <a:extLst>
                <a:ext uri="{FF2B5EF4-FFF2-40B4-BE49-F238E27FC236}">
                  <a16:creationId xmlns:a16="http://schemas.microsoft.com/office/drawing/2014/main" id="{9ACE4DAF-AC78-4BBF-9156-FAB220B0F8BC}"/>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0.038</a:t>
              </a:r>
              <a:endParaRPr lang="zh-CN" altLang="en-US" sz="1000" dirty="0"/>
            </a:p>
          </p:txBody>
        </p:sp>
        <p:sp>
          <p:nvSpPr>
            <p:cNvPr id="19" name="矩形 18">
              <a:extLst>
                <a:ext uri="{FF2B5EF4-FFF2-40B4-BE49-F238E27FC236}">
                  <a16:creationId xmlns:a16="http://schemas.microsoft.com/office/drawing/2014/main" id="{052DCC62-AE11-41CF-82B7-6C0B40BBD0D4}"/>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0.0066</a:t>
              </a:r>
              <a:endParaRPr lang="zh-CN" altLang="en-US" sz="1000" dirty="0"/>
            </a:p>
          </p:txBody>
        </p:sp>
        <p:sp>
          <p:nvSpPr>
            <p:cNvPr id="20" name="矩形 19">
              <a:extLst>
                <a:ext uri="{FF2B5EF4-FFF2-40B4-BE49-F238E27FC236}">
                  <a16:creationId xmlns:a16="http://schemas.microsoft.com/office/drawing/2014/main" id="{74D78083-39FF-4EC4-BE55-B37FED2106A1}"/>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0.0188</a:t>
              </a:r>
              <a:endParaRPr lang="zh-CN" altLang="en-US" sz="1000" dirty="0"/>
            </a:p>
          </p:txBody>
        </p:sp>
        <p:sp>
          <p:nvSpPr>
            <p:cNvPr id="21" name="矩形 20">
              <a:extLst>
                <a:ext uri="{FF2B5EF4-FFF2-40B4-BE49-F238E27FC236}">
                  <a16:creationId xmlns:a16="http://schemas.microsoft.com/office/drawing/2014/main" id="{B5CB4986-39BC-4210-B48C-B0438576FAFE}"/>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0.027</a:t>
              </a:r>
              <a:endParaRPr lang="zh-CN" altLang="en-US" sz="1000" dirty="0"/>
            </a:p>
          </p:txBody>
        </p:sp>
        <p:cxnSp>
          <p:nvCxnSpPr>
            <p:cNvPr id="22" name="直接箭头连接符 21">
              <a:extLst>
                <a:ext uri="{FF2B5EF4-FFF2-40B4-BE49-F238E27FC236}">
                  <a16:creationId xmlns:a16="http://schemas.microsoft.com/office/drawing/2014/main" id="{C57C5ADF-87A4-4DEE-BED1-BF2C68BA1E48}"/>
                </a:ext>
              </a:extLst>
            </p:cNvPr>
            <p:cNvCxnSpPr>
              <a:stCxn id="13" idx="3"/>
              <a:endCxn id="14" idx="1"/>
            </p:cNvCxnSpPr>
            <p:nvPr/>
          </p:nvCxnSpPr>
          <p:spPr>
            <a:xfrm>
              <a:off x="3320374" y="3758119"/>
              <a:ext cx="1248384" cy="324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直接箭头连接符 22">
              <a:extLst>
                <a:ext uri="{FF2B5EF4-FFF2-40B4-BE49-F238E27FC236}">
                  <a16:creationId xmlns:a16="http://schemas.microsoft.com/office/drawing/2014/main" id="{B04951D4-3109-4F77-8E22-2F80EA4F693B}"/>
                </a:ext>
              </a:extLst>
            </p:cNvPr>
            <p:cNvCxnSpPr>
              <a:stCxn id="14" idx="3"/>
              <a:endCxn id="15" idx="1"/>
            </p:cNvCxnSpPr>
            <p:nvPr/>
          </p:nvCxnSpPr>
          <p:spPr>
            <a:xfrm>
              <a:off x="5327515" y="3761362"/>
              <a:ext cx="1157593" cy="324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 name="直接箭头连接符 23">
              <a:extLst>
                <a:ext uri="{FF2B5EF4-FFF2-40B4-BE49-F238E27FC236}">
                  <a16:creationId xmlns:a16="http://schemas.microsoft.com/office/drawing/2014/main" id="{C9891885-5484-46F8-85A6-94B7845F927F}"/>
                </a:ext>
              </a:extLst>
            </p:cNvPr>
            <p:cNvCxnSpPr>
              <a:cxnSpLocks/>
              <a:stCxn id="16" idx="3"/>
              <a:endCxn id="18" idx="1"/>
            </p:cNvCxnSpPr>
            <p:nvPr/>
          </p:nvCxnSpPr>
          <p:spPr>
            <a:xfrm>
              <a:off x="3320374" y="4553703"/>
              <a:ext cx="1248383"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5" name="直接箭头连接符 24">
              <a:extLst>
                <a:ext uri="{FF2B5EF4-FFF2-40B4-BE49-F238E27FC236}">
                  <a16:creationId xmlns:a16="http://schemas.microsoft.com/office/drawing/2014/main" id="{05708565-B495-4873-BCAD-B10278E8F302}"/>
                </a:ext>
              </a:extLst>
            </p:cNvPr>
            <p:cNvCxnSpPr>
              <a:stCxn id="18" idx="3"/>
              <a:endCxn id="19" idx="1"/>
            </p:cNvCxnSpPr>
            <p:nvPr/>
          </p:nvCxnSpPr>
          <p:spPr>
            <a:xfrm flipV="1">
              <a:off x="5327514" y="4553703"/>
              <a:ext cx="1157594" cy="11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 name="直接箭头连接符 25">
              <a:extLst>
                <a:ext uri="{FF2B5EF4-FFF2-40B4-BE49-F238E27FC236}">
                  <a16:creationId xmlns:a16="http://schemas.microsoft.com/office/drawing/2014/main" id="{414A992E-1999-42FF-A08C-9840A40955D5}"/>
                </a:ext>
              </a:extLst>
            </p:cNvPr>
            <p:cNvCxnSpPr>
              <a:stCxn id="17" idx="3"/>
              <a:endCxn id="21" idx="1"/>
            </p:cNvCxnSpPr>
            <p:nvPr/>
          </p:nvCxnSpPr>
          <p:spPr>
            <a:xfrm>
              <a:off x="3313888" y="5343844"/>
              <a:ext cx="1254868" cy="451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7" name="直接箭头连接符 26">
              <a:extLst>
                <a:ext uri="{FF2B5EF4-FFF2-40B4-BE49-F238E27FC236}">
                  <a16:creationId xmlns:a16="http://schemas.microsoft.com/office/drawing/2014/main" id="{7F9E3437-3FC8-4BDD-B064-C447C860385B}"/>
                </a:ext>
              </a:extLst>
            </p:cNvPr>
            <p:cNvCxnSpPr>
              <a:stCxn id="21" idx="3"/>
              <a:endCxn id="20" idx="1"/>
            </p:cNvCxnSpPr>
            <p:nvPr/>
          </p:nvCxnSpPr>
          <p:spPr>
            <a:xfrm flipV="1">
              <a:off x="5327513" y="5342802"/>
              <a:ext cx="1177049" cy="556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直接箭头连接符 27">
              <a:extLst>
                <a:ext uri="{FF2B5EF4-FFF2-40B4-BE49-F238E27FC236}">
                  <a16:creationId xmlns:a16="http://schemas.microsoft.com/office/drawing/2014/main" id="{FFECE20B-C8B3-4FC6-9B98-EDC86D977809}"/>
                </a:ext>
              </a:extLst>
            </p:cNvPr>
            <p:cNvCxnSpPr>
              <a:stCxn id="13" idx="3"/>
              <a:endCxn id="18" idx="1"/>
            </p:cNvCxnSpPr>
            <p:nvPr/>
          </p:nvCxnSpPr>
          <p:spPr>
            <a:xfrm>
              <a:off x="3320374" y="3758119"/>
              <a:ext cx="1248383" cy="796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直接箭头连接符 28">
              <a:extLst>
                <a:ext uri="{FF2B5EF4-FFF2-40B4-BE49-F238E27FC236}">
                  <a16:creationId xmlns:a16="http://schemas.microsoft.com/office/drawing/2014/main" id="{D2CB3C8B-1B09-433A-8975-8473E2C698B6}"/>
                </a:ext>
              </a:extLst>
            </p:cNvPr>
            <p:cNvCxnSpPr>
              <a:stCxn id="18" idx="3"/>
              <a:endCxn id="20" idx="1"/>
            </p:cNvCxnSpPr>
            <p:nvPr/>
          </p:nvCxnSpPr>
          <p:spPr>
            <a:xfrm>
              <a:off x="5327514" y="4554862"/>
              <a:ext cx="1177048" cy="7879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直接箭头连接符 29">
              <a:extLst>
                <a:ext uri="{FF2B5EF4-FFF2-40B4-BE49-F238E27FC236}">
                  <a16:creationId xmlns:a16="http://schemas.microsoft.com/office/drawing/2014/main" id="{10F113D6-9903-4950-B3E8-A27591A5F924}"/>
                </a:ext>
              </a:extLst>
            </p:cNvPr>
            <p:cNvCxnSpPr>
              <a:stCxn id="14" idx="3"/>
              <a:endCxn id="19" idx="1"/>
            </p:cNvCxnSpPr>
            <p:nvPr/>
          </p:nvCxnSpPr>
          <p:spPr>
            <a:xfrm>
              <a:off x="5327515" y="3761362"/>
              <a:ext cx="1157593"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直接箭头连接符 30">
              <a:extLst>
                <a:ext uri="{FF2B5EF4-FFF2-40B4-BE49-F238E27FC236}">
                  <a16:creationId xmlns:a16="http://schemas.microsoft.com/office/drawing/2014/main" id="{4002AFDB-64F8-4141-99B3-50C9D8E223A3}"/>
                </a:ext>
              </a:extLst>
            </p:cNvPr>
            <p:cNvCxnSpPr>
              <a:stCxn id="16" idx="3"/>
              <a:endCxn id="21" idx="1"/>
            </p:cNvCxnSpPr>
            <p:nvPr/>
          </p:nvCxnSpPr>
          <p:spPr>
            <a:xfrm>
              <a:off x="3320374" y="4553703"/>
              <a:ext cx="1248382"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直接箭头连接符 31">
              <a:extLst>
                <a:ext uri="{FF2B5EF4-FFF2-40B4-BE49-F238E27FC236}">
                  <a16:creationId xmlns:a16="http://schemas.microsoft.com/office/drawing/2014/main" id="{31942A0F-1D84-4F64-ACEB-C89F5EAC5332}"/>
                </a:ext>
              </a:extLst>
            </p:cNvPr>
            <p:cNvCxnSpPr>
              <a:cxnSpLocks/>
              <a:stCxn id="16" idx="3"/>
              <a:endCxn id="14" idx="1"/>
            </p:cNvCxnSpPr>
            <p:nvPr/>
          </p:nvCxnSpPr>
          <p:spPr>
            <a:xfrm flipV="1">
              <a:off x="3320374" y="3761362"/>
              <a:ext cx="1248384" cy="7923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直接箭头连接符 32">
              <a:extLst>
                <a:ext uri="{FF2B5EF4-FFF2-40B4-BE49-F238E27FC236}">
                  <a16:creationId xmlns:a16="http://schemas.microsoft.com/office/drawing/2014/main" id="{DB7582FE-4042-458F-ABB4-D8BD657F34D1}"/>
                </a:ext>
              </a:extLst>
            </p:cNvPr>
            <p:cNvCxnSpPr>
              <a:stCxn id="17" idx="3"/>
            </p:cNvCxnSpPr>
            <p:nvPr/>
          </p:nvCxnSpPr>
          <p:spPr>
            <a:xfrm flipV="1">
              <a:off x="3313888" y="4556946"/>
              <a:ext cx="1232171" cy="7868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直接箭头连接符 33">
              <a:extLst>
                <a:ext uri="{FF2B5EF4-FFF2-40B4-BE49-F238E27FC236}">
                  <a16:creationId xmlns:a16="http://schemas.microsoft.com/office/drawing/2014/main" id="{88E59BAB-7F64-4421-8089-447F75124392}"/>
                </a:ext>
              </a:extLst>
            </p:cNvPr>
            <p:cNvCxnSpPr>
              <a:stCxn id="18" idx="3"/>
              <a:endCxn id="15" idx="1"/>
            </p:cNvCxnSpPr>
            <p:nvPr/>
          </p:nvCxnSpPr>
          <p:spPr>
            <a:xfrm flipV="1">
              <a:off x="5327514" y="3764604"/>
              <a:ext cx="1157594" cy="790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直接箭头连接符 34">
              <a:extLst>
                <a:ext uri="{FF2B5EF4-FFF2-40B4-BE49-F238E27FC236}">
                  <a16:creationId xmlns:a16="http://schemas.microsoft.com/office/drawing/2014/main" id="{C327C4DA-80DB-44C7-AC44-E048E0DD8A95}"/>
                </a:ext>
              </a:extLst>
            </p:cNvPr>
            <p:cNvCxnSpPr>
              <a:stCxn id="21" idx="3"/>
              <a:endCxn id="19" idx="1"/>
            </p:cNvCxnSpPr>
            <p:nvPr/>
          </p:nvCxnSpPr>
          <p:spPr>
            <a:xfrm flipV="1">
              <a:off x="5327513" y="4553703"/>
              <a:ext cx="1157595" cy="7946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直接箭头连接符 35">
              <a:extLst>
                <a:ext uri="{FF2B5EF4-FFF2-40B4-BE49-F238E27FC236}">
                  <a16:creationId xmlns:a16="http://schemas.microsoft.com/office/drawing/2014/main" id="{C294E823-F754-4D59-98CE-D5F7C41C5722}"/>
                </a:ext>
              </a:extLst>
            </p:cNvPr>
            <p:cNvCxnSpPr>
              <a:stCxn id="13" idx="3"/>
              <a:endCxn id="21" idx="1"/>
            </p:cNvCxnSpPr>
            <p:nvPr/>
          </p:nvCxnSpPr>
          <p:spPr>
            <a:xfrm>
              <a:off x="3320374" y="3758119"/>
              <a:ext cx="1248382" cy="15902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7" name="直接箭头连接符 36">
              <a:extLst>
                <a:ext uri="{FF2B5EF4-FFF2-40B4-BE49-F238E27FC236}">
                  <a16:creationId xmlns:a16="http://schemas.microsoft.com/office/drawing/2014/main" id="{F693694C-D9A2-44D6-8713-05909156F629}"/>
                </a:ext>
              </a:extLst>
            </p:cNvPr>
            <p:cNvCxnSpPr>
              <a:stCxn id="17" idx="3"/>
              <a:endCxn id="14" idx="1"/>
            </p:cNvCxnSpPr>
            <p:nvPr/>
          </p:nvCxnSpPr>
          <p:spPr>
            <a:xfrm flipV="1">
              <a:off x="3313888" y="3761362"/>
              <a:ext cx="1254870" cy="15824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8" name="直接箭头连接符 37">
              <a:extLst>
                <a:ext uri="{FF2B5EF4-FFF2-40B4-BE49-F238E27FC236}">
                  <a16:creationId xmlns:a16="http://schemas.microsoft.com/office/drawing/2014/main" id="{1702607E-7EE3-4D9F-92C4-1670482BD658}"/>
                </a:ext>
              </a:extLst>
            </p:cNvPr>
            <p:cNvCxnSpPr>
              <a:stCxn id="14" idx="3"/>
              <a:endCxn id="20" idx="1"/>
            </p:cNvCxnSpPr>
            <p:nvPr/>
          </p:nvCxnSpPr>
          <p:spPr>
            <a:xfrm>
              <a:off x="5327515" y="3761362"/>
              <a:ext cx="1177047" cy="15814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9" name="直接箭头连接符 38">
              <a:extLst>
                <a:ext uri="{FF2B5EF4-FFF2-40B4-BE49-F238E27FC236}">
                  <a16:creationId xmlns:a16="http://schemas.microsoft.com/office/drawing/2014/main" id="{2D38387F-916E-456A-9EFC-FA87C2776940}"/>
                </a:ext>
              </a:extLst>
            </p:cNvPr>
            <p:cNvCxnSpPr>
              <a:stCxn id="21" idx="3"/>
              <a:endCxn id="15" idx="1"/>
            </p:cNvCxnSpPr>
            <p:nvPr/>
          </p:nvCxnSpPr>
          <p:spPr>
            <a:xfrm flipV="1">
              <a:off x="5327513" y="3764604"/>
              <a:ext cx="1157595" cy="15837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E576566-8495-4542-A265-5C41E34D77FE}"/>
                  </a:ext>
                </a:extLst>
              </p:cNvPr>
              <p:cNvSpPr txBox="1">
                <a:spLocks/>
              </p:cNvSpPr>
              <p:nvPr/>
            </p:nvSpPr>
            <p:spPr>
              <a:xfrm>
                <a:off x="4226788" y="2107874"/>
                <a:ext cx="2346657" cy="10486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t>状态转移矩阵 </a:t>
                </a:r>
                <a14:m>
                  <m:oMath xmlns:m="http://schemas.openxmlformats.org/officeDocument/2006/math">
                    <m:r>
                      <a:rPr lang="en-US" altLang="zh-CN" sz="800" b="0" i="1" smtClean="0">
                        <a:latin typeface="Cambria Math" panose="02040503050406030204" pitchFamily="18" charset="0"/>
                      </a:rPr>
                      <m:t>𝑎</m:t>
                    </m:r>
                    <m:r>
                      <a:rPr lang="en-US" altLang="zh-CN" sz="800" b="0" i="1" smtClean="0">
                        <a:latin typeface="Cambria Math" panose="02040503050406030204" pitchFamily="18" charset="0"/>
                      </a:rPr>
                      <m:t> </m:t>
                    </m:r>
                  </m:oMath>
                </a14:m>
                <a:r>
                  <a:rPr lang="zh-CN" altLang="en-US" sz="1000" dirty="0"/>
                  <a:t>：</a:t>
                </a:r>
                <a:endParaRPr lang="en-US" altLang="zh-CN" sz="1000" dirty="0"/>
              </a:p>
              <a:p>
                <a:pPr marL="0" indent="0">
                  <a:buFont typeface="Arial" panose="020B0604020202020204" pitchFamily="34" charset="0"/>
                  <a:buNone/>
                </a:pPr>
                <a:r>
                  <a:rPr lang="zh-CN" altLang="en-US" sz="1000" dirty="0"/>
                  <a:t>                   晴朗   多云     下雨</a:t>
                </a:r>
                <a:endParaRPr lang="en-US" altLang="zh-CN" sz="1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000" i="1" smtClean="0">
                              <a:latin typeface="Cambria Math" panose="02040503050406030204" pitchFamily="18" charset="0"/>
                            </a:rPr>
                          </m:ctrlPr>
                        </m:mPr>
                        <m:mr>
                          <m:e>
                            <m:r>
                              <m:rPr>
                                <m:brk m:alnAt="7"/>
                              </m:rPr>
                              <a:rPr lang="zh-CN" altLang="en-US" sz="1000" i="1">
                                <a:latin typeface="Cambria Math" panose="02040503050406030204" pitchFamily="18" charset="0"/>
                              </a:rPr>
                              <m:t>晴</m:t>
                            </m:r>
                            <m:r>
                              <a:rPr lang="zh-CN" altLang="en-US" sz="1000" i="1">
                                <a:latin typeface="Cambria Math" panose="02040503050406030204" pitchFamily="18" charset="0"/>
                              </a:rPr>
                              <m:t>朗</m:t>
                            </m:r>
                          </m:e>
                        </m:mr>
                        <m:mr>
                          <m:e>
                            <m:r>
                              <a:rPr lang="zh-CN" altLang="en-US" sz="1000" i="1">
                                <a:latin typeface="Cambria Math" panose="02040503050406030204" pitchFamily="18" charset="0"/>
                              </a:rPr>
                              <m:t>多云</m:t>
                            </m:r>
                          </m:e>
                        </m:mr>
                        <m:mr>
                          <m:e>
                            <m:r>
                              <a:rPr lang="zh-CN" altLang="en-US" sz="1000" i="1">
                                <a:latin typeface="Cambria Math" panose="02040503050406030204" pitchFamily="18" charset="0"/>
                              </a:rPr>
                              <m:t>下雨</m:t>
                            </m:r>
                          </m:e>
                        </m:mr>
                      </m:m>
                      <m:d>
                        <m:dPr>
                          <m:ctrlPr>
                            <a:rPr lang="en-US" altLang="zh-CN" sz="1000" i="1" smtClean="0">
                              <a:latin typeface="Cambria Math" panose="02040503050406030204" pitchFamily="18" charset="0"/>
                            </a:rPr>
                          </m:ctrlPr>
                        </m:dPr>
                        <m:e>
                          <m:m>
                            <m:mPr>
                              <m:mcs>
                                <m:mc>
                                  <m:mcPr>
                                    <m:count m:val="3"/>
                                    <m:mcJc m:val="center"/>
                                  </m:mcPr>
                                </m:mc>
                              </m:mcs>
                              <m:ctrlPr>
                                <a:rPr lang="en-US" altLang="zh-CN" sz="1000" i="1" smtClean="0">
                                  <a:latin typeface="Cambria Math" panose="02040503050406030204" pitchFamily="18" charset="0"/>
                                </a:rPr>
                              </m:ctrlPr>
                            </m:mPr>
                            <m:mr>
                              <m:e>
                                <m:r>
                                  <m:rPr>
                                    <m:brk m:alnAt="7"/>
                                  </m:rPr>
                                  <a:rPr lang="en-US" altLang="zh-CN" sz="1000" b="0" i="1" smtClean="0">
                                    <a:latin typeface="Cambria Math" panose="02040503050406030204" pitchFamily="18" charset="0"/>
                                  </a:rPr>
                                  <m:t>0</m:t>
                                </m:r>
                                <m:r>
                                  <a:rPr lang="en-US" altLang="zh-CN" sz="1000" b="0" i="1" smtClean="0">
                                    <a:latin typeface="Cambria Math" panose="02040503050406030204" pitchFamily="18" charset="0"/>
                                  </a:rPr>
                                  <m:t>.50</m:t>
                                </m:r>
                              </m:e>
                              <m:e>
                                <m:r>
                                  <a:rPr lang="en-US" altLang="zh-CN" sz="1000" b="0" i="1" smtClean="0">
                                    <a:latin typeface="Cambria Math" panose="02040503050406030204" pitchFamily="18" charset="0"/>
                                  </a:rPr>
                                  <m:t>0.375</m:t>
                                </m:r>
                              </m:e>
                              <m:e>
                                <m:r>
                                  <a:rPr lang="en-US" altLang="zh-CN" sz="1000" b="0" i="1" smtClean="0">
                                    <a:latin typeface="Cambria Math" panose="02040503050406030204" pitchFamily="18" charset="0"/>
                                  </a:rPr>
                                  <m:t>0.125</m:t>
                                </m:r>
                              </m:e>
                            </m:mr>
                            <m:mr>
                              <m:e>
                                <m:r>
                                  <a:rPr lang="en-US" altLang="zh-CN" sz="1000" b="0" i="1" smtClean="0">
                                    <a:latin typeface="Cambria Math" panose="02040503050406030204" pitchFamily="18" charset="0"/>
                                  </a:rPr>
                                  <m:t>0.25</m:t>
                                </m:r>
                              </m:e>
                              <m:e>
                                <m:r>
                                  <a:rPr lang="en-US" altLang="zh-CN" sz="1000" b="0" i="1" smtClean="0">
                                    <a:latin typeface="Cambria Math" panose="02040503050406030204" pitchFamily="18" charset="0"/>
                                  </a:rPr>
                                  <m:t>0.125</m:t>
                                </m:r>
                              </m:e>
                              <m:e>
                                <m:r>
                                  <a:rPr lang="en-US" altLang="zh-CN" sz="1000" b="0" i="1" smtClean="0">
                                    <a:latin typeface="Cambria Math" panose="02040503050406030204" pitchFamily="18" charset="0"/>
                                  </a:rPr>
                                  <m:t>0.625</m:t>
                                </m:r>
                              </m:e>
                            </m:mr>
                            <m:mr>
                              <m:e>
                                <m:r>
                                  <a:rPr lang="en-US" altLang="zh-CN" sz="1000" b="0" i="1" smtClean="0">
                                    <a:latin typeface="Cambria Math" panose="02040503050406030204" pitchFamily="18" charset="0"/>
                                  </a:rPr>
                                  <m:t>0.25</m:t>
                                </m:r>
                              </m:e>
                              <m:e>
                                <m:r>
                                  <a:rPr lang="en-US" altLang="zh-CN" sz="1000" b="0" i="1" smtClean="0">
                                    <a:latin typeface="Cambria Math" panose="02040503050406030204" pitchFamily="18" charset="0"/>
                                  </a:rPr>
                                  <m:t>0.375</m:t>
                                </m:r>
                              </m:e>
                              <m:e>
                                <m:r>
                                  <a:rPr lang="en-US" altLang="zh-CN" sz="1000" b="0" i="1" smtClean="0">
                                    <a:latin typeface="Cambria Math" panose="02040503050406030204" pitchFamily="18" charset="0"/>
                                  </a:rPr>
                                  <m:t>0.375</m:t>
                                </m:r>
                              </m:e>
                            </m:mr>
                          </m:m>
                        </m:e>
                      </m:d>
                    </m:oMath>
                  </m:oMathPara>
                </a14:m>
                <a:endParaRPr lang="en-US" altLang="zh-CN" sz="1000" dirty="0"/>
              </a:p>
            </p:txBody>
          </p:sp>
        </mc:Choice>
        <mc:Fallback xmlns="">
          <p:sp>
            <p:nvSpPr>
              <p:cNvPr id="3" name="内容占位符 2">
                <a:extLst>
                  <a:ext uri="{FF2B5EF4-FFF2-40B4-BE49-F238E27FC236}">
                    <a16:creationId xmlns:a16="http://schemas.microsoft.com/office/drawing/2014/main" id="{6E576566-8495-4542-A265-5C41E34D77FE}"/>
                  </a:ext>
                </a:extLst>
              </p:cNvPr>
              <p:cNvSpPr txBox="1">
                <a:spLocks noRot="1" noChangeAspect="1" noMove="1" noResize="1" noEditPoints="1" noAdjustHandles="1" noChangeArrowheads="1" noChangeShapeType="1" noTextEdit="1"/>
              </p:cNvSpPr>
              <p:nvPr/>
            </p:nvSpPr>
            <p:spPr>
              <a:xfrm>
                <a:off x="4226788" y="2107874"/>
                <a:ext cx="2346657" cy="1048678"/>
              </a:xfrm>
              <a:prstGeom prst="rect">
                <a:avLst/>
              </a:prstGeom>
              <a:blipFill>
                <a:blip r:embed="rId5"/>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内容占位符 2">
                <a:extLst>
                  <a:ext uri="{FF2B5EF4-FFF2-40B4-BE49-F238E27FC236}">
                    <a16:creationId xmlns:a16="http://schemas.microsoft.com/office/drawing/2014/main" id="{27FBAA3A-2353-4696-A297-7891F18195EF}"/>
                  </a:ext>
                </a:extLst>
              </p:cNvPr>
              <p:cNvSpPr>
                <a:spLocks noGrp="1"/>
              </p:cNvSpPr>
              <p:nvPr>
                <p:ph idx="1"/>
              </p:nvPr>
            </p:nvSpPr>
            <p:spPr>
              <a:xfrm>
                <a:off x="6780570" y="2102586"/>
                <a:ext cx="2313480" cy="104867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000" dirty="0"/>
                  <a:t>发射概率矩阵 </a:t>
                </a:r>
                <a:r>
                  <a:rPr lang="en-US" altLang="zh-CN" sz="1000" i="1" dirty="0"/>
                  <a:t>b </a:t>
                </a:r>
                <a:r>
                  <a:rPr lang="zh-CN" altLang="en-US" sz="1000" dirty="0"/>
                  <a:t>：</a:t>
                </a:r>
                <a:endParaRPr lang="en-US" altLang="zh-CN" sz="1000" dirty="0"/>
              </a:p>
              <a:p>
                <a:pPr marL="0" indent="0">
                  <a:buNone/>
                </a:pPr>
                <a:r>
                  <a:rPr lang="zh-CN" altLang="en-US" sz="1000" dirty="0"/>
                  <a:t>         干燥    稍干   潮湿    湿透</a:t>
                </a:r>
                <a:endParaRPr lang="en-US" altLang="zh-CN" sz="1000" dirty="0"/>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sz="1000" i="1">
                              <a:latin typeface="Cambria Math" panose="02040503050406030204" pitchFamily="18" charset="0"/>
                            </a:rPr>
                          </m:ctrlPr>
                        </m:mPr>
                        <m:mr>
                          <m:e>
                            <m:r>
                              <m:rPr>
                                <m:brk m:alnAt="7"/>
                              </m:rPr>
                              <a:rPr lang="zh-CN" altLang="en-US" sz="1000" i="1">
                                <a:latin typeface="Cambria Math" panose="02040503050406030204" pitchFamily="18" charset="0"/>
                              </a:rPr>
                              <m:t>晴</m:t>
                            </m:r>
                            <m:r>
                              <a:rPr lang="zh-CN" altLang="en-US" sz="1000" i="1">
                                <a:latin typeface="Cambria Math" panose="02040503050406030204" pitchFamily="18" charset="0"/>
                              </a:rPr>
                              <m:t>朗</m:t>
                            </m:r>
                          </m:e>
                        </m:mr>
                        <m:mr>
                          <m:e>
                            <m:r>
                              <a:rPr lang="zh-CN" altLang="en-US" sz="1000" i="1">
                                <a:latin typeface="Cambria Math" panose="02040503050406030204" pitchFamily="18" charset="0"/>
                              </a:rPr>
                              <m:t>多云</m:t>
                            </m:r>
                          </m:e>
                        </m:mr>
                        <m:mr>
                          <m:e>
                            <m:r>
                              <a:rPr lang="zh-CN" altLang="en-US" sz="1000" i="1" smtClean="0">
                                <a:latin typeface="Cambria Math" panose="02040503050406030204" pitchFamily="18" charset="0"/>
                              </a:rPr>
                              <m:t>下</m:t>
                            </m:r>
                            <m:r>
                              <a:rPr lang="zh-CN" altLang="en-US" sz="1000" i="1">
                                <a:latin typeface="Cambria Math" panose="02040503050406030204" pitchFamily="18" charset="0"/>
                              </a:rPr>
                              <m:t>雨</m:t>
                            </m:r>
                          </m:e>
                        </m:mr>
                      </m:m>
                      <m:d>
                        <m:dPr>
                          <m:ctrlPr>
                            <a:rPr lang="en-US" altLang="zh-CN" sz="1000" i="1">
                              <a:latin typeface="Cambria Math" panose="02040503050406030204" pitchFamily="18" charset="0"/>
                            </a:rPr>
                          </m:ctrlPr>
                        </m:dPr>
                        <m:e>
                          <m:m>
                            <m:mPr>
                              <m:mcs>
                                <m:mc>
                                  <m:mcPr>
                                    <m:count m:val="1"/>
                                    <m:mcJc m:val="center"/>
                                  </m:mcPr>
                                </m:mc>
                              </m:mcs>
                              <m:ctrlPr>
                                <a:rPr lang="en-US" altLang="zh-CN" sz="1000" i="1" smtClean="0">
                                  <a:latin typeface="Cambria Math" panose="02040503050406030204" pitchFamily="18" charset="0"/>
                                </a:rPr>
                              </m:ctrlPr>
                            </m:mPr>
                            <m:mr>
                              <m:e>
                                <m:r>
                                  <a:rPr lang="en-US" altLang="zh-CN" sz="1000" b="0" i="1" smtClean="0">
                                    <a:latin typeface="Cambria Math" panose="02040503050406030204" pitchFamily="18" charset="0"/>
                                  </a:rPr>
                                  <m:t>0.60</m:t>
                                </m:r>
                              </m:e>
                            </m:mr>
                            <m:mr>
                              <m:e>
                                <m:r>
                                  <a:rPr lang="en-US" altLang="zh-CN" sz="1000" b="0" i="1" smtClean="0">
                                    <a:latin typeface="Cambria Math" panose="02040503050406030204" pitchFamily="18" charset="0"/>
                                  </a:rPr>
                                  <m:t>0.25</m:t>
                                </m:r>
                              </m:e>
                            </m:mr>
                            <m:mr>
                              <m:e>
                                <m:r>
                                  <a:rPr lang="en-US" altLang="zh-CN" sz="1000" b="0" i="1" smtClean="0">
                                    <a:latin typeface="Cambria Math" panose="02040503050406030204" pitchFamily="18" charset="0"/>
                                  </a:rPr>
                                  <m:t>0.05</m:t>
                                </m:r>
                              </m:e>
                            </m:mr>
                          </m:m>
                          <m:r>
                            <a:rPr lang="en-US" altLang="zh-CN" sz="1000" b="0" i="1" smtClean="0">
                              <a:latin typeface="Cambria Math" panose="02040503050406030204" pitchFamily="18" charset="0"/>
                            </a:rPr>
                            <m:t>    </m:t>
                          </m:r>
                          <m:m>
                            <m:mPr>
                              <m:mcs>
                                <m:mc>
                                  <m:mcPr>
                                    <m:count m:val="3"/>
                                    <m:mcJc m:val="center"/>
                                  </m:mcPr>
                                </m:mc>
                              </m:mcs>
                              <m:ctrlPr>
                                <a:rPr lang="en-US" altLang="zh-CN" sz="1000" i="1">
                                  <a:latin typeface="Cambria Math" panose="02040503050406030204" pitchFamily="18" charset="0"/>
                                </a:rPr>
                              </m:ctrlPr>
                            </m:mPr>
                            <m:mr>
                              <m:e>
                                <m:r>
                                  <m:rPr>
                                    <m:brk m:alnAt="7"/>
                                  </m:rPr>
                                  <a:rPr lang="en-US" altLang="zh-CN" sz="1000" i="1">
                                    <a:latin typeface="Cambria Math" panose="02040503050406030204" pitchFamily="18" charset="0"/>
                                  </a:rPr>
                                  <m:t>0</m:t>
                                </m:r>
                                <m:r>
                                  <a:rPr lang="en-US" altLang="zh-CN" sz="1000" i="1">
                                    <a:latin typeface="Cambria Math" panose="02040503050406030204" pitchFamily="18" charset="0"/>
                                  </a:rPr>
                                  <m:t>.</m:t>
                                </m:r>
                                <m:r>
                                  <a:rPr lang="en-US" altLang="zh-CN" sz="1000" b="0" i="1" smtClean="0">
                                    <a:latin typeface="Cambria Math" panose="02040503050406030204" pitchFamily="18" charset="0"/>
                                  </a:rPr>
                                  <m:t>2</m:t>
                                </m:r>
                                <m:r>
                                  <a:rPr lang="en-US" altLang="zh-CN" sz="1000" i="1">
                                    <a:latin typeface="Cambria Math" panose="02040503050406030204" pitchFamily="18" charset="0"/>
                                  </a:rPr>
                                  <m:t>0</m:t>
                                </m:r>
                              </m:e>
                              <m:e>
                                <m:r>
                                  <a:rPr lang="en-US" altLang="zh-CN" sz="1000" i="1">
                                    <a:latin typeface="Cambria Math" panose="02040503050406030204" pitchFamily="18" charset="0"/>
                                  </a:rPr>
                                  <m:t>0.</m:t>
                                </m:r>
                                <m:r>
                                  <a:rPr lang="en-US" altLang="zh-CN" sz="1000" b="0" i="1" smtClean="0">
                                    <a:latin typeface="Cambria Math" panose="02040503050406030204" pitchFamily="18" charset="0"/>
                                  </a:rPr>
                                  <m:t>1</m:t>
                                </m:r>
                                <m:r>
                                  <a:rPr lang="en-US" altLang="zh-CN" sz="1000" i="1">
                                    <a:latin typeface="Cambria Math" panose="02040503050406030204" pitchFamily="18" charset="0"/>
                                  </a:rPr>
                                  <m:t>5</m:t>
                                </m:r>
                              </m:e>
                              <m:e>
                                <m:r>
                                  <a:rPr lang="en-US" altLang="zh-CN" sz="1000" i="1">
                                    <a:latin typeface="Cambria Math" panose="02040503050406030204" pitchFamily="18" charset="0"/>
                                  </a:rPr>
                                  <m:t>0.</m:t>
                                </m:r>
                                <m:r>
                                  <a:rPr lang="en-US" altLang="zh-CN" sz="1000" b="0" i="1" smtClean="0">
                                    <a:latin typeface="Cambria Math" panose="02040503050406030204" pitchFamily="18" charset="0"/>
                                  </a:rPr>
                                  <m:t>0</m:t>
                                </m:r>
                                <m:r>
                                  <a:rPr lang="en-US" altLang="zh-CN" sz="1000" i="1">
                                    <a:latin typeface="Cambria Math" panose="02040503050406030204" pitchFamily="18" charset="0"/>
                                  </a:rPr>
                                  <m:t>5</m:t>
                                </m:r>
                              </m:e>
                            </m:mr>
                            <m:mr>
                              <m:e>
                                <m:r>
                                  <a:rPr lang="en-US" altLang="zh-CN" sz="1000" i="1">
                                    <a:latin typeface="Cambria Math" panose="02040503050406030204" pitchFamily="18" charset="0"/>
                                  </a:rPr>
                                  <m:t>0.25</m:t>
                                </m:r>
                              </m:e>
                              <m:e>
                                <m:r>
                                  <a:rPr lang="en-US" altLang="zh-CN" sz="1000" i="1">
                                    <a:latin typeface="Cambria Math" panose="02040503050406030204" pitchFamily="18" charset="0"/>
                                  </a:rPr>
                                  <m:t>0.</m:t>
                                </m:r>
                                <m:r>
                                  <a:rPr lang="en-US" altLang="zh-CN" sz="1000" i="1" smtClean="0">
                                    <a:latin typeface="Cambria Math" panose="02040503050406030204" pitchFamily="18" charset="0"/>
                                  </a:rPr>
                                  <m:t> </m:t>
                                </m:r>
                                <m:r>
                                  <a:rPr lang="en-US" altLang="zh-CN" sz="1000" i="1">
                                    <a:latin typeface="Cambria Math" panose="02040503050406030204" pitchFamily="18" charset="0"/>
                                  </a:rPr>
                                  <m:t>25</m:t>
                                </m:r>
                              </m:e>
                              <m:e>
                                <m:r>
                                  <a:rPr lang="en-US" altLang="zh-CN" sz="1000" i="1">
                                    <a:latin typeface="Cambria Math" panose="02040503050406030204" pitchFamily="18" charset="0"/>
                                  </a:rPr>
                                  <m:t>0.25</m:t>
                                </m:r>
                              </m:e>
                            </m:mr>
                            <m:mr>
                              <m:e>
                                <m:r>
                                  <a:rPr lang="en-US" altLang="zh-CN" sz="1000" i="1">
                                    <a:latin typeface="Cambria Math" panose="02040503050406030204" pitchFamily="18" charset="0"/>
                                  </a:rPr>
                                  <m:t>0.</m:t>
                                </m:r>
                                <m:r>
                                  <a:rPr lang="en-US" altLang="zh-CN" sz="1000" b="0" i="1" smtClean="0">
                                    <a:latin typeface="Cambria Math" panose="02040503050406030204" pitchFamily="18" charset="0"/>
                                  </a:rPr>
                                  <m:t>10</m:t>
                                </m:r>
                              </m:e>
                              <m:e>
                                <m:r>
                                  <a:rPr lang="en-US" altLang="zh-CN" sz="1000" i="1">
                                    <a:latin typeface="Cambria Math" panose="02040503050406030204" pitchFamily="18" charset="0"/>
                                  </a:rPr>
                                  <m:t>0.35</m:t>
                                </m:r>
                              </m:e>
                              <m:e>
                                <m:r>
                                  <a:rPr lang="en-US" altLang="zh-CN" sz="1000" i="1">
                                    <a:latin typeface="Cambria Math" panose="02040503050406030204" pitchFamily="18" charset="0"/>
                                  </a:rPr>
                                  <m:t>0.5</m:t>
                                </m:r>
                                <m:r>
                                  <a:rPr lang="en-US" altLang="zh-CN" sz="1000" b="0" i="1" smtClean="0">
                                    <a:latin typeface="Cambria Math" panose="02040503050406030204" pitchFamily="18" charset="0"/>
                                  </a:rPr>
                                  <m:t>0</m:t>
                                </m:r>
                              </m:e>
                            </m:mr>
                          </m:m>
                        </m:e>
                      </m:d>
                    </m:oMath>
                  </m:oMathPara>
                </a14:m>
                <a:endParaRPr lang="zh-CN" altLang="en-US" sz="1000" dirty="0"/>
              </a:p>
            </p:txBody>
          </p:sp>
        </mc:Choice>
        <mc:Fallback xmlns="">
          <p:sp>
            <p:nvSpPr>
              <p:cNvPr id="42" name="内容占位符 2">
                <a:extLst>
                  <a:ext uri="{FF2B5EF4-FFF2-40B4-BE49-F238E27FC236}">
                    <a16:creationId xmlns:a16="http://schemas.microsoft.com/office/drawing/2014/main" id="{27FBAA3A-2353-4696-A297-7891F18195EF}"/>
                  </a:ext>
                </a:extLst>
              </p:cNvPr>
              <p:cNvSpPr>
                <a:spLocks noGrp="1" noRot="1" noChangeAspect="1" noMove="1" noResize="1" noEditPoints="1" noAdjustHandles="1" noChangeArrowheads="1" noChangeShapeType="1" noTextEdit="1"/>
              </p:cNvSpPr>
              <p:nvPr>
                <p:ph idx="1"/>
              </p:nvPr>
            </p:nvSpPr>
            <p:spPr>
              <a:xfrm>
                <a:off x="6780570" y="2102586"/>
                <a:ext cx="2313480" cy="1048678"/>
              </a:xfrm>
              <a:blipFill>
                <a:blip r:embed="rId6"/>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EC1B5B4B-0DF9-4C2E-819E-34BAADB6F21F}"/>
                  </a:ext>
                </a:extLst>
              </p:cNvPr>
              <p:cNvSpPr txBox="1">
                <a:spLocks/>
              </p:cNvSpPr>
              <p:nvPr/>
            </p:nvSpPr>
            <p:spPr>
              <a:xfrm>
                <a:off x="1575611" y="2102586"/>
                <a:ext cx="2346657" cy="6651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t>初始概率矩阵 </a:t>
                </a:r>
                <a:r>
                  <a:rPr lang="en-US" altLang="zh-CN" sz="1000" dirty="0"/>
                  <a:t>π </a:t>
                </a:r>
                <a:r>
                  <a:rPr lang="zh-CN" altLang="en-US" sz="1000" dirty="0"/>
                  <a:t>：</a:t>
                </a:r>
                <a:endParaRPr lang="en-US" altLang="zh-CN" sz="1000" dirty="0"/>
              </a:p>
              <a:p>
                <a:pPr marL="0" indent="0">
                  <a:buFont typeface="Arial" panose="020B0604020202020204" pitchFamily="34" charset="0"/>
                  <a:buNone/>
                </a:pPr>
                <a:r>
                  <a:rPr lang="zh-CN" altLang="en-US" sz="1000" dirty="0"/>
                  <a:t>                晴朗   多云     下雨</a:t>
                </a:r>
                <a:endParaRPr lang="en-US" altLang="zh-CN" sz="1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altLang="zh-CN" sz="1000" i="1" smtClean="0">
                              <a:latin typeface="Cambria Math" panose="02040503050406030204" pitchFamily="18" charset="0"/>
                            </a:rPr>
                          </m:ctrlPr>
                        </m:dPr>
                        <m:e>
                          <m:r>
                            <a:rPr lang="en-US" altLang="zh-CN" sz="1000" b="0" i="1" smtClean="0">
                              <a:latin typeface="Cambria Math" panose="02040503050406030204" pitchFamily="18" charset="0"/>
                            </a:rPr>
                            <m:t>0.63     0.17     0.20</m:t>
                          </m:r>
                        </m:e>
                      </m:d>
                    </m:oMath>
                  </m:oMathPara>
                </a14:m>
                <a:endParaRPr lang="en-US" altLang="zh-CN" sz="1000" dirty="0"/>
              </a:p>
            </p:txBody>
          </p:sp>
        </mc:Choice>
        <mc:Fallback xmlns="">
          <p:sp>
            <p:nvSpPr>
              <p:cNvPr id="7" name="内容占位符 2">
                <a:extLst>
                  <a:ext uri="{FF2B5EF4-FFF2-40B4-BE49-F238E27FC236}">
                    <a16:creationId xmlns:a16="http://schemas.microsoft.com/office/drawing/2014/main" id="{EC1B5B4B-0DF9-4C2E-819E-34BAADB6F21F}"/>
                  </a:ext>
                </a:extLst>
              </p:cNvPr>
              <p:cNvSpPr txBox="1">
                <a:spLocks noRot="1" noChangeAspect="1" noMove="1" noResize="1" noEditPoints="1" noAdjustHandles="1" noChangeArrowheads="1" noChangeShapeType="1" noTextEdit="1"/>
              </p:cNvSpPr>
              <p:nvPr/>
            </p:nvSpPr>
            <p:spPr>
              <a:xfrm>
                <a:off x="1575611" y="2102586"/>
                <a:ext cx="2346657" cy="665129"/>
              </a:xfrm>
              <a:prstGeom prst="rect">
                <a:avLst/>
              </a:prstGeom>
              <a:blipFill>
                <a:blip r:embed="rId7"/>
                <a:stretch>
                  <a:fillRect t="-917"/>
                </a:stretch>
              </a:blipFill>
              <a:ln>
                <a:noFill/>
              </a:ln>
            </p:spPr>
            <p:txBody>
              <a:bodyPr/>
              <a:lstStyle/>
              <a:p>
                <a:r>
                  <a:rPr lang="zh-CN" altLang="en-US">
                    <a:noFill/>
                  </a:rPr>
                  <a:t> </a:t>
                </a:r>
              </a:p>
            </p:txBody>
          </p:sp>
        </mc:Fallback>
      </mc:AlternateContent>
      <p:sp>
        <p:nvSpPr>
          <p:cNvPr id="46" name="文本框 45">
            <a:extLst>
              <a:ext uri="{FF2B5EF4-FFF2-40B4-BE49-F238E27FC236}">
                <a16:creationId xmlns:a16="http://schemas.microsoft.com/office/drawing/2014/main" id="{0B3C1E2A-2385-49F6-BB1F-505215021237}"/>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48" name="文本框 47">
            <a:extLst>
              <a:ext uri="{FF2B5EF4-FFF2-40B4-BE49-F238E27FC236}">
                <a16:creationId xmlns:a16="http://schemas.microsoft.com/office/drawing/2014/main" id="{524D6615-A4EA-4AAE-AEB8-42D705D19AD5}"/>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50" name="文本框 49">
            <a:extLst>
              <a:ext uri="{FF2B5EF4-FFF2-40B4-BE49-F238E27FC236}">
                <a16:creationId xmlns:a16="http://schemas.microsoft.com/office/drawing/2014/main" id="{00D08F56-BDDD-47BB-8523-C5973B5681C8}"/>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52" name="文本框 51">
            <a:extLst>
              <a:ext uri="{FF2B5EF4-FFF2-40B4-BE49-F238E27FC236}">
                <a16:creationId xmlns:a16="http://schemas.microsoft.com/office/drawing/2014/main" id="{377C543A-BB79-4130-BF28-3EB22DBC793B}"/>
              </a:ext>
            </a:extLst>
          </p:cNvPr>
          <p:cNvSpPr txBox="1"/>
          <p:nvPr/>
        </p:nvSpPr>
        <p:spPr>
          <a:xfrm>
            <a:off x="5400117" y="611735"/>
            <a:ext cx="492443" cy="276999"/>
          </a:xfrm>
          <a:prstGeom prst="rect">
            <a:avLst/>
          </a:prstGeom>
          <a:noFill/>
        </p:spPr>
        <p:txBody>
          <a:bodyPr wrap="none" rtlCol="0">
            <a:spAutoFit/>
          </a:bodyPr>
          <a:lstStyle/>
          <a:p>
            <a:r>
              <a:rPr lang="zh-CN" altLang="en-US" sz="1200" dirty="0"/>
              <a:t>干燥</a:t>
            </a:r>
          </a:p>
        </p:txBody>
      </p:sp>
      <p:sp>
        <p:nvSpPr>
          <p:cNvPr id="54" name="文本框 53">
            <a:extLst>
              <a:ext uri="{FF2B5EF4-FFF2-40B4-BE49-F238E27FC236}">
                <a16:creationId xmlns:a16="http://schemas.microsoft.com/office/drawing/2014/main" id="{9AECAE8D-743E-4E1E-8DD1-68CC308FABBE}"/>
              </a:ext>
            </a:extLst>
          </p:cNvPr>
          <p:cNvSpPr txBox="1"/>
          <p:nvPr/>
        </p:nvSpPr>
        <p:spPr>
          <a:xfrm>
            <a:off x="6910360" y="602249"/>
            <a:ext cx="492443" cy="276999"/>
          </a:xfrm>
          <a:prstGeom prst="rect">
            <a:avLst/>
          </a:prstGeom>
          <a:noFill/>
        </p:spPr>
        <p:txBody>
          <a:bodyPr wrap="none" rtlCol="0">
            <a:spAutoFit/>
          </a:bodyPr>
          <a:lstStyle/>
          <a:p>
            <a:r>
              <a:rPr lang="zh-CN" altLang="en-US" sz="1200" dirty="0"/>
              <a:t>潮湿</a:t>
            </a:r>
          </a:p>
        </p:txBody>
      </p:sp>
      <p:sp>
        <p:nvSpPr>
          <p:cNvPr id="56" name="文本框 55">
            <a:extLst>
              <a:ext uri="{FF2B5EF4-FFF2-40B4-BE49-F238E27FC236}">
                <a16:creationId xmlns:a16="http://schemas.microsoft.com/office/drawing/2014/main" id="{19247F19-20E4-445D-AC46-FFE426BD2D38}"/>
              </a:ext>
            </a:extLst>
          </p:cNvPr>
          <p:cNvSpPr txBox="1"/>
          <p:nvPr/>
        </p:nvSpPr>
        <p:spPr>
          <a:xfrm>
            <a:off x="8310334" y="614457"/>
            <a:ext cx="492443" cy="276999"/>
          </a:xfrm>
          <a:prstGeom prst="rect">
            <a:avLst/>
          </a:prstGeom>
          <a:noFill/>
        </p:spPr>
        <p:txBody>
          <a:bodyPr wrap="none" rtlCol="0">
            <a:spAutoFit/>
          </a:bodyPr>
          <a:lstStyle/>
          <a:p>
            <a:r>
              <a:rPr lang="zh-CN" altLang="en-US" sz="1200" dirty="0"/>
              <a:t>湿透</a:t>
            </a:r>
          </a:p>
        </p:txBody>
      </p: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777B412D-7C85-438B-9F59-22A782D313D9}"/>
                  </a:ext>
                </a:extLst>
              </p:cNvPr>
              <p:cNvSpPr txBox="1"/>
              <p:nvPr/>
            </p:nvSpPr>
            <p:spPr>
              <a:xfrm>
                <a:off x="870736" y="3406284"/>
                <a:ext cx="10043647"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晴朗，晴朗</m:t>
                              </m:r>
                            </m:sub>
                          </m:sSub>
                          <m:r>
                            <a:rPr lang="en-US" altLang="zh-CN" b="0" i="1" smtClean="0">
                              <a:latin typeface="Cambria Math" panose="02040503050406030204" pitchFamily="18" charset="0"/>
                            </a:rPr>
                            <m:t>+</m:t>
                          </m:r>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，晴朗</m:t>
                              </m:r>
                            </m:sub>
                          </m:sSub>
                          <m:r>
                            <a:rPr lang="en-US" altLang="zh-CN" b="0" i="1" smtClean="0">
                              <a:latin typeface="Cambria Math" panose="02040503050406030204" pitchFamily="18" charset="0"/>
                            </a:rPr>
                            <m:t>+</m:t>
                          </m:r>
                          <m:sSub>
                            <m:sSubPr>
                              <m:ctrlPr>
                                <a:rPr lang="zh-CN" altLang="en-US" i="1" smtClean="0">
                                  <a:solidFill>
                                    <a:srgbClr val="7030A0"/>
                                  </a:solidFill>
                                  <a:latin typeface="Cambria Math" panose="02040503050406030204" pitchFamily="18" charset="0"/>
                                </a:rPr>
                              </m:ctrlPr>
                            </m:sSubPr>
                            <m:e>
                              <m:r>
                                <a:rPr lang="zh-CN" altLang="en-US" i="1">
                                  <a:solidFill>
                                    <a:srgbClr val="7030A0"/>
                                  </a:solidFill>
                                  <a:latin typeface="Cambria Math" panose="02040503050406030204" pitchFamily="18" charset="0"/>
                                </a:rPr>
                                <m:t>𝛼</m:t>
                              </m:r>
                            </m:e>
                            <m:sub>
                              <m:r>
                                <a:rPr lang="en-US" altLang="zh-CN" b="0" i="1" smtClean="0">
                                  <a:solidFill>
                                    <a:srgbClr val="7030A0"/>
                                  </a:solidFill>
                                  <a:latin typeface="Cambria Math" panose="02040503050406030204" pitchFamily="18" charset="0"/>
                                </a:rPr>
                                <m:t>2</m:t>
                              </m:r>
                            </m:sub>
                          </m:sSub>
                          <m:d>
                            <m:dPr>
                              <m:ctrlPr>
                                <a:rPr lang="zh-CN" altLang="en-US" i="1">
                                  <a:solidFill>
                                    <a:srgbClr val="7030A0"/>
                                  </a:solidFill>
                                  <a:latin typeface="Cambria Math" panose="02040503050406030204" pitchFamily="18" charset="0"/>
                                </a:rPr>
                              </m:ctrlPr>
                            </m:dPr>
                            <m:e>
                              <m:r>
                                <a:rPr lang="zh-CN" altLang="en-US" i="1">
                                  <a:solidFill>
                                    <a:srgbClr val="7030A0"/>
                                  </a:solidFill>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，晴朗</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晴朗</m:t>
                          </m:r>
                        </m:sub>
                      </m:sSub>
                      <m:d>
                        <m:dPr>
                          <m:ctrlPr>
                            <a:rPr lang="zh-CN" altLang="en-US" i="1">
                              <a:latin typeface="Cambria Math" panose="02040503050406030204" pitchFamily="18" charset="0"/>
                            </a:rPr>
                          </m:ctrlPr>
                        </m:dPr>
                        <m:e>
                          <m:r>
                            <a:rPr lang="zh-CN" altLang="en-US" i="1">
                              <a:latin typeface="Cambria Math" panose="02040503050406030204" pitchFamily="18" charset="0"/>
                            </a:rPr>
                            <m:t>湿透</m:t>
                          </m:r>
                        </m:e>
                      </m:d>
                    </m:oMath>
                  </m:oMathPara>
                </a14:m>
                <a:endParaRPr lang="en-US" altLang="zh-CN" i="1" dirty="0">
                  <a:latin typeface="Cambria Math" panose="02040503050406030204" pitchFamily="18" charset="0"/>
                </a:endParaRPr>
              </a:p>
            </p:txBody>
          </p:sp>
        </mc:Choice>
        <mc:Fallback xmlns="">
          <p:sp>
            <p:nvSpPr>
              <p:cNvPr id="64" name="文本框 63">
                <a:extLst>
                  <a:ext uri="{FF2B5EF4-FFF2-40B4-BE49-F238E27FC236}">
                    <a16:creationId xmlns:a16="http://schemas.microsoft.com/office/drawing/2014/main" id="{777B412D-7C85-438B-9F59-22A782D313D9}"/>
                  </a:ext>
                </a:extLst>
              </p:cNvPr>
              <p:cNvSpPr txBox="1">
                <a:spLocks noRot="1" noChangeAspect="1" noMove="1" noResize="1" noEditPoints="1" noAdjustHandles="1" noChangeArrowheads="1" noChangeShapeType="1" noTextEdit="1"/>
              </p:cNvSpPr>
              <p:nvPr/>
            </p:nvSpPr>
            <p:spPr>
              <a:xfrm>
                <a:off x="870736" y="3406284"/>
                <a:ext cx="10043647" cy="422552"/>
              </a:xfrm>
              <a:prstGeom prst="rect">
                <a:avLst/>
              </a:prstGeom>
              <a:blipFill>
                <a:blip r:embed="rId8"/>
                <a:stretch>
                  <a:fillRect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382A281D-53C2-4E33-A946-B6B5551AF3AE}"/>
                  </a:ext>
                </a:extLst>
              </p:cNvPr>
              <p:cNvSpPr txBox="1"/>
              <p:nvPr/>
            </p:nvSpPr>
            <p:spPr>
              <a:xfrm>
                <a:off x="870735" y="3948307"/>
                <a:ext cx="10043647"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晴朗，多云</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，多云</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，多云</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多云</m:t>
                          </m:r>
                        </m:sub>
                      </m:sSub>
                      <m:d>
                        <m:dPr>
                          <m:ctrlPr>
                            <a:rPr lang="zh-CN" altLang="en-US" i="1">
                              <a:latin typeface="Cambria Math" panose="02040503050406030204" pitchFamily="18" charset="0"/>
                            </a:rPr>
                          </m:ctrlPr>
                        </m:dPr>
                        <m:e>
                          <m:r>
                            <a:rPr lang="zh-CN" altLang="en-US" i="1">
                              <a:latin typeface="Cambria Math" panose="02040503050406030204" pitchFamily="18" charset="0"/>
                            </a:rPr>
                            <m:t>湿透</m:t>
                          </m:r>
                        </m:e>
                      </m:d>
                    </m:oMath>
                  </m:oMathPara>
                </a14:m>
                <a:endParaRPr lang="en-US" altLang="zh-CN" i="1" dirty="0">
                  <a:latin typeface="Cambria Math" panose="02040503050406030204" pitchFamily="18" charset="0"/>
                </a:endParaRPr>
              </a:p>
            </p:txBody>
          </p:sp>
        </mc:Choice>
        <mc:Fallback xmlns="">
          <p:sp>
            <p:nvSpPr>
              <p:cNvPr id="68" name="文本框 67">
                <a:extLst>
                  <a:ext uri="{FF2B5EF4-FFF2-40B4-BE49-F238E27FC236}">
                    <a16:creationId xmlns:a16="http://schemas.microsoft.com/office/drawing/2014/main" id="{382A281D-53C2-4E33-A946-B6B5551AF3AE}"/>
                  </a:ext>
                </a:extLst>
              </p:cNvPr>
              <p:cNvSpPr txBox="1">
                <a:spLocks noRot="1" noChangeAspect="1" noMove="1" noResize="1" noEditPoints="1" noAdjustHandles="1" noChangeArrowheads="1" noChangeShapeType="1" noTextEdit="1"/>
              </p:cNvSpPr>
              <p:nvPr/>
            </p:nvSpPr>
            <p:spPr>
              <a:xfrm>
                <a:off x="870735" y="3948307"/>
                <a:ext cx="10043647" cy="422552"/>
              </a:xfrm>
              <a:prstGeom prst="rect">
                <a:avLst/>
              </a:prstGeom>
              <a:blipFill>
                <a:blip r:embed="rId9"/>
                <a:stretch>
                  <a:fillRect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6B2C1101-1342-42C1-B6B4-7D1DEF28834F}"/>
                  </a:ext>
                </a:extLst>
              </p:cNvPr>
              <p:cNvSpPr txBox="1"/>
              <p:nvPr/>
            </p:nvSpPr>
            <p:spPr>
              <a:xfrm>
                <a:off x="870735" y="4494028"/>
                <a:ext cx="10043647" cy="421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r>
                        <a:rPr lang="zh-CN" altLang="en-US"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晴朗，下雨</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，下雨</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，下雨</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下雨</m:t>
                          </m:r>
                        </m:sub>
                      </m:sSub>
                      <m:d>
                        <m:dPr>
                          <m:ctrlPr>
                            <a:rPr lang="zh-CN" altLang="en-US" i="1">
                              <a:latin typeface="Cambria Math" panose="02040503050406030204" pitchFamily="18" charset="0"/>
                            </a:rPr>
                          </m:ctrlPr>
                        </m:dPr>
                        <m:e>
                          <m:r>
                            <a:rPr lang="zh-CN" altLang="en-US" i="1">
                              <a:latin typeface="Cambria Math" panose="02040503050406030204" pitchFamily="18" charset="0"/>
                            </a:rPr>
                            <m:t>湿透</m:t>
                          </m:r>
                        </m:e>
                      </m:d>
                    </m:oMath>
                  </m:oMathPara>
                </a14:m>
                <a:endParaRPr lang="en-US" altLang="zh-CN" i="1" dirty="0">
                  <a:latin typeface="Cambria Math" panose="02040503050406030204" pitchFamily="18" charset="0"/>
                </a:endParaRPr>
              </a:p>
            </p:txBody>
          </p:sp>
        </mc:Choice>
        <mc:Fallback xmlns="">
          <p:sp>
            <p:nvSpPr>
              <p:cNvPr id="70" name="文本框 69">
                <a:extLst>
                  <a:ext uri="{FF2B5EF4-FFF2-40B4-BE49-F238E27FC236}">
                    <a16:creationId xmlns:a16="http://schemas.microsoft.com/office/drawing/2014/main" id="{6B2C1101-1342-42C1-B6B4-7D1DEF28834F}"/>
                  </a:ext>
                </a:extLst>
              </p:cNvPr>
              <p:cNvSpPr txBox="1">
                <a:spLocks noRot="1" noChangeAspect="1" noMove="1" noResize="1" noEditPoints="1" noAdjustHandles="1" noChangeArrowheads="1" noChangeShapeType="1" noTextEdit="1"/>
              </p:cNvSpPr>
              <p:nvPr/>
            </p:nvSpPr>
            <p:spPr>
              <a:xfrm>
                <a:off x="870735" y="4494028"/>
                <a:ext cx="10043647" cy="421397"/>
              </a:xfrm>
              <a:prstGeom prst="rect">
                <a:avLst/>
              </a:prstGeom>
              <a:blipFill>
                <a:blip r:embed="rId10"/>
                <a:stretch>
                  <a:fillRect b="-275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05B5704-317F-4F6E-94E4-84405FBE3052}"/>
                  </a:ext>
                </a:extLst>
              </p:cNvPr>
              <p:cNvSpPr txBox="1"/>
              <p:nvPr/>
            </p:nvSpPr>
            <p:spPr>
              <a:xfrm>
                <a:off x="915940" y="5671823"/>
                <a:ext cx="9998442" cy="369332"/>
              </a:xfrm>
              <a:prstGeom prst="rect">
                <a:avLst/>
              </a:prstGeom>
            </p:spPr>
            <p:style>
              <a:lnRef idx="0">
                <a:schemeClr val="accent1"/>
              </a:lnRef>
              <a:fillRef idx="3">
                <a:schemeClr val="accent1"/>
              </a:fillRef>
              <a:effectRef idx="3">
                <a:schemeClr val="accent1"/>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latin typeface="Cambria Math" panose="02040503050406030204" pitchFamily="18" charset="0"/>
                        </a:rPr>
                        <m:t>α</m:t>
                      </m:r>
                      <m:r>
                        <a:rPr lang="zh-CN" altLang="en-US"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3</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晴朗</m:t>
                          </m:r>
                        </m:e>
                      </m:d>
                      <m:r>
                        <a:rPr lang="en-US" altLang="zh-CN" sz="2400" b="0" i="1" smtClean="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3</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多云</m:t>
                          </m:r>
                        </m:e>
                      </m:d>
                      <m:r>
                        <a:rPr lang="en-US" altLang="zh-CN" sz="2400" b="0" i="1" smtClean="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3</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下雨</m:t>
                          </m:r>
                        </m:e>
                      </m:d>
                      <m:r>
                        <a:rPr lang="en-US" altLang="zh-CN" sz="2400" i="1">
                          <a:latin typeface="Cambria Math" panose="02040503050406030204" pitchFamily="18" charset="0"/>
                        </a:rPr>
                        <m:t>=</m:t>
                      </m:r>
                      <m:r>
                        <a:rPr lang="en-US" altLang="zh-CN" sz="2400" b="0" i="1" smtClean="0">
                          <a:latin typeface="Cambria Math" panose="02040503050406030204" pitchFamily="18" charset="0"/>
                        </a:rPr>
                        <m:t>0.0016+0.0066+0.0188</m:t>
                      </m:r>
                      <m:r>
                        <a:rPr lang="en-US" altLang="zh-CN" sz="2400" i="1">
                          <a:latin typeface="Cambria Math" panose="02040503050406030204" pitchFamily="18" charset="0"/>
                        </a:rPr>
                        <m:t>=</m:t>
                      </m:r>
                      <m:r>
                        <a:rPr lang="en-US" altLang="zh-CN" sz="2400" b="0" i="1" smtClean="0">
                          <a:latin typeface="Cambria Math" panose="02040503050406030204" pitchFamily="18" charset="0"/>
                        </a:rPr>
                        <m:t>0.027</m:t>
                      </m:r>
                    </m:oMath>
                  </m:oMathPara>
                </a14:m>
                <a:endParaRPr lang="zh-CN" altLang="en-US" sz="2400" i="1" dirty="0"/>
              </a:p>
            </p:txBody>
          </p:sp>
        </mc:Choice>
        <mc:Fallback xmlns="">
          <p:sp>
            <p:nvSpPr>
              <p:cNvPr id="4" name="文本框 3">
                <a:extLst>
                  <a:ext uri="{FF2B5EF4-FFF2-40B4-BE49-F238E27FC236}">
                    <a16:creationId xmlns:a16="http://schemas.microsoft.com/office/drawing/2014/main" id="{F05B5704-317F-4F6E-94E4-84405FBE3052}"/>
                  </a:ext>
                </a:extLst>
              </p:cNvPr>
              <p:cNvSpPr txBox="1">
                <a:spLocks noRot="1" noChangeAspect="1" noMove="1" noResize="1" noEditPoints="1" noAdjustHandles="1" noChangeArrowheads="1" noChangeShapeType="1" noTextEdit="1"/>
              </p:cNvSpPr>
              <p:nvPr/>
            </p:nvSpPr>
            <p:spPr>
              <a:xfrm>
                <a:off x="915940" y="5671823"/>
                <a:ext cx="9998442" cy="369332"/>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9360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05B0E8-A4FE-46BA-A178-48C8727754A8}"/>
              </a:ext>
            </a:extLst>
          </p:cNvPr>
          <p:cNvSpPr>
            <a:spLocks noGrp="1"/>
          </p:cNvSpPr>
          <p:nvPr>
            <p:ph type="title"/>
          </p:nvPr>
        </p:nvSpPr>
        <p:spPr/>
        <p:txBody>
          <a:bodyPr/>
          <a:lstStyle/>
          <a:p>
            <a:r>
              <a:rPr lang="en-US" altLang="zh-CN" dirty="0"/>
              <a:t>Python</a:t>
            </a:r>
            <a:r>
              <a:rPr lang="zh-CN" altLang="en-US" dirty="0"/>
              <a:t>实现前向算法 </a:t>
            </a:r>
          </a:p>
        </p:txBody>
      </p:sp>
      <p:pic>
        <p:nvPicPr>
          <p:cNvPr id="7" name="图片 6">
            <a:extLst>
              <a:ext uri="{FF2B5EF4-FFF2-40B4-BE49-F238E27FC236}">
                <a16:creationId xmlns:a16="http://schemas.microsoft.com/office/drawing/2014/main" id="{D6080103-8C7F-4CBC-8253-8ADA661CEB1F}"/>
              </a:ext>
            </a:extLst>
          </p:cNvPr>
          <p:cNvPicPr>
            <a:picLocks noChangeAspect="1"/>
          </p:cNvPicPr>
          <p:nvPr/>
        </p:nvPicPr>
        <p:blipFill>
          <a:blip r:embed="rId2"/>
          <a:stretch>
            <a:fillRect/>
          </a:stretch>
        </p:blipFill>
        <p:spPr>
          <a:xfrm>
            <a:off x="4473316" y="2017062"/>
            <a:ext cx="7365393" cy="4747671"/>
          </a:xfrm>
          <a:prstGeom prst="rect">
            <a:avLst/>
          </a:prstGeom>
        </p:spPr>
      </p:pic>
      <p:pic>
        <p:nvPicPr>
          <p:cNvPr id="9" name="图片 8">
            <a:extLst>
              <a:ext uri="{FF2B5EF4-FFF2-40B4-BE49-F238E27FC236}">
                <a16:creationId xmlns:a16="http://schemas.microsoft.com/office/drawing/2014/main" id="{9EE702BE-6103-4B8E-A7F2-D181C6813BEE}"/>
              </a:ext>
            </a:extLst>
          </p:cNvPr>
          <p:cNvPicPr>
            <a:picLocks noChangeAspect="1"/>
          </p:cNvPicPr>
          <p:nvPr/>
        </p:nvPicPr>
        <p:blipFill>
          <a:blip r:embed="rId3"/>
          <a:stretch>
            <a:fillRect/>
          </a:stretch>
        </p:blipFill>
        <p:spPr>
          <a:xfrm>
            <a:off x="195428" y="1834166"/>
            <a:ext cx="4122777" cy="4930567"/>
          </a:xfrm>
          <a:prstGeom prst="rect">
            <a:avLst/>
          </a:prstGeom>
        </p:spPr>
      </p:pic>
    </p:spTree>
    <p:extLst>
      <p:ext uri="{BB962C8B-B14F-4D97-AF65-F5344CB8AC3E}">
        <p14:creationId xmlns:p14="http://schemas.microsoft.com/office/powerpoint/2010/main" val="1833538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DD99C6-B9C8-4EDE-A305-C4523A107B12}"/>
              </a:ext>
            </a:extLst>
          </p:cNvPr>
          <p:cNvSpPr>
            <a:spLocks noGrp="1"/>
          </p:cNvSpPr>
          <p:nvPr>
            <p:ph type="title"/>
          </p:nvPr>
        </p:nvSpPr>
        <p:spPr/>
        <p:txBody>
          <a:bodyPr/>
          <a:lstStyle/>
          <a:p>
            <a:r>
              <a:rPr lang="zh-CN" altLang="en-US" dirty="0"/>
              <a:t>后向算法</a:t>
            </a:r>
          </a:p>
        </p:txBody>
      </p:sp>
      <p:sp>
        <p:nvSpPr>
          <p:cNvPr id="3" name="内容占位符 2">
            <a:extLst>
              <a:ext uri="{FF2B5EF4-FFF2-40B4-BE49-F238E27FC236}">
                <a16:creationId xmlns:a16="http://schemas.microsoft.com/office/drawing/2014/main" id="{AAB536AF-4F62-4B12-8454-3295ABD2A7BA}"/>
              </a:ext>
            </a:extLst>
          </p:cNvPr>
          <p:cNvSpPr>
            <a:spLocks noGrp="1"/>
          </p:cNvSpPr>
          <p:nvPr>
            <p:ph idx="1"/>
          </p:nvPr>
        </p:nvSpPr>
        <p:spPr/>
        <p:txBody>
          <a:bodyPr/>
          <a:lstStyle/>
          <a:p>
            <a:endParaRPr lang="en-US" altLang="zh-CN" dirty="0"/>
          </a:p>
          <a:p>
            <a:r>
              <a:rPr lang="zh-CN" altLang="en-US" dirty="0">
                <a:solidFill>
                  <a:srgbClr val="002060"/>
                </a:solidFill>
              </a:rPr>
              <a:t>后向算法</a:t>
            </a:r>
            <a:r>
              <a:rPr lang="zh-CN" altLang="en-US" dirty="0"/>
              <a:t>与</a:t>
            </a:r>
            <a:r>
              <a:rPr lang="zh-CN" altLang="en-US" dirty="0">
                <a:solidFill>
                  <a:srgbClr val="002060"/>
                </a:solidFill>
              </a:rPr>
              <a:t>前向算法</a:t>
            </a:r>
            <a:r>
              <a:rPr lang="zh-CN" altLang="en-US" dirty="0"/>
              <a:t>类似</a:t>
            </a:r>
            <a:endParaRPr lang="en-US" altLang="zh-CN" dirty="0"/>
          </a:p>
          <a:p>
            <a:endParaRPr lang="en-US" altLang="zh-CN" dirty="0"/>
          </a:p>
          <a:p>
            <a:r>
              <a:rPr lang="zh-CN" altLang="en-US" dirty="0">
                <a:solidFill>
                  <a:srgbClr val="002060"/>
                </a:solidFill>
              </a:rPr>
              <a:t>前向算法</a:t>
            </a:r>
            <a:r>
              <a:rPr lang="zh-CN" altLang="en-US" dirty="0"/>
              <a:t>和</a:t>
            </a:r>
            <a:r>
              <a:rPr lang="zh-CN" altLang="en-US" dirty="0">
                <a:solidFill>
                  <a:srgbClr val="002060"/>
                </a:solidFill>
              </a:rPr>
              <a:t>后向算法</a:t>
            </a:r>
            <a:r>
              <a:rPr lang="zh-CN" altLang="en-US" dirty="0"/>
              <a:t>相结合的方法</a:t>
            </a:r>
          </a:p>
        </p:txBody>
      </p:sp>
    </p:spTree>
    <p:extLst>
      <p:ext uri="{BB962C8B-B14F-4D97-AF65-F5344CB8AC3E}">
        <p14:creationId xmlns:p14="http://schemas.microsoft.com/office/powerpoint/2010/main" val="2372520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A155A-4A36-4085-BF68-DD9783C31505}"/>
              </a:ext>
            </a:extLst>
          </p:cNvPr>
          <p:cNvSpPr>
            <a:spLocks noGrp="1"/>
          </p:cNvSpPr>
          <p:nvPr>
            <p:ph type="title"/>
          </p:nvPr>
        </p:nvSpPr>
        <p:spPr/>
        <p:txBody>
          <a:bodyPr/>
          <a:lstStyle/>
          <a:p>
            <a:r>
              <a:rPr lang="zh-CN" altLang="en-US" b="1" dirty="0"/>
              <a:t>第</a:t>
            </a:r>
            <a:r>
              <a:rPr lang="en-US" altLang="zh-CN" b="1" dirty="0"/>
              <a:t>4</a:t>
            </a:r>
            <a:r>
              <a:rPr lang="zh-CN" altLang="en-US" b="1" dirty="0"/>
              <a:t>章 隐马尔科夫模型</a:t>
            </a:r>
          </a:p>
        </p:txBody>
      </p:sp>
      <p:sp>
        <p:nvSpPr>
          <p:cNvPr id="3" name="内容占位符 2">
            <a:extLst>
              <a:ext uri="{FF2B5EF4-FFF2-40B4-BE49-F238E27FC236}">
                <a16:creationId xmlns:a16="http://schemas.microsoft.com/office/drawing/2014/main" id="{81B33DC0-BF5D-412E-AF38-E6D4F60B9A29}"/>
              </a:ext>
            </a:extLst>
          </p:cNvPr>
          <p:cNvSpPr>
            <a:spLocks noGrp="1"/>
          </p:cNvSpPr>
          <p:nvPr>
            <p:ph idx="1"/>
          </p:nvPr>
        </p:nvSpPr>
        <p:spPr>
          <a:xfrm>
            <a:off x="680321" y="2336872"/>
            <a:ext cx="9267832" cy="2974429"/>
          </a:xfrm>
          <a:solidFill>
            <a:schemeClr val="accent1">
              <a:lumMod val="50000"/>
            </a:schemeClr>
          </a:solidFill>
        </p:spPr>
        <p:txBody>
          <a:bodyPr>
            <a:noAutofit/>
          </a:bodyPr>
          <a:lstStyle/>
          <a:p>
            <a:pPr marL="0" indent="0">
              <a:buNone/>
            </a:pPr>
            <a:endParaRPr lang="en-US" altLang="zh-CN" dirty="0"/>
          </a:p>
          <a:p>
            <a:pPr marL="0" indent="0">
              <a:buNone/>
            </a:pPr>
            <a:r>
              <a:rPr lang="en-US" altLang="zh-CN" dirty="0"/>
              <a:t>4.1 </a:t>
            </a:r>
            <a:r>
              <a:rPr lang="zh-CN" altLang="en-US" dirty="0"/>
              <a:t>马尔科夫模型</a:t>
            </a:r>
            <a:endParaRPr lang="en-US" altLang="zh-CN" dirty="0"/>
          </a:p>
          <a:p>
            <a:pPr marL="0" indent="0">
              <a:buNone/>
            </a:pPr>
            <a:br>
              <a:rPr lang="zh-CN" altLang="en-US" dirty="0"/>
            </a:br>
            <a:r>
              <a:rPr lang="en-US" altLang="zh-CN" dirty="0"/>
              <a:t>4.2 </a:t>
            </a:r>
            <a:r>
              <a:rPr lang="zh-CN" altLang="en-US" dirty="0"/>
              <a:t>隐马尔科夫模型</a:t>
            </a:r>
            <a:r>
              <a:rPr lang="en-US" altLang="zh-CN" dirty="0"/>
              <a:t>(HMM)</a:t>
            </a:r>
          </a:p>
          <a:p>
            <a:pPr marL="0" indent="0">
              <a:buNone/>
            </a:pPr>
            <a:br>
              <a:rPr lang="zh-CN" altLang="en-US" dirty="0"/>
            </a:br>
            <a:r>
              <a:rPr lang="en-US" altLang="zh-CN" dirty="0"/>
              <a:t>4.3 HMM</a:t>
            </a:r>
            <a:r>
              <a:rPr lang="zh-CN" altLang="en-US" dirty="0"/>
              <a:t>的三个基本问题</a:t>
            </a:r>
            <a:br>
              <a:rPr lang="zh-CN" altLang="en-US" dirty="0"/>
            </a:br>
            <a:endParaRPr lang="zh-CN" altLang="en-US" dirty="0"/>
          </a:p>
        </p:txBody>
      </p:sp>
    </p:spTree>
    <p:extLst>
      <p:ext uri="{BB962C8B-B14F-4D97-AF65-F5344CB8AC3E}">
        <p14:creationId xmlns:p14="http://schemas.microsoft.com/office/powerpoint/2010/main" val="1133975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350B94-32A6-4A8E-81D6-94D8172E56B1}"/>
              </a:ext>
            </a:extLst>
          </p:cNvPr>
          <p:cNvSpPr>
            <a:spLocks noGrp="1"/>
          </p:cNvSpPr>
          <p:nvPr>
            <p:ph type="title"/>
          </p:nvPr>
        </p:nvSpPr>
        <p:spPr/>
        <p:txBody>
          <a:bodyPr/>
          <a:lstStyle/>
          <a:p>
            <a:r>
              <a:rPr lang="zh-CN" altLang="en-US" dirty="0"/>
              <a:t>红白球</a:t>
            </a:r>
          </a:p>
        </p:txBody>
      </p:sp>
      <p:sp>
        <p:nvSpPr>
          <p:cNvPr id="5" name="文本框 4">
            <a:extLst>
              <a:ext uri="{FF2B5EF4-FFF2-40B4-BE49-F238E27FC236}">
                <a16:creationId xmlns:a16="http://schemas.microsoft.com/office/drawing/2014/main" id="{73C540FF-B5E4-40A4-8BE9-CAA33C3E6363}"/>
              </a:ext>
            </a:extLst>
          </p:cNvPr>
          <p:cNvSpPr txBox="1"/>
          <p:nvPr/>
        </p:nvSpPr>
        <p:spPr>
          <a:xfrm>
            <a:off x="101312" y="2171704"/>
            <a:ext cx="6401716" cy="1015663"/>
          </a:xfrm>
          <a:prstGeom prst="rect">
            <a:avLst/>
          </a:prstGeom>
          <a:solidFill>
            <a:schemeClr val="accent1">
              <a:lumMod val="50000"/>
            </a:schemeClr>
          </a:solidFill>
        </p:spPr>
        <p:txBody>
          <a:bodyPr wrap="square">
            <a:spAutoFit/>
          </a:bodyPr>
          <a:lstStyle/>
          <a:p>
            <a:pPr marL="285750" indent="-285750">
              <a:buFont typeface="Wingdings" panose="05000000000000000000" pitchFamily="2" charset="2"/>
              <a:buChar char="u"/>
            </a:pPr>
            <a:r>
              <a:rPr lang="zh-CN" altLang="en-US" sz="2000" dirty="0"/>
              <a:t>桌上有</a:t>
            </a:r>
            <a:r>
              <a:rPr lang="en-US" altLang="zh-CN" sz="2000" dirty="0"/>
              <a:t>4</a:t>
            </a:r>
            <a:r>
              <a:rPr lang="zh-CN" altLang="en-US" sz="2000" dirty="0"/>
              <a:t>个外观一模一样的盒子，摆放一排</a:t>
            </a:r>
            <a:endParaRPr lang="en-US" altLang="zh-CN" sz="2000" dirty="0"/>
          </a:p>
          <a:p>
            <a:pPr marL="285750" indent="-285750">
              <a:buFont typeface="Wingdings" panose="05000000000000000000" pitchFamily="2" charset="2"/>
              <a:buChar char="u"/>
            </a:pPr>
            <a:r>
              <a:rPr lang="zh-CN" altLang="en-US" sz="2000" dirty="0"/>
              <a:t>每个盒子装有</a:t>
            </a:r>
            <a:r>
              <a:rPr lang="en-US" altLang="zh-CN" sz="2000" dirty="0"/>
              <a:t>10</a:t>
            </a:r>
            <a:r>
              <a:rPr lang="zh-CN" altLang="en-US" sz="2000" dirty="0"/>
              <a:t>个一模一样的圆球</a:t>
            </a:r>
            <a:endParaRPr lang="en-US" altLang="zh-CN" sz="2000" dirty="0"/>
          </a:p>
          <a:p>
            <a:pPr marL="285750" indent="-285750">
              <a:buFont typeface="Wingdings" panose="05000000000000000000" pitchFamily="2" charset="2"/>
              <a:buChar char="u"/>
            </a:pPr>
            <a:r>
              <a:rPr lang="zh-CN" altLang="en-US" sz="2000" dirty="0"/>
              <a:t>每个球只能是红色或白色</a:t>
            </a:r>
          </a:p>
        </p:txBody>
      </p:sp>
      <p:sp>
        <p:nvSpPr>
          <p:cNvPr id="10" name="文本框 9">
            <a:extLst>
              <a:ext uri="{FF2B5EF4-FFF2-40B4-BE49-F238E27FC236}">
                <a16:creationId xmlns:a16="http://schemas.microsoft.com/office/drawing/2014/main" id="{DE1E3043-9D46-44AE-B0D6-C168E9FFA95C}"/>
              </a:ext>
            </a:extLst>
          </p:cNvPr>
          <p:cNvSpPr txBox="1"/>
          <p:nvPr/>
        </p:nvSpPr>
        <p:spPr>
          <a:xfrm>
            <a:off x="114987" y="5994572"/>
            <a:ext cx="6401716" cy="646331"/>
          </a:xfrm>
          <a:prstGeom prst="rect">
            <a:avLst/>
          </a:prstGeom>
          <a:solidFill>
            <a:schemeClr val="accent1">
              <a:lumMod val="50000"/>
            </a:schemeClr>
          </a:solidFill>
        </p:spPr>
        <p:txBody>
          <a:bodyPr wrap="square">
            <a:spAutoFit/>
          </a:bodyPr>
          <a:lstStyle/>
          <a:p>
            <a:r>
              <a:rPr lang="zh-CN" altLang="en-US" dirty="0"/>
              <a:t>隐藏状态：</a:t>
            </a:r>
            <a:r>
              <a:rPr lang="en-US" altLang="zh-CN" b="0" i="0" u="none" strike="noStrike" dirty="0">
                <a:solidFill>
                  <a:srgbClr val="000000"/>
                </a:solidFill>
                <a:effectLst/>
                <a:latin typeface="MathJax_Math-italic"/>
              </a:rPr>
              <a:t> </a:t>
            </a:r>
            <a:r>
              <a:rPr lang="en-US" altLang="zh-CN" b="0" i="0" u="none" strike="noStrike" dirty="0">
                <a:effectLst/>
                <a:latin typeface="MathJax_Math-italic"/>
              </a:rPr>
              <a:t>Q</a:t>
            </a:r>
            <a:r>
              <a:rPr lang="en-US" altLang="zh-CN" b="0" i="0" u="none" strike="noStrike" dirty="0">
                <a:effectLst/>
                <a:latin typeface="MathJax_Main"/>
              </a:rPr>
              <a:t>={</a:t>
            </a:r>
            <a:r>
              <a:rPr lang="zh-CN" altLang="en-US" b="0" i="0" u="none" strike="noStrike" dirty="0">
                <a:effectLst/>
                <a:latin typeface="STIXGeneral"/>
              </a:rPr>
              <a:t>盒子</a:t>
            </a:r>
            <a:r>
              <a:rPr lang="en-US" altLang="zh-CN" b="0" i="0" u="none" strike="noStrike" dirty="0">
                <a:effectLst/>
                <a:latin typeface="MathJax_Main"/>
              </a:rPr>
              <a:t>1</a:t>
            </a:r>
            <a:r>
              <a:rPr lang="zh-CN" altLang="en-US" b="0" i="0" u="none" strike="noStrike" dirty="0">
                <a:effectLst/>
                <a:latin typeface="STIXGeneral"/>
              </a:rPr>
              <a:t>，盒子</a:t>
            </a:r>
            <a:r>
              <a:rPr lang="en-US" altLang="zh-CN" b="0" i="0" u="none" strike="noStrike" dirty="0">
                <a:effectLst/>
                <a:latin typeface="MathJax_Main"/>
              </a:rPr>
              <a:t>2</a:t>
            </a:r>
            <a:r>
              <a:rPr lang="zh-CN" altLang="en-US" b="0" i="0" u="none" strike="noStrike" dirty="0">
                <a:effectLst/>
                <a:latin typeface="STIXGeneral"/>
              </a:rPr>
              <a:t>，盒子</a:t>
            </a:r>
            <a:r>
              <a:rPr lang="en-US" altLang="zh-CN" b="0" i="0" u="none" strike="noStrike" dirty="0">
                <a:effectLst/>
                <a:latin typeface="MathJax_Main"/>
              </a:rPr>
              <a:t>3</a:t>
            </a:r>
            <a:r>
              <a:rPr lang="zh-CN" altLang="en-US" b="0" i="0" u="none" strike="noStrike" dirty="0">
                <a:effectLst/>
                <a:latin typeface="STIXGeneral"/>
              </a:rPr>
              <a:t>，盒子</a:t>
            </a:r>
            <a:r>
              <a:rPr lang="en-US" altLang="zh-CN" b="0" i="0" u="none" strike="noStrike" dirty="0">
                <a:effectLst/>
                <a:latin typeface="MathJax_Main"/>
              </a:rPr>
              <a:t>4}</a:t>
            </a:r>
            <a:r>
              <a:rPr lang="zh-CN" altLang="en-US" b="0" i="0" u="none" strike="noStrike" dirty="0">
                <a:effectLst/>
                <a:latin typeface="STIXGeneral"/>
              </a:rPr>
              <a:t>，</a:t>
            </a:r>
            <a:r>
              <a:rPr lang="en-US" altLang="zh-CN" b="0" i="0" u="none" strike="noStrike" dirty="0">
                <a:effectLst/>
                <a:latin typeface="MathJax_Math-italic"/>
              </a:rPr>
              <a:t>N</a:t>
            </a:r>
            <a:r>
              <a:rPr lang="en-US" altLang="zh-CN" b="0" i="0" u="none" strike="noStrike" dirty="0">
                <a:effectLst/>
                <a:latin typeface="MathJax_Main"/>
              </a:rPr>
              <a:t>=4</a:t>
            </a:r>
            <a:endParaRPr lang="en-US" altLang="zh-CN" dirty="0"/>
          </a:p>
          <a:p>
            <a:r>
              <a:rPr lang="zh-CN" altLang="en-US" dirty="0"/>
              <a:t>观测状态：</a:t>
            </a:r>
            <a:r>
              <a:rPr lang="zh-CN" altLang="en-US" b="0" i="0" u="none" strike="noStrike" dirty="0">
                <a:solidFill>
                  <a:srgbClr val="000000"/>
                </a:solidFill>
                <a:effectLst/>
                <a:latin typeface="MathJax_Math-italic"/>
              </a:rPr>
              <a:t> </a:t>
            </a:r>
            <a:r>
              <a:rPr lang="en-US" altLang="zh-CN" b="0" i="0" u="none" strike="noStrike" dirty="0">
                <a:effectLst/>
                <a:latin typeface="MathJax_Math-italic"/>
              </a:rPr>
              <a:t>V</a:t>
            </a:r>
            <a:r>
              <a:rPr lang="en-US" altLang="zh-CN" b="0" i="0" u="none" strike="noStrike" dirty="0">
                <a:effectLst/>
                <a:latin typeface="MathJax_Main"/>
              </a:rPr>
              <a:t>={</a:t>
            </a:r>
            <a:r>
              <a:rPr lang="zh-CN" altLang="en-US" b="0" i="0" u="none" strike="noStrike" dirty="0">
                <a:effectLst/>
                <a:latin typeface="STIXGeneral"/>
              </a:rPr>
              <a:t>红，白</a:t>
            </a:r>
            <a:r>
              <a:rPr lang="en-US" altLang="zh-CN" b="0" i="0" u="none" strike="noStrike" dirty="0">
                <a:effectLst/>
                <a:latin typeface="MathJax_Main"/>
              </a:rPr>
              <a:t>}</a:t>
            </a:r>
            <a:r>
              <a:rPr lang="zh-CN" altLang="en-US" b="0" i="0" u="none" strike="noStrike" dirty="0">
                <a:effectLst/>
                <a:latin typeface="STIXGeneral"/>
              </a:rPr>
              <a:t>，</a:t>
            </a:r>
            <a:r>
              <a:rPr lang="en-US" altLang="zh-CN" b="0" i="0" u="none" strike="noStrike" dirty="0">
                <a:effectLst/>
                <a:latin typeface="MathJax_Math-italic"/>
              </a:rPr>
              <a:t>M</a:t>
            </a:r>
            <a:r>
              <a:rPr lang="en-US" altLang="zh-CN" b="0" i="0" u="none" strike="noStrike" dirty="0">
                <a:effectLst/>
                <a:latin typeface="MathJax_Main"/>
              </a:rPr>
              <a:t>=2</a:t>
            </a:r>
            <a:endParaRPr lang="zh-CN" altLang="en-US" dirty="0"/>
          </a:p>
        </p:txBody>
      </p:sp>
      <p:sp>
        <p:nvSpPr>
          <p:cNvPr id="13" name="文本框 12">
            <a:extLst>
              <a:ext uri="{FF2B5EF4-FFF2-40B4-BE49-F238E27FC236}">
                <a16:creationId xmlns:a16="http://schemas.microsoft.com/office/drawing/2014/main" id="{9747573A-FD1E-480D-BDB5-C692A1D7F257}"/>
              </a:ext>
            </a:extLst>
          </p:cNvPr>
          <p:cNvSpPr txBox="1"/>
          <p:nvPr/>
        </p:nvSpPr>
        <p:spPr>
          <a:xfrm>
            <a:off x="6578423" y="6367765"/>
            <a:ext cx="4472198" cy="215444"/>
          </a:xfrm>
          <a:prstGeom prst="rect">
            <a:avLst/>
          </a:prstGeom>
          <a:noFill/>
        </p:spPr>
        <p:txBody>
          <a:bodyPr wrap="square">
            <a:spAutoFit/>
          </a:bodyPr>
          <a:lstStyle/>
          <a:p>
            <a:r>
              <a:rPr lang="zh-CN" altLang="en-US" sz="800" dirty="0"/>
              <a:t>https://blog.csdn.net/u012421852/article/details/80186703</a:t>
            </a:r>
          </a:p>
        </p:txBody>
      </p:sp>
      <p:sp>
        <p:nvSpPr>
          <p:cNvPr id="15" name="文本框 14">
            <a:extLst>
              <a:ext uri="{FF2B5EF4-FFF2-40B4-BE49-F238E27FC236}">
                <a16:creationId xmlns:a16="http://schemas.microsoft.com/office/drawing/2014/main" id="{A1EEC0CE-309B-4B2C-A1F4-2E23850CEA9D}"/>
              </a:ext>
            </a:extLst>
          </p:cNvPr>
          <p:cNvSpPr txBox="1"/>
          <p:nvPr/>
        </p:nvSpPr>
        <p:spPr>
          <a:xfrm>
            <a:off x="101312" y="4042345"/>
            <a:ext cx="6401717" cy="1815882"/>
          </a:xfrm>
          <a:prstGeom prst="rect">
            <a:avLst/>
          </a:prstGeom>
          <a:solidFill>
            <a:schemeClr val="accent1">
              <a:lumMod val="50000"/>
            </a:schemeClr>
          </a:solidFill>
        </p:spPr>
        <p:txBody>
          <a:bodyPr wrap="square">
            <a:spAutoFit/>
          </a:bodyPr>
          <a:lstStyle/>
          <a:p>
            <a:r>
              <a:rPr lang="zh-CN" altLang="en-US" sz="1400" dirty="0"/>
              <a:t>然后，从当前盒子随机转移到下一个盒子，规则是：</a:t>
            </a:r>
            <a:endParaRPr lang="en-US" altLang="zh-CN" sz="1400" dirty="0"/>
          </a:p>
          <a:p>
            <a:endParaRPr lang="en-US" altLang="zh-CN" sz="1400" dirty="0"/>
          </a:p>
          <a:p>
            <a:r>
              <a:rPr lang="zh-CN" altLang="en-US" sz="1400" dirty="0"/>
              <a:t>如果当前盒子是盒子</a:t>
            </a:r>
            <a:r>
              <a:rPr lang="en-US" altLang="zh-CN" sz="1400" dirty="0"/>
              <a:t>1</a:t>
            </a:r>
            <a:r>
              <a:rPr lang="zh-CN" altLang="en-US" sz="1400" dirty="0"/>
              <a:t>，那么下一个盒子一定是盒子</a:t>
            </a:r>
            <a:r>
              <a:rPr lang="en-US" altLang="zh-CN" sz="1400" dirty="0"/>
              <a:t>2</a:t>
            </a:r>
            <a:r>
              <a:rPr lang="zh-CN" altLang="en-US" sz="1400" dirty="0"/>
              <a:t>，</a:t>
            </a:r>
            <a:endParaRPr lang="en-US" altLang="zh-CN" sz="1400" dirty="0"/>
          </a:p>
          <a:p>
            <a:r>
              <a:rPr lang="zh-CN" altLang="en-US" sz="1400" dirty="0"/>
              <a:t>如果当前盒子是盒子</a:t>
            </a:r>
            <a:r>
              <a:rPr lang="en-US" altLang="zh-CN" sz="1400" dirty="0"/>
              <a:t>2</a:t>
            </a:r>
            <a:r>
              <a:rPr lang="zh-CN" altLang="en-US" sz="1400" dirty="0"/>
              <a:t>或者</a:t>
            </a:r>
            <a:r>
              <a:rPr lang="en-US" altLang="zh-CN" sz="1400" dirty="0"/>
              <a:t>3</a:t>
            </a:r>
            <a:r>
              <a:rPr lang="zh-CN" altLang="en-US" sz="1400" dirty="0"/>
              <a:t>，那么分别以概率</a:t>
            </a:r>
            <a:r>
              <a:rPr lang="en-US" altLang="zh-CN" sz="1400" dirty="0"/>
              <a:t>0.4</a:t>
            </a:r>
            <a:r>
              <a:rPr lang="zh-CN" altLang="en-US" sz="1400" dirty="0"/>
              <a:t>和</a:t>
            </a:r>
            <a:r>
              <a:rPr lang="en-US" altLang="zh-CN" sz="1400" dirty="0"/>
              <a:t>0.6</a:t>
            </a:r>
            <a:r>
              <a:rPr lang="zh-CN" altLang="en-US" sz="1400" dirty="0"/>
              <a:t>转移到左边或者右边盒子，</a:t>
            </a:r>
            <a:endParaRPr lang="en-US" altLang="zh-CN" sz="1400" dirty="0"/>
          </a:p>
          <a:p>
            <a:r>
              <a:rPr lang="zh-CN" altLang="en-US" sz="1400" dirty="0"/>
              <a:t>如果当前盒子是</a:t>
            </a:r>
            <a:r>
              <a:rPr lang="en-US" altLang="zh-CN" sz="1400" dirty="0"/>
              <a:t>4</a:t>
            </a:r>
            <a:r>
              <a:rPr lang="zh-CN" altLang="en-US" sz="1400" dirty="0"/>
              <a:t>，那么各以</a:t>
            </a:r>
            <a:r>
              <a:rPr lang="en-US" altLang="zh-CN" sz="1400" dirty="0"/>
              <a:t>0.5</a:t>
            </a:r>
            <a:r>
              <a:rPr lang="zh-CN" altLang="en-US" sz="1400" dirty="0"/>
              <a:t>概率停留在盒子</a:t>
            </a:r>
            <a:r>
              <a:rPr lang="en-US" altLang="zh-CN" sz="1400" dirty="0"/>
              <a:t>4</a:t>
            </a:r>
            <a:r>
              <a:rPr lang="zh-CN" altLang="en-US" sz="1400" dirty="0"/>
              <a:t>或者转移到盒子</a:t>
            </a:r>
            <a:r>
              <a:rPr lang="en-US" altLang="zh-CN" sz="1400" dirty="0"/>
              <a:t>3</a:t>
            </a:r>
            <a:r>
              <a:rPr lang="zh-CN" altLang="en-US" sz="1400" dirty="0"/>
              <a:t>；</a:t>
            </a:r>
            <a:endParaRPr lang="en-US" altLang="zh-CN" sz="1400" dirty="0"/>
          </a:p>
          <a:p>
            <a:endParaRPr lang="en-US" altLang="zh-CN" sz="1400" dirty="0"/>
          </a:p>
          <a:p>
            <a:r>
              <a:rPr lang="zh-CN" altLang="en-US" sz="1400" dirty="0"/>
              <a:t>确定转移盒子之后，再从这个盒子随机抽出一个球，记录其颜色，放回；</a:t>
            </a:r>
            <a:endParaRPr lang="en-US" altLang="zh-CN" sz="1400" dirty="0"/>
          </a:p>
          <a:p>
            <a:r>
              <a:rPr lang="zh-CN" altLang="en-US" sz="1400" dirty="0"/>
              <a:t>如此重复</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B3D16FC-3535-48EC-B996-04BEF9FF1004}"/>
                  </a:ext>
                </a:extLst>
              </p:cNvPr>
              <p:cNvSpPr txBox="1"/>
              <p:nvPr/>
            </p:nvSpPr>
            <p:spPr>
              <a:xfrm>
                <a:off x="6616524" y="3274758"/>
                <a:ext cx="4669536" cy="374270"/>
              </a:xfrm>
              <a:prstGeom prst="rect">
                <a:avLst/>
              </a:prstGeom>
              <a:noFill/>
            </p:spPr>
            <p:txBody>
              <a:bodyPr wrap="square">
                <a:spAutoFit/>
              </a:bodyPr>
              <a:lstStyle/>
              <a:p>
                <a:r>
                  <a:rPr lang="zh-CN" altLang="en-US" dirty="0">
                    <a:highlight>
                      <a:srgbClr val="0000FF"/>
                    </a:highlight>
                  </a:rPr>
                  <a:t>初始概率分布</a:t>
                </a:r>
                <a:r>
                  <a:rPr lang="zh-CN" altLang="en-US" dirty="0"/>
                  <a:t>：</a:t>
                </a:r>
                <a14:m>
                  <m:oMath xmlns:m="http://schemas.openxmlformats.org/officeDocument/2006/math">
                    <m:r>
                      <a:rPr lang="el-GR" altLang="zh-CN" i="1" smtClean="0">
                        <a:solidFill>
                          <a:schemeClr val="tx1"/>
                        </a:solidFill>
                        <a:highlight>
                          <a:srgbClr val="0000FF"/>
                        </a:highlight>
                        <a:latin typeface="Cambria Math" panose="02040503050406030204" pitchFamily="18" charset="0"/>
                      </a:rPr>
                      <m:t>𝜋</m:t>
                    </m:r>
                    <m:r>
                      <a:rPr lang="en-US" altLang="zh-CN" b="0" i="1" u="none" strike="noStrike" smtClean="0">
                        <a:solidFill>
                          <a:schemeClr val="tx1"/>
                        </a:solidFill>
                        <a:effectLst/>
                        <a:latin typeface="Cambria Math" panose="02040503050406030204" pitchFamily="18" charset="0"/>
                      </a:rPr>
                      <m:t>=</m:t>
                    </m:r>
                    <m:sSup>
                      <m:sSupPr>
                        <m:ctrlPr>
                          <a:rPr lang="en-US" altLang="zh-CN" b="0" i="1" u="none" strike="noStrike" smtClean="0">
                            <a:solidFill>
                              <a:schemeClr val="tx1"/>
                            </a:solidFill>
                            <a:effectLst/>
                            <a:latin typeface="Cambria Math" panose="02040503050406030204" pitchFamily="18" charset="0"/>
                          </a:rPr>
                        </m:ctrlPr>
                      </m:sSupPr>
                      <m:e>
                        <m:r>
                          <m:rPr>
                            <m:nor/>
                          </m:rPr>
                          <a:rPr lang="el-GR" altLang="zh-CN" dirty="0">
                            <a:solidFill>
                              <a:schemeClr val="tx1"/>
                            </a:solidFill>
                            <a:latin typeface="MathJax_Main"/>
                          </a:rPr>
                          <m:t>(0.25,0.25,0.25,0.25)</m:t>
                        </m:r>
                      </m:e>
                      <m:sup>
                        <m:r>
                          <m:rPr>
                            <m:sty m:val="p"/>
                          </m:rPr>
                          <a:rPr lang="en-US" altLang="zh-CN" i="1">
                            <a:solidFill>
                              <a:schemeClr val="tx1"/>
                            </a:solidFill>
                            <a:latin typeface="Cambria Math" panose="02040503050406030204" pitchFamily="18" charset="0"/>
                          </a:rPr>
                          <m:t>T</m:t>
                        </m:r>
                      </m:sup>
                    </m:sSup>
                  </m:oMath>
                </a14:m>
                <a:endParaRPr lang="zh-CN" altLang="en-US" dirty="0"/>
              </a:p>
            </p:txBody>
          </p:sp>
        </mc:Choice>
        <mc:Fallback xmlns="">
          <p:sp>
            <p:nvSpPr>
              <p:cNvPr id="20" name="文本框 19">
                <a:extLst>
                  <a:ext uri="{FF2B5EF4-FFF2-40B4-BE49-F238E27FC236}">
                    <a16:creationId xmlns:a16="http://schemas.microsoft.com/office/drawing/2014/main" id="{AB3D16FC-3535-48EC-B996-04BEF9FF1004}"/>
                  </a:ext>
                </a:extLst>
              </p:cNvPr>
              <p:cNvSpPr txBox="1">
                <a:spLocks noRot="1" noChangeAspect="1" noMove="1" noResize="1" noEditPoints="1" noAdjustHandles="1" noChangeArrowheads="1" noChangeShapeType="1" noTextEdit="1"/>
              </p:cNvSpPr>
              <p:nvPr/>
            </p:nvSpPr>
            <p:spPr>
              <a:xfrm>
                <a:off x="6616524" y="3274758"/>
                <a:ext cx="4669536" cy="374270"/>
              </a:xfrm>
              <a:prstGeom prst="rect">
                <a:avLst/>
              </a:prstGeom>
              <a:blipFill>
                <a:blip r:embed="rId2"/>
                <a:stretch>
                  <a:fillRect l="-1044" t="-6452" b="-24194"/>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D838DFA7-215E-44E1-967F-4F442A1C59BA}"/>
              </a:ext>
            </a:extLst>
          </p:cNvPr>
          <p:cNvSpPr txBox="1"/>
          <p:nvPr/>
        </p:nvSpPr>
        <p:spPr>
          <a:xfrm>
            <a:off x="6759551" y="5522347"/>
            <a:ext cx="2470827" cy="369332"/>
          </a:xfrm>
          <a:prstGeom prst="rect">
            <a:avLst/>
          </a:prstGeom>
          <a:noFill/>
        </p:spPr>
        <p:txBody>
          <a:bodyPr wrap="square">
            <a:spAutoFit/>
          </a:bodyPr>
          <a:lstStyle/>
          <a:p>
            <a:r>
              <a:rPr lang="zh-CN" altLang="en-US" dirty="0">
                <a:highlight>
                  <a:srgbClr val="0000FF"/>
                </a:highlight>
              </a:rPr>
              <a:t>状态转移概率分布</a:t>
            </a:r>
            <a:r>
              <a:rPr lang="en-US" altLang="zh-CN" dirty="0">
                <a:highlight>
                  <a:srgbClr val="0000FF"/>
                </a:highlight>
              </a:rPr>
              <a:t>A</a:t>
            </a:r>
            <a:endParaRPr lang="zh-CN" altLang="en-US" dirty="0">
              <a:highlight>
                <a:srgbClr val="0000FF"/>
              </a:highlight>
            </a:endParaRPr>
          </a:p>
        </p:txBody>
      </p:sp>
      <p:sp>
        <p:nvSpPr>
          <p:cNvPr id="24" name="文本框 23">
            <a:extLst>
              <a:ext uri="{FF2B5EF4-FFF2-40B4-BE49-F238E27FC236}">
                <a16:creationId xmlns:a16="http://schemas.microsoft.com/office/drawing/2014/main" id="{1BE88CDA-4223-4BA6-AC5C-94081AB27F55}"/>
              </a:ext>
            </a:extLst>
          </p:cNvPr>
          <p:cNvSpPr txBox="1"/>
          <p:nvPr/>
        </p:nvSpPr>
        <p:spPr>
          <a:xfrm>
            <a:off x="9486901" y="5514750"/>
            <a:ext cx="2705099" cy="369332"/>
          </a:xfrm>
          <a:prstGeom prst="rect">
            <a:avLst/>
          </a:prstGeom>
          <a:noFill/>
        </p:spPr>
        <p:txBody>
          <a:bodyPr wrap="square">
            <a:spAutoFit/>
          </a:bodyPr>
          <a:lstStyle/>
          <a:p>
            <a:r>
              <a:rPr lang="zh-CN" altLang="en-US" dirty="0">
                <a:highlight>
                  <a:srgbClr val="0000FF"/>
                </a:highlight>
              </a:rPr>
              <a:t>观测（发射）概率分布</a:t>
            </a:r>
            <a:r>
              <a:rPr lang="en-US" altLang="zh-CN" dirty="0">
                <a:highlight>
                  <a:srgbClr val="0000FF"/>
                </a:highlight>
              </a:rPr>
              <a:t>B</a:t>
            </a:r>
            <a:endParaRPr lang="zh-CN" altLang="en-US" dirty="0">
              <a:highlight>
                <a:srgbClr val="0000FF"/>
              </a:highlight>
            </a:endParaRPr>
          </a:p>
        </p:txBody>
      </p:sp>
      <p:sp>
        <p:nvSpPr>
          <p:cNvPr id="26" name="文本框 25">
            <a:extLst>
              <a:ext uri="{FF2B5EF4-FFF2-40B4-BE49-F238E27FC236}">
                <a16:creationId xmlns:a16="http://schemas.microsoft.com/office/drawing/2014/main" id="{D2A8F741-7C41-43A5-9830-D2A00ECB3377}"/>
              </a:ext>
            </a:extLst>
          </p:cNvPr>
          <p:cNvSpPr txBox="1"/>
          <p:nvPr/>
        </p:nvSpPr>
        <p:spPr>
          <a:xfrm>
            <a:off x="114987" y="168628"/>
            <a:ext cx="7161302" cy="369332"/>
          </a:xfrm>
          <a:prstGeom prst="rect">
            <a:avLst/>
          </a:prstGeom>
          <a:solidFill>
            <a:schemeClr val="accent6"/>
          </a:solidFill>
        </p:spPr>
        <p:txBody>
          <a:bodyPr wrap="square">
            <a:spAutoFit/>
          </a:bodyPr>
          <a:lstStyle/>
          <a:p>
            <a:r>
              <a:rPr lang="zh-CN" altLang="en-US" dirty="0"/>
              <a:t>观察者只能观测到球的颜色的序列，观测不到球是从哪个盒子取出的</a:t>
            </a:r>
          </a:p>
        </p:txBody>
      </p:sp>
      <p:sp>
        <p:nvSpPr>
          <p:cNvPr id="28" name="文本框 27">
            <a:extLst>
              <a:ext uri="{FF2B5EF4-FFF2-40B4-BE49-F238E27FC236}">
                <a16:creationId xmlns:a16="http://schemas.microsoft.com/office/drawing/2014/main" id="{1E67226C-C052-482A-8D48-C2FEF77D1747}"/>
              </a:ext>
            </a:extLst>
          </p:cNvPr>
          <p:cNvSpPr txBox="1"/>
          <p:nvPr/>
        </p:nvSpPr>
        <p:spPr>
          <a:xfrm>
            <a:off x="6578423" y="6210016"/>
            <a:ext cx="3035030" cy="215444"/>
          </a:xfrm>
          <a:prstGeom prst="rect">
            <a:avLst/>
          </a:prstGeom>
          <a:noFill/>
        </p:spPr>
        <p:txBody>
          <a:bodyPr wrap="square">
            <a:spAutoFit/>
          </a:bodyPr>
          <a:lstStyle/>
          <a:p>
            <a:r>
              <a:rPr lang="en-US" altLang="zh-CN" sz="800" dirty="0"/>
              <a:t>https://blog.csdn.net/MOU_IT/article/details/80216671</a:t>
            </a:r>
            <a:endParaRPr lang="zh-CN" altLang="en-US" sz="800" dirty="0"/>
          </a:p>
        </p:txBody>
      </p:sp>
      <p:pic>
        <p:nvPicPr>
          <p:cNvPr id="30" name="图片 29">
            <a:extLst>
              <a:ext uri="{FF2B5EF4-FFF2-40B4-BE49-F238E27FC236}">
                <a16:creationId xmlns:a16="http://schemas.microsoft.com/office/drawing/2014/main" id="{1D93AF20-6CA0-41F5-A425-760BDDCE02AC}"/>
              </a:ext>
            </a:extLst>
          </p:cNvPr>
          <p:cNvPicPr>
            <a:picLocks noChangeAspect="1"/>
          </p:cNvPicPr>
          <p:nvPr/>
        </p:nvPicPr>
        <p:blipFill>
          <a:blip r:embed="rId3"/>
          <a:stretch>
            <a:fillRect/>
          </a:stretch>
        </p:blipFill>
        <p:spPr>
          <a:xfrm>
            <a:off x="6817061" y="4042345"/>
            <a:ext cx="2891349" cy="1402160"/>
          </a:xfrm>
          <a:prstGeom prst="rect">
            <a:avLst/>
          </a:prstGeom>
        </p:spPr>
      </p:pic>
      <p:pic>
        <p:nvPicPr>
          <p:cNvPr id="32" name="图片 31">
            <a:extLst>
              <a:ext uri="{FF2B5EF4-FFF2-40B4-BE49-F238E27FC236}">
                <a16:creationId xmlns:a16="http://schemas.microsoft.com/office/drawing/2014/main" id="{95E5435B-58D0-4FF2-9B80-B5B5073D0926}"/>
              </a:ext>
            </a:extLst>
          </p:cNvPr>
          <p:cNvPicPr>
            <a:picLocks noChangeAspect="1"/>
          </p:cNvPicPr>
          <p:nvPr/>
        </p:nvPicPr>
        <p:blipFill>
          <a:blip r:embed="rId4"/>
          <a:stretch>
            <a:fillRect/>
          </a:stretch>
        </p:blipFill>
        <p:spPr>
          <a:xfrm>
            <a:off x="10016062" y="4042345"/>
            <a:ext cx="1959184" cy="1402160"/>
          </a:xfrm>
          <a:prstGeom prst="rect">
            <a:avLst/>
          </a:prstGeom>
        </p:spPr>
      </p:pic>
      <p:pic>
        <p:nvPicPr>
          <p:cNvPr id="34" name="图片 33">
            <a:extLst>
              <a:ext uri="{FF2B5EF4-FFF2-40B4-BE49-F238E27FC236}">
                <a16:creationId xmlns:a16="http://schemas.microsoft.com/office/drawing/2014/main" id="{E20405AE-6E52-4730-A973-ADF5F2465AD8}"/>
              </a:ext>
            </a:extLst>
          </p:cNvPr>
          <p:cNvPicPr>
            <a:picLocks noChangeAspect="1"/>
          </p:cNvPicPr>
          <p:nvPr/>
        </p:nvPicPr>
        <p:blipFill>
          <a:blip r:embed="rId5"/>
          <a:stretch>
            <a:fillRect/>
          </a:stretch>
        </p:blipFill>
        <p:spPr>
          <a:xfrm>
            <a:off x="6692629" y="2167537"/>
            <a:ext cx="5282617" cy="813142"/>
          </a:xfrm>
          <a:prstGeom prst="rect">
            <a:avLst/>
          </a:prstGeom>
        </p:spPr>
      </p:pic>
      <p:sp>
        <p:nvSpPr>
          <p:cNvPr id="36" name="文本框 35">
            <a:extLst>
              <a:ext uri="{FF2B5EF4-FFF2-40B4-BE49-F238E27FC236}">
                <a16:creationId xmlns:a16="http://schemas.microsoft.com/office/drawing/2014/main" id="{049C65E7-B8D0-4CD3-97A8-4D536C97A325}"/>
              </a:ext>
            </a:extLst>
          </p:cNvPr>
          <p:cNvSpPr txBox="1"/>
          <p:nvPr/>
        </p:nvSpPr>
        <p:spPr>
          <a:xfrm>
            <a:off x="114987" y="3284433"/>
            <a:ext cx="6389575" cy="646331"/>
          </a:xfrm>
          <a:prstGeom prst="rect">
            <a:avLst/>
          </a:prstGeom>
          <a:solidFill>
            <a:schemeClr val="accent1">
              <a:lumMod val="50000"/>
            </a:schemeClr>
          </a:solidFill>
        </p:spPr>
        <p:txBody>
          <a:bodyPr wrap="square">
            <a:spAutoFit/>
          </a:bodyPr>
          <a:lstStyle/>
          <a:p>
            <a:r>
              <a:rPr lang="zh-CN" altLang="en-US" sz="1800" dirty="0"/>
              <a:t>开始，从</a:t>
            </a:r>
            <a:r>
              <a:rPr lang="en-US" altLang="zh-CN" sz="1800" dirty="0"/>
              <a:t>4</a:t>
            </a:r>
            <a:r>
              <a:rPr lang="zh-CN" altLang="en-US" sz="1800" dirty="0"/>
              <a:t>个盒子里以等概率随机选取一个盒子，</a:t>
            </a:r>
            <a:endParaRPr lang="en-US" altLang="zh-CN" sz="1800" dirty="0"/>
          </a:p>
          <a:p>
            <a:r>
              <a:rPr lang="zh-CN" altLang="en-US" sz="1800" dirty="0"/>
              <a:t>从这个盒子里随机抽出一个球，记录其颜色，放回；</a:t>
            </a:r>
            <a:endParaRPr lang="en-US" altLang="zh-CN" sz="1800" dirty="0"/>
          </a:p>
        </p:txBody>
      </p:sp>
      <p:sp>
        <p:nvSpPr>
          <p:cNvPr id="38" name="文本框 37">
            <a:extLst>
              <a:ext uri="{FF2B5EF4-FFF2-40B4-BE49-F238E27FC236}">
                <a16:creationId xmlns:a16="http://schemas.microsoft.com/office/drawing/2014/main" id="{C1C4BBA3-4ED1-47EA-A2D7-C7E0CA46EFD4}"/>
              </a:ext>
            </a:extLst>
          </p:cNvPr>
          <p:cNvSpPr txBox="1"/>
          <p:nvPr/>
        </p:nvSpPr>
        <p:spPr>
          <a:xfrm>
            <a:off x="6583288" y="6513931"/>
            <a:ext cx="3938081" cy="215444"/>
          </a:xfrm>
          <a:prstGeom prst="rect">
            <a:avLst/>
          </a:prstGeom>
          <a:noFill/>
        </p:spPr>
        <p:txBody>
          <a:bodyPr wrap="square">
            <a:spAutoFit/>
          </a:bodyPr>
          <a:lstStyle/>
          <a:p>
            <a:r>
              <a:rPr lang="en-US" altLang="zh-CN" sz="800" dirty="0"/>
              <a:t>https://www.cnblogs.com/wangzycloud/p/13061188.html</a:t>
            </a:r>
            <a:endParaRPr lang="zh-CN" altLang="en-US" sz="800" dirty="0"/>
          </a:p>
        </p:txBody>
      </p:sp>
      <p:pic>
        <p:nvPicPr>
          <p:cNvPr id="39" name="图片 38">
            <a:extLst>
              <a:ext uri="{FF2B5EF4-FFF2-40B4-BE49-F238E27FC236}">
                <a16:creationId xmlns:a16="http://schemas.microsoft.com/office/drawing/2014/main" id="{532190ED-CD49-4E5B-B1DB-3DDA8AD799DF}"/>
              </a:ext>
            </a:extLst>
          </p:cNvPr>
          <p:cNvPicPr>
            <a:picLocks noChangeAspect="1"/>
          </p:cNvPicPr>
          <p:nvPr/>
        </p:nvPicPr>
        <p:blipFill>
          <a:blip r:embed="rId6"/>
          <a:stretch>
            <a:fillRect/>
          </a:stretch>
        </p:blipFill>
        <p:spPr>
          <a:xfrm>
            <a:off x="2286291" y="674305"/>
            <a:ext cx="5370938" cy="1244486"/>
          </a:xfrm>
          <a:prstGeom prst="rect">
            <a:avLst/>
          </a:prstGeom>
        </p:spPr>
      </p:pic>
      <p:sp>
        <p:nvSpPr>
          <p:cNvPr id="41" name="文本框 40">
            <a:extLst>
              <a:ext uri="{FF2B5EF4-FFF2-40B4-BE49-F238E27FC236}">
                <a16:creationId xmlns:a16="http://schemas.microsoft.com/office/drawing/2014/main" id="{E45DDB88-F324-48D3-B3CB-8C54AF210D0A}"/>
              </a:ext>
            </a:extLst>
          </p:cNvPr>
          <p:cNvSpPr txBox="1"/>
          <p:nvPr/>
        </p:nvSpPr>
        <p:spPr>
          <a:xfrm>
            <a:off x="7726247" y="1477818"/>
            <a:ext cx="2636953" cy="369332"/>
          </a:xfrm>
          <a:prstGeom prst="rect">
            <a:avLst/>
          </a:prstGeom>
          <a:noFill/>
        </p:spPr>
        <p:txBody>
          <a:bodyPr wrap="square">
            <a:spAutoFit/>
          </a:bodyPr>
          <a:lstStyle/>
          <a:p>
            <a:r>
              <a:rPr lang="en-US" altLang="zh-CN" dirty="0"/>
              <a:t>O=(</a:t>
            </a:r>
            <a:r>
              <a:rPr lang="zh-CN" altLang="en-US" dirty="0"/>
              <a:t>红，白，红，红，红</a:t>
            </a:r>
            <a:r>
              <a:rPr lang="en-US" altLang="zh-CN" dirty="0"/>
              <a:t>)</a:t>
            </a:r>
            <a:endParaRPr lang="zh-CN" altLang="en-US" dirty="0"/>
          </a:p>
        </p:txBody>
      </p:sp>
    </p:spTree>
    <p:extLst>
      <p:ext uri="{BB962C8B-B14F-4D97-AF65-F5344CB8AC3E}">
        <p14:creationId xmlns:p14="http://schemas.microsoft.com/office/powerpoint/2010/main" val="368981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2B6E62-75D2-4867-A9FC-113746523761}"/>
              </a:ext>
            </a:extLst>
          </p:cNvPr>
          <p:cNvSpPr>
            <a:spLocks noGrp="1"/>
          </p:cNvSpPr>
          <p:nvPr>
            <p:ph type="title"/>
          </p:nvPr>
        </p:nvSpPr>
        <p:spPr/>
        <p:txBody>
          <a:bodyPr>
            <a:normAutofit/>
          </a:bodyPr>
          <a:lstStyle/>
          <a:p>
            <a:r>
              <a:rPr lang="en-US" altLang="zh-CN" b="0" i="0" dirty="0">
                <a:effectLst/>
                <a:latin typeface="-apple-system"/>
              </a:rPr>
              <a:t>HMM</a:t>
            </a:r>
            <a:r>
              <a:rPr lang="zh-CN" altLang="en-US" b="0" i="0" dirty="0">
                <a:effectLst/>
                <a:latin typeface="-apple-system"/>
              </a:rPr>
              <a:t>的</a:t>
            </a:r>
            <a:r>
              <a:rPr lang="en-US" altLang="zh-CN" b="0" i="0" dirty="0">
                <a:effectLst/>
                <a:latin typeface="-apple-system"/>
              </a:rPr>
              <a:t>3</a:t>
            </a:r>
            <a:r>
              <a:rPr lang="zh-CN" altLang="en-US" b="0" i="0" dirty="0">
                <a:effectLst/>
                <a:latin typeface="-apple-system"/>
              </a:rPr>
              <a:t>个问题：</a:t>
            </a:r>
            <a:br>
              <a:rPr lang="en-US" altLang="zh-CN" b="0" i="0" dirty="0">
                <a:effectLst/>
                <a:latin typeface="-apple-system"/>
              </a:rPr>
            </a:br>
            <a:r>
              <a:rPr lang="zh-CN" altLang="en-US" b="0" i="0" dirty="0">
                <a:effectLst/>
                <a:highlight>
                  <a:srgbClr val="0000FF"/>
                </a:highlight>
                <a:latin typeface="-apple-system"/>
              </a:rPr>
              <a:t>概率计算问题</a:t>
            </a:r>
            <a:r>
              <a:rPr lang="zh-CN" altLang="en-US" b="0" i="0" dirty="0">
                <a:effectLst/>
                <a:latin typeface="-apple-system"/>
              </a:rPr>
              <a:t>，学习问题，预测问题</a:t>
            </a:r>
            <a:endParaRPr lang="zh-CN" altLang="en-US" dirty="0"/>
          </a:p>
        </p:txBody>
      </p:sp>
      <p:sp>
        <p:nvSpPr>
          <p:cNvPr id="5" name="文本框 4">
            <a:extLst>
              <a:ext uri="{FF2B5EF4-FFF2-40B4-BE49-F238E27FC236}">
                <a16:creationId xmlns:a16="http://schemas.microsoft.com/office/drawing/2014/main" id="{DFA84E5D-79EC-4F3C-A003-4F5D1D6440A9}"/>
              </a:ext>
            </a:extLst>
          </p:cNvPr>
          <p:cNvSpPr txBox="1"/>
          <p:nvPr/>
        </p:nvSpPr>
        <p:spPr>
          <a:xfrm>
            <a:off x="732816" y="2123984"/>
            <a:ext cx="10025976" cy="1477328"/>
          </a:xfrm>
          <a:prstGeom prst="rect">
            <a:avLst/>
          </a:prstGeom>
          <a:solidFill>
            <a:schemeClr val="accent1">
              <a:lumMod val="50000"/>
            </a:schemeClr>
          </a:solidFill>
        </p:spPr>
        <p:txBody>
          <a:bodyPr wrap="square">
            <a:spAutoFit/>
          </a:bodyPr>
          <a:lstStyle/>
          <a:p>
            <a:r>
              <a:rPr lang="zh-CN" altLang="en-US" dirty="0"/>
              <a:t>概率计算问题描述如下：</a:t>
            </a:r>
          </a:p>
          <a:p>
            <a:endParaRPr lang="zh-CN" altLang="en-US" dirty="0"/>
          </a:p>
          <a:p>
            <a:r>
              <a:rPr lang="zh-CN" altLang="en-US" dirty="0"/>
              <a:t>已知一个隐马尔可夫模型 </a:t>
            </a:r>
            <a:r>
              <a:rPr lang="en-US" altLang="zh-CN" dirty="0"/>
              <a:t>λ=</a:t>
            </a:r>
            <a:r>
              <a:rPr lang="zh-CN" altLang="en-US" dirty="0"/>
              <a:t>（</a:t>
            </a:r>
            <a:r>
              <a:rPr lang="en-US" altLang="zh-CN" dirty="0"/>
              <a:t>A</a:t>
            </a:r>
            <a:r>
              <a:rPr lang="zh-CN" altLang="en-US" dirty="0"/>
              <a:t>，</a:t>
            </a:r>
            <a:r>
              <a:rPr lang="en-US" altLang="zh-CN" dirty="0"/>
              <a:t>B</a:t>
            </a:r>
            <a:r>
              <a:rPr lang="zh-CN" altLang="en-US" dirty="0"/>
              <a:t>，</a:t>
            </a:r>
            <a:r>
              <a:rPr lang="en-US" altLang="zh-CN" dirty="0"/>
              <a:t>π</a:t>
            </a:r>
            <a:r>
              <a:rPr lang="zh-CN" altLang="en-US" dirty="0"/>
              <a:t>），已知一个观测序列</a:t>
            </a:r>
            <a:r>
              <a:rPr lang="en-US" altLang="zh-CN" dirty="0"/>
              <a:t>O=</a:t>
            </a:r>
            <a:r>
              <a:rPr lang="zh-CN" altLang="en-US" dirty="0"/>
              <a:t>（</a:t>
            </a:r>
            <a:r>
              <a:rPr lang="en-US" altLang="zh-CN" dirty="0"/>
              <a:t>o1, o2,……</a:t>
            </a:r>
            <a:r>
              <a:rPr lang="zh-CN" altLang="en-US" dirty="0"/>
              <a:t>，</a:t>
            </a:r>
            <a:r>
              <a:rPr lang="en-US" altLang="zh-CN" dirty="0" err="1"/>
              <a:t>oT</a:t>
            </a:r>
            <a:r>
              <a:rPr lang="zh-CN" altLang="en-US" dirty="0"/>
              <a:t>）</a:t>
            </a:r>
          </a:p>
          <a:p>
            <a:endParaRPr lang="zh-CN" altLang="en-US" dirty="0"/>
          </a:p>
          <a:p>
            <a:r>
              <a:rPr lang="zh-CN" altLang="en-US" dirty="0"/>
              <a:t>问题：请计算在模型</a:t>
            </a:r>
            <a:r>
              <a:rPr lang="en-US" altLang="zh-CN" dirty="0"/>
              <a:t>λ</a:t>
            </a:r>
            <a:r>
              <a:rPr lang="zh-CN" altLang="en-US" dirty="0"/>
              <a:t>下观测序列</a:t>
            </a:r>
            <a:r>
              <a:rPr lang="en-US" altLang="zh-CN" dirty="0"/>
              <a:t>O</a:t>
            </a:r>
            <a:r>
              <a:rPr lang="zh-CN" altLang="en-US" dirty="0"/>
              <a:t>出现的概率</a:t>
            </a:r>
            <a:r>
              <a:rPr lang="en-US" altLang="zh-CN" dirty="0">
                <a:highlight>
                  <a:srgbClr val="0000FF"/>
                </a:highlight>
              </a:rPr>
              <a:t>P(O|λ)</a:t>
            </a:r>
            <a:endParaRPr lang="zh-CN" altLang="en-US" dirty="0">
              <a:highlight>
                <a:srgbClr val="0000FF"/>
              </a:highlight>
            </a:endParaRPr>
          </a:p>
        </p:txBody>
      </p:sp>
      <p:sp>
        <p:nvSpPr>
          <p:cNvPr id="7" name="文本框 6">
            <a:extLst>
              <a:ext uri="{FF2B5EF4-FFF2-40B4-BE49-F238E27FC236}">
                <a16:creationId xmlns:a16="http://schemas.microsoft.com/office/drawing/2014/main" id="{B0C83444-470E-4D57-9B08-C3B90A5BA282}"/>
              </a:ext>
            </a:extLst>
          </p:cNvPr>
          <p:cNvSpPr txBox="1"/>
          <p:nvPr/>
        </p:nvSpPr>
        <p:spPr>
          <a:xfrm>
            <a:off x="680321" y="6488668"/>
            <a:ext cx="3158862" cy="230832"/>
          </a:xfrm>
          <a:prstGeom prst="rect">
            <a:avLst/>
          </a:prstGeom>
          <a:noFill/>
        </p:spPr>
        <p:txBody>
          <a:bodyPr wrap="square">
            <a:spAutoFit/>
          </a:bodyPr>
          <a:lstStyle/>
          <a:p>
            <a:r>
              <a:rPr lang="en-US" altLang="zh-CN" sz="900" dirty="0"/>
              <a:t>https://blog.csdn.net/u012421852/article/details/80186754</a:t>
            </a:r>
            <a:endParaRPr lang="zh-CN" altLang="en-US" sz="900" dirty="0"/>
          </a:p>
        </p:txBody>
      </p:sp>
      <p:pic>
        <p:nvPicPr>
          <p:cNvPr id="10" name="图片 9">
            <a:extLst>
              <a:ext uri="{FF2B5EF4-FFF2-40B4-BE49-F238E27FC236}">
                <a16:creationId xmlns:a16="http://schemas.microsoft.com/office/drawing/2014/main" id="{5519097C-3D14-472D-85F0-18452EB69E6A}"/>
              </a:ext>
            </a:extLst>
          </p:cNvPr>
          <p:cNvPicPr>
            <a:picLocks noChangeAspect="1"/>
          </p:cNvPicPr>
          <p:nvPr/>
        </p:nvPicPr>
        <p:blipFill>
          <a:blip r:embed="rId2"/>
          <a:stretch>
            <a:fillRect/>
          </a:stretch>
        </p:blipFill>
        <p:spPr>
          <a:xfrm>
            <a:off x="732815" y="3725064"/>
            <a:ext cx="4630328" cy="2339588"/>
          </a:xfrm>
          <a:prstGeom prst="rect">
            <a:avLst/>
          </a:prstGeom>
        </p:spPr>
      </p:pic>
      <p:sp>
        <p:nvSpPr>
          <p:cNvPr id="12" name="文本框 11">
            <a:extLst>
              <a:ext uri="{FF2B5EF4-FFF2-40B4-BE49-F238E27FC236}">
                <a16:creationId xmlns:a16="http://schemas.microsoft.com/office/drawing/2014/main" id="{1E60B0D8-63EF-4FBD-821D-7E2ED96255EF}"/>
              </a:ext>
            </a:extLst>
          </p:cNvPr>
          <p:cNvSpPr txBox="1"/>
          <p:nvPr/>
        </p:nvSpPr>
        <p:spPr>
          <a:xfrm>
            <a:off x="5427318" y="4587323"/>
            <a:ext cx="5279594" cy="1477328"/>
          </a:xfrm>
          <a:prstGeom prst="rect">
            <a:avLst/>
          </a:prstGeom>
          <a:solidFill>
            <a:schemeClr val="accent6"/>
          </a:solidFill>
        </p:spPr>
        <p:txBody>
          <a:bodyPr wrap="square">
            <a:spAutoFit/>
          </a:bodyPr>
          <a:lstStyle/>
          <a:p>
            <a:r>
              <a:rPr lang="zh-CN" altLang="en-US" dirty="0"/>
              <a:t>求观测序列概率：</a:t>
            </a:r>
            <a:endParaRPr lang="en-US" altLang="zh-CN" dirty="0"/>
          </a:p>
          <a:p>
            <a:endParaRPr lang="en-US" altLang="zh-CN" dirty="0"/>
          </a:p>
          <a:p>
            <a:r>
              <a:rPr lang="zh-CN" altLang="en-US" dirty="0"/>
              <a:t>给定</a:t>
            </a:r>
            <a:r>
              <a:rPr lang="en-US" altLang="zh-CN" dirty="0"/>
              <a:t>HMM λ=</a:t>
            </a:r>
            <a:r>
              <a:rPr lang="zh-CN" altLang="en-US" dirty="0"/>
              <a:t>（</a:t>
            </a:r>
            <a:r>
              <a:rPr lang="en-US" altLang="zh-CN" dirty="0"/>
              <a:t>A</a:t>
            </a:r>
            <a:r>
              <a:rPr lang="zh-CN" altLang="en-US" dirty="0"/>
              <a:t>，</a:t>
            </a:r>
            <a:r>
              <a:rPr lang="en-US" altLang="zh-CN" dirty="0"/>
              <a:t>B</a:t>
            </a:r>
            <a:r>
              <a:rPr lang="zh-CN" altLang="en-US" dirty="0"/>
              <a:t>，</a:t>
            </a:r>
            <a:r>
              <a:rPr lang="en-US" altLang="zh-CN" dirty="0"/>
              <a:t>π</a:t>
            </a:r>
            <a:r>
              <a:rPr lang="zh-CN" altLang="en-US" dirty="0"/>
              <a:t>）</a:t>
            </a:r>
            <a:endParaRPr lang="en-US" altLang="zh-CN" dirty="0"/>
          </a:p>
          <a:p>
            <a:r>
              <a:rPr lang="zh-CN" altLang="en-US" dirty="0"/>
              <a:t>已知观测序列</a:t>
            </a:r>
            <a:r>
              <a:rPr lang="en-US" altLang="zh-CN" dirty="0"/>
              <a:t>O=(</a:t>
            </a:r>
            <a:r>
              <a:rPr lang="zh-CN" altLang="en-US" dirty="0"/>
              <a:t>红，白，红</a:t>
            </a:r>
            <a:r>
              <a:rPr lang="en-US" altLang="zh-CN" dirty="0"/>
              <a:t>)</a:t>
            </a:r>
            <a:r>
              <a:rPr lang="zh-CN" altLang="en-US" dirty="0"/>
              <a:t>，</a:t>
            </a:r>
            <a:r>
              <a:rPr lang="en-US" altLang="zh-CN" dirty="0"/>
              <a:t>T=3</a:t>
            </a:r>
            <a:r>
              <a:rPr lang="zh-CN" altLang="en-US" dirty="0"/>
              <a:t>，</a:t>
            </a:r>
            <a:endParaRPr lang="en-US" altLang="zh-CN" dirty="0"/>
          </a:p>
          <a:p>
            <a:r>
              <a:rPr lang="zh-CN" altLang="en-US" dirty="0">
                <a:highlight>
                  <a:srgbClr val="0000FF"/>
                </a:highlight>
              </a:rPr>
              <a:t>请用前向算法求</a:t>
            </a:r>
            <a:r>
              <a:rPr lang="en-US" altLang="zh-CN" dirty="0">
                <a:highlight>
                  <a:srgbClr val="0000FF"/>
                </a:highlight>
              </a:rPr>
              <a:t>P(O|λ)</a:t>
            </a:r>
            <a:endParaRPr lang="zh-CN" altLang="en-US" dirty="0">
              <a:highlight>
                <a:srgbClr val="0000FF"/>
              </a:highlight>
            </a:endParaRPr>
          </a:p>
        </p:txBody>
      </p:sp>
      <p:sp>
        <p:nvSpPr>
          <p:cNvPr id="14" name="文本框 13">
            <a:extLst>
              <a:ext uri="{FF2B5EF4-FFF2-40B4-BE49-F238E27FC236}">
                <a16:creationId xmlns:a16="http://schemas.microsoft.com/office/drawing/2014/main" id="{287D4573-DC0A-4E8A-96C1-AB827C061397}"/>
              </a:ext>
            </a:extLst>
          </p:cNvPr>
          <p:cNvSpPr txBox="1"/>
          <p:nvPr/>
        </p:nvSpPr>
        <p:spPr>
          <a:xfrm>
            <a:off x="616085" y="6311383"/>
            <a:ext cx="3223098" cy="230832"/>
          </a:xfrm>
          <a:prstGeom prst="rect">
            <a:avLst/>
          </a:prstGeom>
          <a:noFill/>
        </p:spPr>
        <p:txBody>
          <a:bodyPr wrap="square">
            <a:spAutoFit/>
          </a:bodyPr>
          <a:lstStyle/>
          <a:p>
            <a:r>
              <a:rPr lang="en-US" altLang="zh-CN" sz="900" dirty="0"/>
              <a:t>《</a:t>
            </a:r>
            <a:r>
              <a:rPr lang="zh-CN" altLang="en-US" sz="900" dirty="0"/>
              <a:t>统计学习方法</a:t>
            </a:r>
            <a:r>
              <a:rPr lang="en-US" altLang="zh-CN" sz="900" dirty="0"/>
              <a:t>》</a:t>
            </a:r>
            <a:r>
              <a:rPr lang="zh-CN" altLang="en-US" sz="900" dirty="0"/>
              <a:t>李航</a:t>
            </a:r>
          </a:p>
        </p:txBody>
      </p:sp>
      <p:pic>
        <p:nvPicPr>
          <p:cNvPr id="16" name="图片 15">
            <a:extLst>
              <a:ext uri="{FF2B5EF4-FFF2-40B4-BE49-F238E27FC236}">
                <a16:creationId xmlns:a16="http://schemas.microsoft.com/office/drawing/2014/main" id="{6950E348-2AEB-47BF-87F4-0B717BB3C726}"/>
              </a:ext>
            </a:extLst>
          </p:cNvPr>
          <p:cNvPicPr>
            <a:picLocks noChangeAspect="1"/>
          </p:cNvPicPr>
          <p:nvPr/>
        </p:nvPicPr>
        <p:blipFill>
          <a:blip r:embed="rId3"/>
          <a:stretch>
            <a:fillRect/>
          </a:stretch>
        </p:blipFill>
        <p:spPr>
          <a:xfrm>
            <a:off x="5427317" y="3725063"/>
            <a:ext cx="5279594" cy="810838"/>
          </a:xfrm>
          <a:prstGeom prst="rect">
            <a:avLst/>
          </a:prstGeom>
        </p:spPr>
      </p:pic>
      <p:sp>
        <p:nvSpPr>
          <p:cNvPr id="18" name="文本框 17">
            <a:extLst>
              <a:ext uri="{FF2B5EF4-FFF2-40B4-BE49-F238E27FC236}">
                <a16:creationId xmlns:a16="http://schemas.microsoft.com/office/drawing/2014/main" id="{08FAB8CE-9A4C-414C-B280-5C5DFB26FAFA}"/>
              </a:ext>
            </a:extLst>
          </p:cNvPr>
          <p:cNvSpPr txBox="1"/>
          <p:nvPr/>
        </p:nvSpPr>
        <p:spPr>
          <a:xfrm>
            <a:off x="5363143" y="6234752"/>
            <a:ext cx="5075314" cy="369332"/>
          </a:xfrm>
          <a:prstGeom prst="rect">
            <a:avLst/>
          </a:prstGeom>
          <a:noFill/>
        </p:spPr>
        <p:txBody>
          <a:bodyPr wrap="square">
            <a:spAutoFit/>
          </a:bodyPr>
          <a:lstStyle/>
          <a:p>
            <a:r>
              <a:rPr lang="en-US" altLang="zh-CN" dirty="0"/>
              <a:t>O=(</a:t>
            </a:r>
            <a:r>
              <a:rPr lang="zh-CN" altLang="en-US" dirty="0"/>
              <a:t>红，白，红，红</a:t>
            </a:r>
            <a:r>
              <a:rPr lang="en-US" altLang="zh-CN" dirty="0"/>
              <a:t>)</a:t>
            </a:r>
            <a:r>
              <a:rPr lang="zh-CN" altLang="en-US" dirty="0"/>
              <a:t>；</a:t>
            </a:r>
            <a:r>
              <a:rPr lang="en-US" altLang="zh-CN" dirty="0"/>
              <a:t> O=(</a:t>
            </a:r>
            <a:r>
              <a:rPr lang="zh-CN" altLang="en-US" dirty="0"/>
              <a:t>红，白，红，红，白</a:t>
            </a:r>
            <a:r>
              <a:rPr lang="en-US" altLang="zh-CN" dirty="0"/>
              <a:t>)</a:t>
            </a:r>
            <a:endParaRPr lang="zh-CN" altLang="en-US" dirty="0"/>
          </a:p>
        </p:txBody>
      </p:sp>
    </p:spTree>
    <p:extLst>
      <p:ext uri="{BB962C8B-B14F-4D97-AF65-F5344CB8AC3E}">
        <p14:creationId xmlns:p14="http://schemas.microsoft.com/office/powerpoint/2010/main" val="3743853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CCC4B6-3A39-40C0-B0A4-85C76EA49EE6}"/>
              </a:ext>
            </a:extLst>
          </p:cNvPr>
          <p:cNvSpPr>
            <a:spLocks noGrp="1"/>
          </p:cNvSpPr>
          <p:nvPr>
            <p:ph type="title"/>
          </p:nvPr>
        </p:nvSpPr>
        <p:spPr/>
        <p:txBody>
          <a:bodyPr/>
          <a:lstStyle/>
          <a:p>
            <a:r>
              <a:rPr lang="en-US" altLang="zh-CN" b="0" i="0" dirty="0">
                <a:effectLst/>
                <a:latin typeface="-apple-system"/>
              </a:rPr>
              <a:t>HMM</a:t>
            </a:r>
            <a:r>
              <a:rPr lang="zh-CN" altLang="en-US" b="0" i="0" dirty="0">
                <a:effectLst/>
                <a:latin typeface="-apple-system"/>
              </a:rPr>
              <a:t>的</a:t>
            </a:r>
            <a:r>
              <a:rPr lang="en-US" altLang="zh-CN" b="0" i="0" dirty="0">
                <a:effectLst/>
                <a:latin typeface="-apple-system"/>
              </a:rPr>
              <a:t>3</a:t>
            </a:r>
            <a:r>
              <a:rPr lang="zh-CN" altLang="en-US" b="0" i="0" dirty="0">
                <a:effectLst/>
                <a:latin typeface="-apple-system"/>
              </a:rPr>
              <a:t>个问题：</a:t>
            </a:r>
            <a:br>
              <a:rPr lang="en-US" altLang="zh-CN" b="0" i="0" dirty="0">
                <a:effectLst/>
                <a:latin typeface="-apple-system"/>
              </a:rPr>
            </a:br>
            <a:r>
              <a:rPr lang="zh-CN" altLang="en-US" b="0" i="0" dirty="0">
                <a:effectLst/>
                <a:latin typeface="-apple-system"/>
              </a:rPr>
              <a:t>概率计算问题，学习问题，</a:t>
            </a:r>
            <a:r>
              <a:rPr lang="zh-CN" altLang="en-US" b="0" i="0" dirty="0">
                <a:effectLst/>
                <a:highlight>
                  <a:srgbClr val="0000FF"/>
                </a:highlight>
                <a:latin typeface="-apple-system"/>
              </a:rPr>
              <a:t>预测问题</a:t>
            </a:r>
            <a:endParaRPr lang="zh-CN" altLang="en-US" dirty="0">
              <a:highlight>
                <a:srgbClr val="0000FF"/>
              </a:highlight>
            </a:endParaRPr>
          </a:p>
        </p:txBody>
      </p:sp>
      <p:sp>
        <p:nvSpPr>
          <p:cNvPr id="5" name="文本框 4">
            <a:extLst>
              <a:ext uri="{FF2B5EF4-FFF2-40B4-BE49-F238E27FC236}">
                <a16:creationId xmlns:a16="http://schemas.microsoft.com/office/drawing/2014/main" id="{7F2D9708-EAC7-4A85-9256-114FB4BA71A5}"/>
              </a:ext>
            </a:extLst>
          </p:cNvPr>
          <p:cNvSpPr txBox="1"/>
          <p:nvPr/>
        </p:nvSpPr>
        <p:spPr>
          <a:xfrm>
            <a:off x="869005" y="2894186"/>
            <a:ext cx="9182910" cy="1477328"/>
          </a:xfrm>
          <a:prstGeom prst="rect">
            <a:avLst/>
          </a:prstGeom>
          <a:solidFill>
            <a:schemeClr val="accent1">
              <a:lumMod val="50000"/>
            </a:schemeClr>
          </a:solidFill>
        </p:spPr>
        <p:txBody>
          <a:bodyPr wrap="square">
            <a:spAutoFit/>
          </a:bodyPr>
          <a:lstStyle/>
          <a:p>
            <a:r>
              <a:rPr lang="zh-CN" altLang="en-US" dirty="0"/>
              <a:t>已知隐马尔科夫模型</a:t>
            </a:r>
            <a:r>
              <a:rPr lang="en-US" altLang="zh-CN" dirty="0"/>
              <a:t>λ=(A, B, π)</a:t>
            </a:r>
            <a:r>
              <a:rPr lang="zh-CN" altLang="en-US" dirty="0"/>
              <a:t>，一个观测序列</a:t>
            </a:r>
            <a:r>
              <a:rPr lang="en-US" altLang="zh-CN" dirty="0"/>
              <a:t>O=(o1, o2, ……</a:t>
            </a:r>
            <a:r>
              <a:rPr lang="zh-CN" altLang="en-US" dirty="0"/>
              <a:t>，</a:t>
            </a:r>
            <a:r>
              <a:rPr lang="en-US" altLang="zh-CN" dirty="0" err="1"/>
              <a:t>oT</a:t>
            </a:r>
            <a:r>
              <a:rPr lang="en-US" altLang="zh-CN" dirty="0"/>
              <a:t>)</a:t>
            </a:r>
          </a:p>
          <a:p>
            <a:endParaRPr lang="en-US" altLang="zh-CN" dirty="0"/>
          </a:p>
          <a:p>
            <a:r>
              <a:rPr lang="zh-CN" altLang="en-US" dirty="0"/>
              <a:t>问题：求给定观测序列条件概率</a:t>
            </a:r>
            <a:r>
              <a:rPr lang="en-US" altLang="zh-CN" dirty="0">
                <a:highlight>
                  <a:srgbClr val="0000FF"/>
                </a:highlight>
              </a:rPr>
              <a:t>P(I|O)</a:t>
            </a:r>
            <a:r>
              <a:rPr lang="zh-CN" altLang="en-US" dirty="0"/>
              <a:t>最大的状态序列</a:t>
            </a:r>
            <a:r>
              <a:rPr lang="en-US" altLang="zh-CN" dirty="0"/>
              <a:t>I=(i1, i2, ……</a:t>
            </a:r>
            <a:r>
              <a:rPr lang="zh-CN" altLang="en-US" dirty="0"/>
              <a:t>，</a:t>
            </a:r>
            <a:r>
              <a:rPr lang="en-US" altLang="zh-CN" dirty="0" err="1"/>
              <a:t>iT</a:t>
            </a:r>
            <a:r>
              <a:rPr lang="en-US" altLang="zh-CN" dirty="0"/>
              <a:t>)</a:t>
            </a:r>
          </a:p>
          <a:p>
            <a:endParaRPr lang="en-US" altLang="zh-CN" dirty="0"/>
          </a:p>
          <a:p>
            <a:r>
              <a:rPr lang="zh-CN" altLang="en-US" dirty="0"/>
              <a:t>注：即给定模型</a:t>
            </a:r>
            <a:r>
              <a:rPr lang="en-US" altLang="zh-CN" dirty="0"/>
              <a:t>λ</a:t>
            </a:r>
            <a:r>
              <a:rPr lang="zh-CN" altLang="en-US" dirty="0"/>
              <a:t>和观测序列</a:t>
            </a:r>
            <a:r>
              <a:rPr lang="en-US" altLang="zh-CN" dirty="0"/>
              <a:t>O</a:t>
            </a:r>
            <a:r>
              <a:rPr lang="zh-CN" altLang="en-US" dirty="0"/>
              <a:t>，求最有可能的对应的状态序列。</a:t>
            </a:r>
          </a:p>
        </p:txBody>
      </p:sp>
      <p:sp>
        <p:nvSpPr>
          <p:cNvPr id="7" name="文本框 6">
            <a:extLst>
              <a:ext uri="{FF2B5EF4-FFF2-40B4-BE49-F238E27FC236}">
                <a16:creationId xmlns:a16="http://schemas.microsoft.com/office/drawing/2014/main" id="{3331B639-2F06-4985-A1C1-CCA5E80EE48D}"/>
              </a:ext>
            </a:extLst>
          </p:cNvPr>
          <p:cNvSpPr txBox="1"/>
          <p:nvPr/>
        </p:nvSpPr>
        <p:spPr>
          <a:xfrm>
            <a:off x="869005" y="2426902"/>
            <a:ext cx="9182909" cy="369332"/>
          </a:xfrm>
          <a:prstGeom prst="rect">
            <a:avLst/>
          </a:prstGeom>
          <a:solidFill>
            <a:schemeClr val="accent1">
              <a:lumMod val="50000"/>
            </a:schemeClr>
          </a:solidFill>
        </p:spPr>
        <p:txBody>
          <a:bodyPr wrap="square">
            <a:spAutoFit/>
          </a:bodyPr>
          <a:lstStyle/>
          <a:p>
            <a:r>
              <a:rPr lang="zh-CN" altLang="en-US" dirty="0"/>
              <a:t>也称：解码</a:t>
            </a:r>
            <a:r>
              <a:rPr lang="en-US" altLang="zh-CN" dirty="0"/>
              <a:t>(decoding)</a:t>
            </a:r>
            <a:r>
              <a:rPr lang="zh-CN" altLang="en-US" dirty="0"/>
              <a:t>问题</a:t>
            </a:r>
          </a:p>
        </p:txBody>
      </p:sp>
      <p:sp>
        <p:nvSpPr>
          <p:cNvPr id="3" name="文本框 2">
            <a:extLst>
              <a:ext uri="{FF2B5EF4-FFF2-40B4-BE49-F238E27FC236}">
                <a16:creationId xmlns:a16="http://schemas.microsoft.com/office/drawing/2014/main" id="{F3E0A9B9-0BFC-4C99-A275-9BA5A50EA698}"/>
              </a:ext>
            </a:extLst>
          </p:cNvPr>
          <p:cNvSpPr txBox="1"/>
          <p:nvPr/>
        </p:nvSpPr>
        <p:spPr>
          <a:xfrm>
            <a:off x="869005" y="4585861"/>
            <a:ext cx="9182909" cy="369332"/>
          </a:xfrm>
          <a:prstGeom prst="rect">
            <a:avLst/>
          </a:prstGeom>
          <a:solidFill>
            <a:schemeClr val="accent1">
              <a:lumMod val="50000"/>
            </a:schemeClr>
          </a:solidFill>
        </p:spPr>
        <p:txBody>
          <a:bodyPr wrap="square">
            <a:spAutoFit/>
          </a:bodyPr>
          <a:lstStyle/>
          <a:p>
            <a:r>
              <a:rPr lang="zh-CN" altLang="en-US" dirty="0"/>
              <a:t>例：已知观测序列</a:t>
            </a:r>
            <a:r>
              <a:rPr lang="en-US" altLang="zh-CN" dirty="0"/>
              <a:t>O=(</a:t>
            </a:r>
            <a:r>
              <a:rPr lang="zh-CN" altLang="en-US" dirty="0"/>
              <a:t>干燥，潮湿，湿透</a:t>
            </a:r>
            <a:r>
              <a:rPr lang="en-US" altLang="zh-CN" dirty="0"/>
              <a:t>)</a:t>
            </a:r>
            <a:r>
              <a:rPr lang="zh-CN" altLang="en-US" dirty="0"/>
              <a:t>；那么，这三天最可能的天气序列</a:t>
            </a:r>
            <a:r>
              <a:rPr lang="en-US" altLang="zh-CN" dirty="0"/>
              <a:t>I</a:t>
            </a:r>
            <a:r>
              <a:rPr lang="zh-CN" altLang="en-US" dirty="0"/>
              <a:t>是什么？</a:t>
            </a:r>
          </a:p>
        </p:txBody>
      </p:sp>
      <p:sp>
        <p:nvSpPr>
          <p:cNvPr id="4" name="文本框 3">
            <a:extLst>
              <a:ext uri="{FF2B5EF4-FFF2-40B4-BE49-F238E27FC236}">
                <a16:creationId xmlns:a16="http://schemas.microsoft.com/office/drawing/2014/main" id="{E6178556-16B1-43AF-9A36-CFE060B404A5}"/>
              </a:ext>
            </a:extLst>
          </p:cNvPr>
          <p:cNvSpPr txBox="1"/>
          <p:nvPr/>
        </p:nvSpPr>
        <p:spPr>
          <a:xfrm>
            <a:off x="869005" y="5431485"/>
            <a:ext cx="9182909" cy="523220"/>
          </a:xfrm>
          <a:prstGeom prst="rect">
            <a:avLst/>
          </a:prstGeom>
          <a:solidFill>
            <a:schemeClr val="accent1">
              <a:lumMod val="50000"/>
            </a:schemeClr>
          </a:solidFill>
        </p:spPr>
        <p:txBody>
          <a:bodyPr wrap="square">
            <a:spAutoFit/>
          </a:bodyPr>
          <a:lstStyle/>
          <a:p>
            <a:pPr marL="0" indent="0">
              <a:buNone/>
            </a:pPr>
            <a:r>
              <a:rPr lang="zh-CN" altLang="en-US" sz="2800" b="1" dirty="0">
                <a:solidFill>
                  <a:schemeClr val="accent2">
                    <a:lumMod val="75000"/>
                  </a:schemeClr>
                </a:solidFill>
                <a:highlight>
                  <a:srgbClr val="0000FF"/>
                </a:highlight>
              </a:rPr>
              <a:t>维特比算法 </a:t>
            </a:r>
            <a:r>
              <a:rPr lang="en-US" altLang="zh-CN" sz="2800" b="1" dirty="0">
                <a:solidFill>
                  <a:schemeClr val="accent2">
                    <a:lumMod val="75000"/>
                  </a:schemeClr>
                </a:solidFill>
              </a:rPr>
              <a:t>( Viterbi Algorithm ) </a:t>
            </a:r>
            <a:r>
              <a:rPr lang="zh-CN" altLang="en-US" sz="2800" b="1" dirty="0">
                <a:solidFill>
                  <a:schemeClr val="accent2">
                    <a:lumMod val="75000"/>
                  </a:schemeClr>
                </a:solidFill>
              </a:rPr>
              <a:t>（</a:t>
            </a:r>
            <a:r>
              <a:rPr lang="en-US" altLang="zh-CN" sz="2800" b="1" dirty="0">
                <a:solidFill>
                  <a:schemeClr val="accent2">
                    <a:lumMod val="75000"/>
                  </a:schemeClr>
                </a:solidFill>
              </a:rPr>
              <a:t>Viterbi</a:t>
            </a:r>
            <a:r>
              <a:rPr lang="zh-CN" altLang="en-US" sz="2800" b="1" dirty="0">
                <a:solidFill>
                  <a:schemeClr val="accent2">
                    <a:lumMod val="75000"/>
                  </a:schemeClr>
                </a:solidFill>
              </a:rPr>
              <a:t>，</a:t>
            </a:r>
            <a:r>
              <a:rPr lang="en-US" altLang="zh-CN" sz="2800" b="1" dirty="0">
                <a:solidFill>
                  <a:schemeClr val="accent2">
                    <a:lumMod val="75000"/>
                  </a:schemeClr>
                </a:solidFill>
              </a:rPr>
              <a:t>1967</a:t>
            </a:r>
            <a:r>
              <a:rPr lang="zh-CN" altLang="en-US" sz="2800" b="1" dirty="0">
                <a:solidFill>
                  <a:schemeClr val="accent2">
                    <a:lumMod val="75000"/>
                  </a:schemeClr>
                </a:solidFill>
              </a:rPr>
              <a:t>）</a:t>
            </a:r>
            <a:endParaRPr lang="en-US" altLang="zh-CN" sz="2800" b="1" dirty="0"/>
          </a:p>
        </p:txBody>
      </p:sp>
    </p:spTree>
    <p:extLst>
      <p:ext uri="{BB962C8B-B14F-4D97-AF65-F5344CB8AC3E}">
        <p14:creationId xmlns:p14="http://schemas.microsoft.com/office/powerpoint/2010/main" val="2686060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6341E-1F04-4E4C-9D48-C54E426A773F}"/>
              </a:ext>
            </a:extLst>
          </p:cNvPr>
          <p:cNvSpPr>
            <a:spLocks noGrp="1"/>
          </p:cNvSpPr>
          <p:nvPr>
            <p:ph type="title"/>
          </p:nvPr>
        </p:nvSpPr>
        <p:spPr/>
        <p:txBody>
          <a:bodyPr>
            <a:normAutofit/>
          </a:bodyPr>
          <a:lstStyle/>
          <a:p>
            <a:r>
              <a:rPr lang="zh-CN" altLang="en-US" b="0" i="0" dirty="0">
                <a:effectLst/>
                <a:latin typeface="arial" panose="020B0604020202020204" pitchFamily="34" charset="0"/>
              </a:rPr>
              <a:t>安德鲁</a:t>
            </a:r>
            <a:r>
              <a:rPr lang="en-US" altLang="zh-CN" b="0" i="0" dirty="0">
                <a:effectLst/>
                <a:latin typeface="arial" panose="020B0604020202020204" pitchFamily="34" charset="0"/>
              </a:rPr>
              <a:t>·</a:t>
            </a:r>
            <a:r>
              <a:rPr lang="zh-CN" altLang="en-US" b="0" i="0" dirty="0">
                <a:effectLst/>
                <a:latin typeface="arial" panose="020B0604020202020204" pitchFamily="34" charset="0"/>
              </a:rPr>
              <a:t>维特比  </a:t>
            </a:r>
            <a:r>
              <a:rPr lang="en-US" altLang="zh-CN" b="0" i="0" dirty="0">
                <a:effectLst/>
                <a:latin typeface="arial" panose="020B0604020202020204" pitchFamily="34" charset="0"/>
              </a:rPr>
              <a:t>Andrew J. Viterbi</a:t>
            </a:r>
            <a:endParaRPr lang="zh-CN" altLang="en-US" dirty="0"/>
          </a:p>
        </p:txBody>
      </p:sp>
      <p:sp>
        <p:nvSpPr>
          <p:cNvPr id="3" name="内容占位符 2">
            <a:extLst>
              <a:ext uri="{FF2B5EF4-FFF2-40B4-BE49-F238E27FC236}">
                <a16:creationId xmlns:a16="http://schemas.microsoft.com/office/drawing/2014/main" id="{899ECEFA-66BD-4A17-AE5F-565FC4624CAB}"/>
              </a:ext>
            </a:extLst>
          </p:cNvPr>
          <p:cNvSpPr>
            <a:spLocks noGrp="1"/>
          </p:cNvSpPr>
          <p:nvPr>
            <p:ph idx="1"/>
          </p:nvPr>
        </p:nvSpPr>
        <p:spPr>
          <a:xfrm>
            <a:off x="680321" y="2219730"/>
            <a:ext cx="7990266" cy="2313359"/>
          </a:xfrm>
          <a:solidFill>
            <a:schemeClr val="accent1">
              <a:lumMod val="50000"/>
            </a:schemeClr>
          </a:solidFill>
        </p:spPr>
        <p:txBody>
          <a:bodyPr/>
          <a:lstStyle/>
          <a:p>
            <a:r>
              <a:rPr lang="en-US" altLang="zh-CN" b="0" i="0" dirty="0">
                <a:effectLst/>
                <a:latin typeface="arial" panose="020B0604020202020204" pitchFamily="34" charset="0"/>
              </a:rPr>
              <a:t>CDMA</a:t>
            </a:r>
            <a:r>
              <a:rPr lang="zh-CN" altLang="en-US" b="0" i="0" dirty="0">
                <a:effectLst/>
                <a:latin typeface="arial" panose="020B0604020202020204" pitchFamily="34" charset="0"/>
              </a:rPr>
              <a:t>之父、</a:t>
            </a:r>
            <a:r>
              <a:rPr lang="en-US" altLang="zh-CN" b="0" i="0" dirty="0">
                <a:effectLst/>
                <a:latin typeface="arial" panose="020B0604020202020204" pitchFamily="34" charset="0"/>
              </a:rPr>
              <a:t>IEEE Fellow </a:t>
            </a:r>
          </a:p>
          <a:p>
            <a:r>
              <a:rPr lang="en-US" altLang="zh-CN" b="0" i="0" dirty="0">
                <a:effectLst/>
                <a:latin typeface="arial" panose="020B0604020202020204" pitchFamily="34" charset="0"/>
              </a:rPr>
              <a:t>1935</a:t>
            </a:r>
            <a:r>
              <a:rPr lang="zh-CN" altLang="en-US" b="0" i="0" dirty="0">
                <a:effectLst/>
                <a:latin typeface="arial" panose="020B0604020202020204" pitchFamily="34" charset="0"/>
              </a:rPr>
              <a:t>年出生在意大利</a:t>
            </a:r>
            <a:endParaRPr lang="en-US" altLang="zh-CN" b="0" i="0" dirty="0">
              <a:effectLst/>
              <a:latin typeface="arial" panose="020B0604020202020204" pitchFamily="34" charset="0"/>
            </a:endParaRPr>
          </a:p>
          <a:p>
            <a:r>
              <a:rPr lang="en-US" altLang="zh-CN" b="0" i="0" dirty="0">
                <a:effectLst/>
                <a:latin typeface="arial" panose="020B0604020202020204" pitchFamily="34" charset="0"/>
              </a:rPr>
              <a:t>1967</a:t>
            </a:r>
            <a:r>
              <a:rPr lang="zh-CN" altLang="en-US" b="0" i="0" dirty="0">
                <a:effectLst/>
                <a:latin typeface="arial" panose="020B0604020202020204" pitchFamily="34" charset="0"/>
              </a:rPr>
              <a:t>年发明维特比算法，用来对卷积码数据进行译码</a:t>
            </a:r>
            <a:endParaRPr lang="en-US" altLang="zh-CN" b="0" i="0" dirty="0">
              <a:effectLst/>
              <a:latin typeface="arial" panose="020B0604020202020204" pitchFamily="34" charset="0"/>
            </a:endParaRPr>
          </a:p>
          <a:p>
            <a:r>
              <a:rPr lang="en-US" altLang="zh-CN" b="0" i="0" dirty="0">
                <a:effectLst/>
                <a:latin typeface="arial" panose="020B0604020202020204" pitchFamily="34" charset="0"/>
              </a:rPr>
              <a:t>1985</a:t>
            </a:r>
            <a:r>
              <a:rPr lang="zh-CN" altLang="en-US" b="0" i="0" dirty="0">
                <a:effectLst/>
                <a:latin typeface="arial" panose="020B0604020202020204" pitchFamily="34" charset="0"/>
              </a:rPr>
              <a:t>年作为参与者之一创建了高通公司</a:t>
            </a:r>
            <a:endParaRPr lang="en-US" altLang="zh-CN" b="0" i="0" dirty="0">
              <a:effectLst/>
              <a:latin typeface="arial" panose="020B0604020202020204" pitchFamily="34" charset="0"/>
            </a:endParaRPr>
          </a:p>
          <a:p>
            <a:r>
              <a:rPr lang="en-US" altLang="zh-CN" b="0" i="0" dirty="0">
                <a:effectLst/>
                <a:latin typeface="Arial" panose="020B0604020202020204" pitchFamily="34" charset="0"/>
              </a:rPr>
              <a:t>2007</a:t>
            </a:r>
            <a:r>
              <a:rPr lang="zh-CN" altLang="en-US" b="0" i="0" dirty="0">
                <a:effectLst/>
                <a:latin typeface="Arial" panose="020B0604020202020204" pitchFamily="34" charset="0"/>
              </a:rPr>
              <a:t>年获得美国国家科学奖章</a:t>
            </a:r>
            <a:endParaRPr lang="zh-CN" altLang="en-US" dirty="0"/>
          </a:p>
        </p:txBody>
      </p:sp>
      <p:pic>
        <p:nvPicPr>
          <p:cNvPr id="1028" name="Picture 4">
            <a:extLst>
              <a:ext uri="{FF2B5EF4-FFF2-40B4-BE49-F238E27FC236}">
                <a16:creationId xmlns:a16="http://schemas.microsoft.com/office/drawing/2014/main" id="{47F8DABA-5767-40AF-9DE6-6DD862864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4748" y="2219730"/>
            <a:ext cx="2857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2BE37F2A-683E-46B6-A513-6FC1D8BCE913}"/>
              </a:ext>
            </a:extLst>
          </p:cNvPr>
          <p:cNvSpPr txBox="1"/>
          <p:nvPr/>
        </p:nvSpPr>
        <p:spPr>
          <a:xfrm>
            <a:off x="680321" y="4874764"/>
            <a:ext cx="7990266" cy="1631216"/>
          </a:xfrm>
          <a:prstGeom prst="rect">
            <a:avLst/>
          </a:prstGeom>
          <a:solidFill>
            <a:schemeClr val="accent1">
              <a:lumMod val="50000"/>
            </a:schemeClr>
          </a:solidFill>
        </p:spPr>
        <p:txBody>
          <a:bodyPr wrap="square">
            <a:spAutoFit/>
          </a:bodyPr>
          <a:lstStyle/>
          <a:p>
            <a:pPr marL="342900" indent="-342900">
              <a:buFont typeface="Arial" panose="020B0604020202020204" pitchFamily="34" charset="0"/>
              <a:buChar char="•"/>
            </a:pPr>
            <a:r>
              <a:rPr lang="zh-CN" altLang="en-US" sz="2000" dirty="0"/>
              <a:t>维特比算法</a:t>
            </a:r>
            <a:r>
              <a:rPr lang="en-US" altLang="zh-CN" sz="2000" dirty="0"/>
              <a:t>(Viterbi Algorithm)</a:t>
            </a:r>
            <a:r>
              <a:rPr lang="zh-CN" altLang="en-US" sz="2000" dirty="0"/>
              <a:t>是一种动态规划算法。</a:t>
            </a:r>
            <a:endParaRPr lang="en-US" altLang="zh-CN" sz="2000" dirty="0"/>
          </a:p>
          <a:p>
            <a:pPr marL="342900" indent="-342900">
              <a:buFont typeface="Arial" panose="020B0604020202020204" pitchFamily="34" charset="0"/>
              <a:buChar char="•"/>
            </a:pPr>
            <a:r>
              <a:rPr lang="zh-CN" altLang="en-US" sz="2000" dirty="0"/>
              <a:t>用于在数字通信链路中解卷积以消除噪音。</a:t>
            </a:r>
            <a:endParaRPr lang="en-US" altLang="zh-CN" sz="2000" dirty="0"/>
          </a:p>
          <a:p>
            <a:pPr marL="342900" indent="-342900">
              <a:buFont typeface="Arial" panose="020B0604020202020204" pitchFamily="34" charset="0"/>
              <a:buChar char="•"/>
            </a:pPr>
            <a:r>
              <a:rPr lang="zh-CN" altLang="en-US" sz="2000" dirty="0"/>
              <a:t>被广泛应用于</a:t>
            </a:r>
            <a:r>
              <a:rPr lang="en-US" altLang="zh-CN" sz="2000" dirty="0"/>
              <a:t>CDMA</a:t>
            </a:r>
            <a:r>
              <a:rPr lang="zh-CN" altLang="en-US" sz="2000" dirty="0"/>
              <a:t>和</a:t>
            </a:r>
            <a:r>
              <a:rPr lang="en-US" altLang="zh-CN" sz="2000" dirty="0"/>
              <a:t>GSM</a:t>
            </a:r>
            <a:r>
              <a:rPr lang="zh-CN" altLang="en-US" sz="2000" dirty="0"/>
              <a:t>数字蜂窝网络、拨号调制解调器、卫星、深空通信和</a:t>
            </a:r>
            <a:r>
              <a:rPr lang="en-US" altLang="zh-CN" sz="2000" dirty="0"/>
              <a:t>802.11</a:t>
            </a:r>
            <a:r>
              <a:rPr lang="zh-CN" altLang="en-US" sz="2000" dirty="0"/>
              <a:t>无线网络中解卷积码。</a:t>
            </a:r>
            <a:endParaRPr lang="en-US" altLang="zh-CN" sz="2000" dirty="0"/>
          </a:p>
          <a:p>
            <a:pPr marL="342900" indent="-342900">
              <a:buFont typeface="Arial" panose="020B0604020202020204" pitchFamily="34" charset="0"/>
              <a:buChar char="•"/>
            </a:pPr>
            <a:r>
              <a:rPr lang="zh-CN" altLang="en-US" sz="2000" dirty="0"/>
              <a:t>现常用于语音识别、关键字识别、计算语言学和生物信息学中。</a:t>
            </a:r>
            <a:endParaRPr lang="en-US" altLang="zh-CN" sz="2000" dirty="0"/>
          </a:p>
        </p:txBody>
      </p:sp>
      <p:sp>
        <p:nvSpPr>
          <p:cNvPr id="9" name="文本框 8">
            <a:extLst>
              <a:ext uri="{FF2B5EF4-FFF2-40B4-BE49-F238E27FC236}">
                <a16:creationId xmlns:a16="http://schemas.microsoft.com/office/drawing/2014/main" id="{26AAEB64-D8E5-4C41-B1FB-8971D2D19C58}"/>
              </a:ext>
            </a:extLst>
          </p:cNvPr>
          <p:cNvSpPr txBox="1"/>
          <p:nvPr/>
        </p:nvSpPr>
        <p:spPr>
          <a:xfrm>
            <a:off x="680321" y="6577316"/>
            <a:ext cx="6096000" cy="230832"/>
          </a:xfrm>
          <a:prstGeom prst="rect">
            <a:avLst/>
          </a:prstGeom>
          <a:noFill/>
        </p:spPr>
        <p:txBody>
          <a:bodyPr wrap="square">
            <a:spAutoFit/>
          </a:bodyPr>
          <a:lstStyle/>
          <a:p>
            <a:r>
              <a:rPr lang="en-US" altLang="zh-CN" sz="900" dirty="0"/>
              <a:t>https://www.zhihu.com/question/20136144/answer/1318908972</a:t>
            </a:r>
          </a:p>
        </p:txBody>
      </p:sp>
    </p:spTree>
    <p:extLst>
      <p:ext uri="{BB962C8B-B14F-4D97-AF65-F5344CB8AC3E}">
        <p14:creationId xmlns:p14="http://schemas.microsoft.com/office/powerpoint/2010/main" val="3895311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1C7CF4-C47D-4C0F-A039-734605B454F9}"/>
              </a:ext>
            </a:extLst>
          </p:cNvPr>
          <p:cNvSpPr>
            <a:spLocks noGrp="1"/>
          </p:cNvSpPr>
          <p:nvPr>
            <p:ph type="title"/>
          </p:nvPr>
        </p:nvSpPr>
        <p:spPr/>
        <p:txBody>
          <a:bodyPr/>
          <a:lstStyle/>
          <a:p>
            <a:r>
              <a:rPr lang="zh-CN" altLang="en-US" dirty="0"/>
              <a:t>维特比算法求解</a:t>
            </a:r>
            <a:r>
              <a:rPr lang="en-US" altLang="zh-CN" dirty="0"/>
              <a:t>HMM</a:t>
            </a:r>
            <a:r>
              <a:rPr lang="zh-CN" altLang="en-US" dirty="0"/>
              <a:t>问题</a:t>
            </a:r>
          </a:p>
        </p:txBody>
      </p:sp>
      <p:sp>
        <p:nvSpPr>
          <p:cNvPr id="7" name="文本框 6">
            <a:extLst>
              <a:ext uri="{FF2B5EF4-FFF2-40B4-BE49-F238E27FC236}">
                <a16:creationId xmlns:a16="http://schemas.microsoft.com/office/drawing/2014/main" id="{253F1E78-294F-4244-B2A6-DC8A8832C6E8}"/>
              </a:ext>
            </a:extLst>
          </p:cNvPr>
          <p:cNvSpPr txBox="1"/>
          <p:nvPr/>
        </p:nvSpPr>
        <p:spPr>
          <a:xfrm>
            <a:off x="388492" y="2075764"/>
            <a:ext cx="5390144" cy="646331"/>
          </a:xfrm>
          <a:prstGeom prst="rect">
            <a:avLst/>
          </a:prstGeom>
          <a:solidFill>
            <a:schemeClr val="accent1">
              <a:lumMod val="50000"/>
            </a:schemeClr>
          </a:solidFill>
        </p:spPr>
        <p:txBody>
          <a:bodyPr wrap="square">
            <a:spAutoFit/>
          </a:bodyPr>
          <a:lstStyle/>
          <a:p>
            <a:r>
              <a:rPr lang="zh-CN" altLang="en-US" dirty="0"/>
              <a:t>问题描述如下：</a:t>
            </a:r>
          </a:p>
          <a:p>
            <a:r>
              <a:rPr lang="zh-CN" altLang="en-US" dirty="0"/>
              <a:t>首先，我们已经知道状态序列</a:t>
            </a:r>
            <a:r>
              <a:rPr lang="en-US" altLang="zh-CN" dirty="0"/>
              <a:t>X</a:t>
            </a:r>
            <a:r>
              <a:rPr lang="zh-CN" altLang="en-US" dirty="0"/>
              <a:t>会产生观测序列</a:t>
            </a:r>
            <a:r>
              <a:rPr lang="en-US" altLang="zh-CN" dirty="0"/>
              <a:t>O:</a:t>
            </a:r>
            <a:endParaRPr lang="zh-CN" altLang="en-US" dirty="0"/>
          </a:p>
        </p:txBody>
      </p:sp>
      <p:pic>
        <p:nvPicPr>
          <p:cNvPr id="8" name="图片 7">
            <a:extLst>
              <a:ext uri="{FF2B5EF4-FFF2-40B4-BE49-F238E27FC236}">
                <a16:creationId xmlns:a16="http://schemas.microsoft.com/office/drawing/2014/main" id="{269689B5-F8B8-4AD9-A8B6-3E80955AD1FA}"/>
              </a:ext>
            </a:extLst>
          </p:cNvPr>
          <p:cNvPicPr>
            <a:picLocks noChangeAspect="1"/>
          </p:cNvPicPr>
          <p:nvPr/>
        </p:nvPicPr>
        <p:blipFill>
          <a:blip r:embed="rId2"/>
          <a:stretch>
            <a:fillRect/>
          </a:stretch>
        </p:blipFill>
        <p:spPr>
          <a:xfrm>
            <a:off x="388492" y="2782111"/>
            <a:ext cx="3441470" cy="3835231"/>
          </a:xfrm>
          <a:prstGeom prst="rect">
            <a:avLst/>
          </a:prstGeom>
        </p:spPr>
      </p:pic>
      <p:sp>
        <p:nvSpPr>
          <p:cNvPr id="10" name="文本框 9">
            <a:extLst>
              <a:ext uri="{FF2B5EF4-FFF2-40B4-BE49-F238E27FC236}">
                <a16:creationId xmlns:a16="http://schemas.microsoft.com/office/drawing/2014/main" id="{449EC8A4-7D47-4131-83BB-E9F373FE1BEB}"/>
              </a:ext>
            </a:extLst>
          </p:cNvPr>
          <p:cNvSpPr txBox="1"/>
          <p:nvPr/>
        </p:nvSpPr>
        <p:spPr>
          <a:xfrm>
            <a:off x="5946844" y="2075764"/>
            <a:ext cx="5880688" cy="646331"/>
          </a:xfrm>
          <a:prstGeom prst="rect">
            <a:avLst/>
          </a:prstGeom>
          <a:solidFill>
            <a:schemeClr val="accent1">
              <a:lumMod val="50000"/>
            </a:schemeClr>
          </a:solidFill>
        </p:spPr>
        <p:txBody>
          <a:bodyPr wrap="square">
            <a:spAutoFit/>
          </a:bodyPr>
          <a:lstStyle/>
          <a:p>
            <a:r>
              <a:rPr lang="zh-CN" altLang="en-US" dirty="0"/>
              <a:t>观测序列</a:t>
            </a:r>
            <a:r>
              <a:rPr lang="en-US" altLang="zh-CN" dirty="0"/>
              <a:t>O</a:t>
            </a:r>
            <a:r>
              <a:rPr lang="zh-CN" altLang="en-US" dirty="0"/>
              <a:t>对应的状态序列</a:t>
            </a:r>
            <a:r>
              <a:rPr lang="en-US" altLang="zh-CN" dirty="0"/>
              <a:t>X</a:t>
            </a:r>
            <a:r>
              <a:rPr lang="zh-CN" altLang="en-US" dirty="0"/>
              <a:t>有很多种可能，每种都有概率，如下所示，比如</a:t>
            </a:r>
            <a:r>
              <a:rPr lang="en-US" altLang="zh-CN" dirty="0"/>
              <a:t>wo</a:t>
            </a:r>
            <a:r>
              <a:rPr lang="zh-CN" altLang="en-US" dirty="0"/>
              <a:t>可能有三种可能：喔、我、沃</a:t>
            </a:r>
          </a:p>
        </p:txBody>
      </p:sp>
      <p:pic>
        <p:nvPicPr>
          <p:cNvPr id="11" name="图片 10">
            <a:extLst>
              <a:ext uri="{FF2B5EF4-FFF2-40B4-BE49-F238E27FC236}">
                <a16:creationId xmlns:a16="http://schemas.microsoft.com/office/drawing/2014/main" id="{7CBA8DBF-2341-495B-9FD7-C19145876EBA}"/>
              </a:ext>
            </a:extLst>
          </p:cNvPr>
          <p:cNvPicPr>
            <a:picLocks noChangeAspect="1"/>
          </p:cNvPicPr>
          <p:nvPr/>
        </p:nvPicPr>
        <p:blipFill>
          <a:blip r:embed="rId3"/>
          <a:stretch>
            <a:fillRect/>
          </a:stretch>
        </p:blipFill>
        <p:spPr>
          <a:xfrm>
            <a:off x="5946843" y="2782111"/>
            <a:ext cx="5880688" cy="3835231"/>
          </a:xfrm>
          <a:prstGeom prst="rect">
            <a:avLst/>
          </a:prstGeom>
        </p:spPr>
      </p:pic>
      <p:sp>
        <p:nvSpPr>
          <p:cNvPr id="15" name="文本框 14">
            <a:extLst>
              <a:ext uri="{FF2B5EF4-FFF2-40B4-BE49-F238E27FC236}">
                <a16:creationId xmlns:a16="http://schemas.microsoft.com/office/drawing/2014/main" id="{22F960F5-9DBD-45AB-A0CA-73383FD7E37A}"/>
              </a:ext>
            </a:extLst>
          </p:cNvPr>
          <p:cNvSpPr txBox="1"/>
          <p:nvPr/>
        </p:nvSpPr>
        <p:spPr>
          <a:xfrm>
            <a:off x="680321" y="1585633"/>
            <a:ext cx="7581089" cy="369332"/>
          </a:xfrm>
          <a:prstGeom prst="rect">
            <a:avLst/>
          </a:prstGeom>
          <a:noFill/>
        </p:spPr>
        <p:txBody>
          <a:bodyPr wrap="square">
            <a:spAutoFit/>
          </a:bodyPr>
          <a:lstStyle/>
          <a:p>
            <a:r>
              <a:rPr lang="en-US" altLang="zh-CN" sz="1800" dirty="0"/>
              <a:t>https://www.zhihu.com/question/20136144/answer/1318908972</a:t>
            </a:r>
          </a:p>
        </p:txBody>
      </p:sp>
    </p:spTree>
    <p:extLst>
      <p:ext uri="{BB962C8B-B14F-4D97-AF65-F5344CB8AC3E}">
        <p14:creationId xmlns:p14="http://schemas.microsoft.com/office/powerpoint/2010/main" val="4273823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C50C2-7290-491C-89C4-EC95778157F1}"/>
              </a:ext>
            </a:extLst>
          </p:cNvPr>
          <p:cNvSpPr>
            <a:spLocks noGrp="1"/>
          </p:cNvSpPr>
          <p:nvPr>
            <p:ph type="title"/>
          </p:nvPr>
        </p:nvSpPr>
        <p:spPr/>
        <p:txBody>
          <a:bodyPr/>
          <a:lstStyle/>
          <a:p>
            <a:r>
              <a:rPr lang="zh-CN" altLang="en-US" dirty="0"/>
              <a:t>维特比算法求解</a:t>
            </a:r>
            <a:r>
              <a:rPr lang="en-US" altLang="zh-CN" dirty="0"/>
              <a:t>HMM</a:t>
            </a:r>
            <a:r>
              <a:rPr lang="zh-CN" altLang="en-US" dirty="0"/>
              <a:t>问题</a:t>
            </a:r>
          </a:p>
        </p:txBody>
      </p:sp>
      <p:sp>
        <p:nvSpPr>
          <p:cNvPr id="5" name="文本框 4">
            <a:extLst>
              <a:ext uri="{FF2B5EF4-FFF2-40B4-BE49-F238E27FC236}">
                <a16:creationId xmlns:a16="http://schemas.microsoft.com/office/drawing/2014/main" id="{641955AD-0ADF-4D3F-A495-9437AE2712AE}"/>
              </a:ext>
            </a:extLst>
          </p:cNvPr>
          <p:cNvSpPr txBox="1"/>
          <p:nvPr/>
        </p:nvSpPr>
        <p:spPr>
          <a:xfrm>
            <a:off x="148543" y="2074353"/>
            <a:ext cx="7536307" cy="646331"/>
          </a:xfrm>
          <a:prstGeom prst="rect">
            <a:avLst/>
          </a:prstGeom>
          <a:solidFill>
            <a:schemeClr val="accent1">
              <a:lumMod val="50000"/>
            </a:schemeClr>
          </a:solidFill>
        </p:spPr>
        <p:txBody>
          <a:bodyPr wrap="square">
            <a:spAutoFit/>
          </a:bodyPr>
          <a:lstStyle/>
          <a:p>
            <a:r>
              <a:rPr lang="zh-CN" altLang="en-US" dirty="0"/>
              <a:t>那么其实问题就变成了最大概率问题，把概率最大的理解为路径最短，转换为了求解最短路径问题：</a:t>
            </a:r>
            <a:r>
              <a:rPr lang="en-US" altLang="zh-CN" dirty="0"/>
              <a:t>(</a:t>
            </a:r>
            <a:r>
              <a:rPr lang="zh-CN" altLang="en-US" dirty="0"/>
              <a:t>为了方便标记，标记为了下图中的字母</a:t>
            </a:r>
            <a:r>
              <a:rPr lang="en-US" altLang="zh-CN" dirty="0"/>
              <a:t>)</a:t>
            </a:r>
            <a:endParaRPr lang="zh-CN" altLang="en-US" dirty="0"/>
          </a:p>
        </p:txBody>
      </p:sp>
      <p:pic>
        <p:nvPicPr>
          <p:cNvPr id="6" name="图片 5">
            <a:extLst>
              <a:ext uri="{FF2B5EF4-FFF2-40B4-BE49-F238E27FC236}">
                <a16:creationId xmlns:a16="http://schemas.microsoft.com/office/drawing/2014/main" id="{940253B4-F73E-40B6-9F68-770936482883}"/>
              </a:ext>
            </a:extLst>
          </p:cNvPr>
          <p:cNvPicPr>
            <a:picLocks noChangeAspect="1"/>
          </p:cNvPicPr>
          <p:nvPr/>
        </p:nvPicPr>
        <p:blipFill>
          <a:blip r:embed="rId2"/>
          <a:stretch>
            <a:fillRect/>
          </a:stretch>
        </p:blipFill>
        <p:spPr>
          <a:xfrm>
            <a:off x="148543" y="2776847"/>
            <a:ext cx="5227610" cy="3957011"/>
          </a:xfrm>
          <a:prstGeom prst="rect">
            <a:avLst/>
          </a:prstGeom>
        </p:spPr>
      </p:pic>
      <p:pic>
        <p:nvPicPr>
          <p:cNvPr id="7" name="图片 6">
            <a:extLst>
              <a:ext uri="{FF2B5EF4-FFF2-40B4-BE49-F238E27FC236}">
                <a16:creationId xmlns:a16="http://schemas.microsoft.com/office/drawing/2014/main" id="{09ACC50E-CBF5-46AE-87E4-210E4AFAB0B5}"/>
              </a:ext>
            </a:extLst>
          </p:cNvPr>
          <p:cNvPicPr>
            <a:picLocks noChangeAspect="1"/>
          </p:cNvPicPr>
          <p:nvPr/>
        </p:nvPicPr>
        <p:blipFill>
          <a:blip r:embed="rId3"/>
          <a:stretch>
            <a:fillRect/>
          </a:stretch>
        </p:blipFill>
        <p:spPr>
          <a:xfrm>
            <a:off x="7895617" y="2074353"/>
            <a:ext cx="3946188" cy="3597995"/>
          </a:xfrm>
          <a:prstGeom prst="rect">
            <a:avLst/>
          </a:prstGeom>
        </p:spPr>
      </p:pic>
      <p:sp>
        <p:nvSpPr>
          <p:cNvPr id="9" name="文本框 8">
            <a:extLst>
              <a:ext uri="{FF2B5EF4-FFF2-40B4-BE49-F238E27FC236}">
                <a16:creationId xmlns:a16="http://schemas.microsoft.com/office/drawing/2014/main" id="{3445763F-95E3-4469-812C-224CB25B31C0}"/>
              </a:ext>
            </a:extLst>
          </p:cNvPr>
          <p:cNvSpPr txBox="1"/>
          <p:nvPr/>
        </p:nvSpPr>
        <p:spPr>
          <a:xfrm>
            <a:off x="6595353" y="5766857"/>
            <a:ext cx="5298836" cy="923330"/>
          </a:xfrm>
          <a:prstGeom prst="rect">
            <a:avLst/>
          </a:prstGeom>
          <a:solidFill>
            <a:schemeClr val="accent1">
              <a:lumMod val="50000"/>
            </a:schemeClr>
          </a:solidFill>
        </p:spPr>
        <p:txBody>
          <a:bodyPr wrap="square">
            <a:spAutoFit/>
          </a:bodyPr>
          <a:lstStyle/>
          <a:p>
            <a:r>
              <a:rPr lang="zh-CN" altLang="en-US" dirty="0"/>
              <a:t>最终得到了</a:t>
            </a:r>
            <a:r>
              <a:rPr lang="en-US" altLang="zh-CN" dirty="0"/>
              <a:t>A-&gt;E</a:t>
            </a:r>
            <a:r>
              <a:rPr lang="zh-CN" altLang="en-US" dirty="0"/>
              <a:t>的最短路径</a:t>
            </a:r>
            <a:r>
              <a:rPr lang="en-US" altLang="zh-CN" dirty="0"/>
              <a:t>A-&gt;B1-&gt;C2-&gt;D2-&gt;E1</a:t>
            </a:r>
            <a:r>
              <a:rPr lang="zh-CN" altLang="en-US" dirty="0"/>
              <a:t>，至此，找到了</a:t>
            </a:r>
            <a:r>
              <a:rPr lang="en-US" altLang="zh-CN" dirty="0"/>
              <a:t>wo ai </a:t>
            </a:r>
            <a:r>
              <a:rPr lang="en-US" altLang="zh-CN" dirty="0" err="1"/>
              <a:t>zhong</a:t>
            </a:r>
            <a:r>
              <a:rPr lang="en-US" altLang="zh-CN" dirty="0"/>
              <a:t> </a:t>
            </a:r>
            <a:r>
              <a:rPr lang="en-US" altLang="zh-CN" dirty="0" err="1"/>
              <a:t>guo</a:t>
            </a:r>
            <a:r>
              <a:rPr lang="zh-CN" altLang="en-US" dirty="0"/>
              <a:t>对应的概率最大的中文汉字组合为：我爱中国。</a:t>
            </a:r>
          </a:p>
        </p:txBody>
      </p:sp>
    </p:spTree>
    <p:extLst>
      <p:ext uri="{BB962C8B-B14F-4D97-AF65-F5344CB8AC3E}">
        <p14:creationId xmlns:p14="http://schemas.microsoft.com/office/powerpoint/2010/main" val="536564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0B16D-7253-434F-B101-BE52F9D59D9E}"/>
              </a:ext>
            </a:extLst>
          </p:cNvPr>
          <p:cNvSpPr>
            <a:spLocks noGrp="1"/>
          </p:cNvSpPr>
          <p:nvPr>
            <p:ph type="title"/>
          </p:nvPr>
        </p:nvSpPr>
        <p:spPr/>
        <p:txBody>
          <a:bodyPr/>
          <a:lstStyle/>
          <a:p>
            <a:r>
              <a:rPr lang="zh-CN" altLang="en-US" dirty="0"/>
              <a:t>维特比算法与分词</a:t>
            </a:r>
          </a:p>
        </p:txBody>
      </p:sp>
      <p:sp>
        <p:nvSpPr>
          <p:cNvPr id="5" name="文本框 4">
            <a:extLst>
              <a:ext uri="{FF2B5EF4-FFF2-40B4-BE49-F238E27FC236}">
                <a16:creationId xmlns:a16="http://schemas.microsoft.com/office/drawing/2014/main" id="{35B70D48-6717-4DB1-A800-C4CF5001C298}"/>
              </a:ext>
            </a:extLst>
          </p:cNvPr>
          <p:cNvSpPr txBox="1"/>
          <p:nvPr/>
        </p:nvSpPr>
        <p:spPr>
          <a:xfrm>
            <a:off x="337226" y="2156006"/>
            <a:ext cx="6096000" cy="923330"/>
          </a:xfrm>
          <a:prstGeom prst="rect">
            <a:avLst/>
          </a:prstGeom>
          <a:solidFill>
            <a:schemeClr val="accent1">
              <a:lumMod val="50000"/>
            </a:schemeClr>
          </a:solidFill>
        </p:spPr>
        <p:txBody>
          <a:bodyPr wrap="square">
            <a:spAutoFit/>
          </a:bodyPr>
          <a:lstStyle/>
          <a:p>
            <a:r>
              <a:rPr lang="zh-CN" altLang="en-US" dirty="0"/>
              <a:t>利用维特比算法进行分词，和使用最短路径</a:t>
            </a:r>
            <a:r>
              <a:rPr lang="en-US" altLang="zh-CN" dirty="0"/>
              <a:t>Dijkstra</a:t>
            </a:r>
            <a:r>
              <a:rPr lang="zh-CN" altLang="en-US" dirty="0"/>
              <a:t>算法进行分词类似，也是最短路径法的分词：</a:t>
            </a:r>
          </a:p>
          <a:p>
            <a:r>
              <a:rPr lang="zh-CN" altLang="en-US" dirty="0"/>
              <a:t>如下，假设各点之间权重为</a:t>
            </a:r>
            <a:r>
              <a:rPr lang="en-US" altLang="zh-CN" dirty="0"/>
              <a:t>1</a:t>
            </a:r>
            <a:r>
              <a:rPr lang="zh-CN" altLang="en-US" dirty="0"/>
              <a:t>：</a:t>
            </a:r>
          </a:p>
        </p:txBody>
      </p:sp>
      <p:pic>
        <p:nvPicPr>
          <p:cNvPr id="6" name="图片 5">
            <a:extLst>
              <a:ext uri="{FF2B5EF4-FFF2-40B4-BE49-F238E27FC236}">
                <a16:creationId xmlns:a16="http://schemas.microsoft.com/office/drawing/2014/main" id="{63EF9E68-60B3-4B65-821F-B451E9FACB22}"/>
              </a:ext>
            </a:extLst>
          </p:cNvPr>
          <p:cNvPicPr>
            <a:picLocks noChangeAspect="1"/>
          </p:cNvPicPr>
          <p:nvPr/>
        </p:nvPicPr>
        <p:blipFill>
          <a:blip r:embed="rId2"/>
          <a:stretch>
            <a:fillRect/>
          </a:stretch>
        </p:blipFill>
        <p:spPr>
          <a:xfrm>
            <a:off x="395996" y="3288107"/>
            <a:ext cx="4914900" cy="2028825"/>
          </a:xfrm>
          <a:prstGeom prst="rect">
            <a:avLst/>
          </a:prstGeom>
        </p:spPr>
      </p:pic>
      <p:sp>
        <p:nvSpPr>
          <p:cNvPr id="8" name="文本框 7">
            <a:extLst>
              <a:ext uri="{FF2B5EF4-FFF2-40B4-BE49-F238E27FC236}">
                <a16:creationId xmlns:a16="http://schemas.microsoft.com/office/drawing/2014/main" id="{EE18C7DA-20B2-4E3B-983E-A98281A5C01D}"/>
              </a:ext>
            </a:extLst>
          </p:cNvPr>
          <p:cNvSpPr txBox="1"/>
          <p:nvPr/>
        </p:nvSpPr>
        <p:spPr>
          <a:xfrm>
            <a:off x="6642370" y="2156006"/>
            <a:ext cx="5329136" cy="369332"/>
          </a:xfrm>
          <a:prstGeom prst="rect">
            <a:avLst/>
          </a:prstGeom>
          <a:solidFill>
            <a:schemeClr val="accent1">
              <a:lumMod val="50000"/>
            </a:schemeClr>
          </a:solidFill>
        </p:spPr>
        <p:txBody>
          <a:bodyPr wrap="square">
            <a:spAutoFit/>
          </a:bodyPr>
          <a:lstStyle/>
          <a:p>
            <a:r>
              <a:rPr lang="zh-CN" altLang="en-US" dirty="0"/>
              <a:t>维特比算法过程为：</a:t>
            </a:r>
          </a:p>
        </p:txBody>
      </p:sp>
      <p:pic>
        <p:nvPicPr>
          <p:cNvPr id="9" name="图片 8">
            <a:extLst>
              <a:ext uri="{FF2B5EF4-FFF2-40B4-BE49-F238E27FC236}">
                <a16:creationId xmlns:a16="http://schemas.microsoft.com/office/drawing/2014/main" id="{4A70CE15-A44A-4F9D-8B76-D91AB92C6F80}"/>
              </a:ext>
            </a:extLst>
          </p:cNvPr>
          <p:cNvPicPr>
            <a:picLocks noChangeAspect="1"/>
          </p:cNvPicPr>
          <p:nvPr/>
        </p:nvPicPr>
        <p:blipFill>
          <a:blip r:embed="rId3"/>
          <a:stretch>
            <a:fillRect/>
          </a:stretch>
        </p:blipFill>
        <p:spPr>
          <a:xfrm>
            <a:off x="6642370" y="2597455"/>
            <a:ext cx="5329136" cy="4048663"/>
          </a:xfrm>
          <a:prstGeom prst="rect">
            <a:avLst/>
          </a:prstGeom>
        </p:spPr>
      </p:pic>
      <p:sp>
        <p:nvSpPr>
          <p:cNvPr id="13" name="文本框 12">
            <a:extLst>
              <a:ext uri="{FF2B5EF4-FFF2-40B4-BE49-F238E27FC236}">
                <a16:creationId xmlns:a16="http://schemas.microsoft.com/office/drawing/2014/main" id="{7A536477-9697-41E0-AB27-A336C73E6ED6}"/>
              </a:ext>
            </a:extLst>
          </p:cNvPr>
          <p:cNvSpPr txBox="1"/>
          <p:nvPr/>
        </p:nvSpPr>
        <p:spPr>
          <a:xfrm>
            <a:off x="337226" y="5874963"/>
            <a:ext cx="4973670" cy="646331"/>
          </a:xfrm>
          <a:prstGeom prst="rect">
            <a:avLst/>
          </a:prstGeom>
          <a:solidFill>
            <a:schemeClr val="accent1">
              <a:lumMod val="50000"/>
            </a:schemeClr>
          </a:solidFill>
        </p:spPr>
        <p:txBody>
          <a:bodyPr wrap="square">
            <a:spAutoFit/>
          </a:bodyPr>
          <a:lstStyle/>
          <a:p>
            <a:r>
              <a:rPr lang="zh-CN" altLang="en-US" dirty="0"/>
              <a:t>最短路径为</a:t>
            </a:r>
            <a:r>
              <a:rPr lang="en-US" altLang="zh-CN" dirty="0"/>
              <a:t>1-&gt;6-&gt;8-&gt;9-&gt;11,</a:t>
            </a:r>
          </a:p>
          <a:p>
            <a:r>
              <a:rPr lang="zh-CN" altLang="en-US" dirty="0"/>
              <a:t>分词结果为</a:t>
            </a:r>
            <a:r>
              <a:rPr lang="en-US" altLang="zh-CN" dirty="0"/>
              <a:t>[</a:t>
            </a:r>
            <a:r>
              <a:rPr lang="zh-CN" altLang="en-US" dirty="0"/>
              <a:t>计算语言学、课程、有、意思</a:t>
            </a:r>
            <a:r>
              <a:rPr lang="en-US" altLang="zh-CN" dirty="0"/>
              <a:t>]</a:t>
            </a:r>
            <a:endParaRPr lang="zh-CN" altLang="en-US" dirty="0"/>
          </a:p>
        </p:txBody>
      </p:sp>
      <p:sp>
        <p:nvSpPr>
          <p:cNvPr id="14" name="箭头: 右 13">
            <a:extLst>
              <a:ext uri="{FF2B5EF4-FFF2-40B4-BE49-F238E27FC236}">
                <a16:creationId xmlns:a16="http://schemas.microsoft.com/office/drawing/2014/main" id="{B0EF79CA-9E48-4656-88CD-0C8820884F1F}"/>
              </a:ext>
            </a:extLst>
          </p:cNvPr>
          <p:cNvSpPr/>
          <p:nvPr/>
        </p:nvSpPr>
        <p:spPr>
          <a:xfrm>
            <a:off x="5310896" y="4039872"/>
            <a:ext cx="1331474" cy="52529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6BC8CBC3-247A-49BA-A12B-7783305E5B2E}"/>
              </a:ext>
            </a:extLst>
          </p:cNvPr>
          <p:cNvSpPr/>
          <p:nvPr/>
        </p:nvSpPr>
        <p:spPr>
          <a:xfrm rot="10800000">
            <a:off x="5310896" y="5935481"/>
            <a:ext cx="1331474" cy="52529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1618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4.3.2 </a:t>
            </a:r>
            <a:r>
              <a:rPr lang="zh-CN" altLang="en-US" dirty="0"/>
              <a:t>确定最优状态序列</a:t>
            </a:r>
          </a:p>
        </p:txBody>
      </p:sp>
      <p:sp>
        <p:nvSpPr>
          <p:cNvPr id="5" name="文本框 4">
            <a:extLst>
              <a:ext uri="{FF2B5EF4-FFF2-40B4-BE49-F238E27FC236}">
                <a16:creationId xmlns:a16="http://schemas.microsoft.com/office/drawing/2014/main" id="{AEC82359-4B8B-40DA-A51A-2D0EB7080107}"/>
              </a:ext>
            </a:extLst>
          </p:cNvPr>
          <p:cNvSpPr txBox="1"/>
          <p:nvPr/>
        </p:nvSpPr>
        <p:spPr>
          <a:xfrm>
            <a:off x="985736" y="2561484"/>
            <a:ext cx="8463679" cy="523220"/>
          </a:xfrm>
          <a:prstGeom prst="rect">
            <a:avLst/>
          </a:prstGeom>
          <a:solidFill>
            <a:schemeClr val="accent1">
              <a:lumMod val="50000"/>
            </a:schemeClr>
          </a:solidFill>
        </p:spPr>
        <p:txBody>
          <a:bodyPr wrap="square">
            <a:spAutoFit/>
          </a:bodyPr>
          <a:lstStyle/>
          <a:p>
            <a:pPr marL="0" indent="0">
              <a:buNone/>
            </a:pPr>
            <a:r>
              <a:rPr lang="zh-CN" altLang="en-US" sz="2800" b="1" dirty="0">
                <a:solidFill>
                  <a:schemeClr val="accent2">
                    <a:lumMod val="75000"/>
                  </a:schemeClr>
                </a:solidFill>
                <a:highlight>
                  <a:srgbClr val="0000FF"/>
                </a:highlight>
              </a:rPr>
              <a:t>维特比算法 </a:t>
            </a:r>
            <a:r>
              <a:rPr lang="en-US" altLang="zh-CN" sz="2800" b="1" dirty="0">
                <a:solidFill>
                  <a:schemeClr val="accent2">
                    <a:lumMod val="75000"/>
                  </a:schemeClr>
                </a:solidFill>
              </a:rPr>
              <a:t>( Viterbi Algorithm ) </a:t>
            </a:r>
            <a:endParaRPr lang="en-US" altLang="zh-CN" sz="2800" b="1"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DC57021-B8B4-4400-B8CE-09F99BBEA6CF}"/>
                  </a:ext>
                </a:extLst>
              </p:cNvPr>
              <p:cNvSpPr txBox="1"/>
              <p:nvPr/>
            </p:nvSpPr>
            <p:spPr>
              <a:xfrm>
                <a:off x="3025344" y="3290500"/>
                <a:ext cx="28511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𝛿</m:t>
                          </m:r>
                        </m:e>
                        <m:sub>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𝜋</m:t>
                          </m:r>
                        </m:e>
                        <m:sub>
                          <m:r>
                            <a:rPr lang="zh-CN" altLang="en-US" i="1">
                              <a:latin typeface="Cambria Math" panose="02040503050406030204" pitchFamily="18" charset="0"/>
                            </a:rPr>
                            <m:t>𝑖</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𝑜</m:t>
                              </m:r>
                            </m:e>
                            <m:sub>
                              <m:r>
                                <a:rPr lang="zh-CN" altLang="en-US">
                                  <a:latin typeface="Cambria Math" panose="02040503050406030204" pitchFamily="18" charset="0"/>
                                </a:rPr>
                                <m:t>1</m:t>
                              </m:r>
                            </m:sub>
                          </m:sSub>
                        </m:e>
                      </m:d>
                      <m:r>
                        <a:rPr lang="zh-CN" altLang="en-US" i="1" smtClean="0">
                          <a:latin typeface="Cambria Math" panose="02040503050406030204" pitchFamily="18" charset="0"/>
                        </a:rPr>
                        <m:t>，</m:t>
                      </m:r>
                      <m:r>
                        <a:rPr lang="en-US" altLang="zh-CN" b="0" i="0" smtClean="0">
                          <a:latin typeface="Cambria Math" panose="02040503050406030204" pitchFamily="18" charset="0"/>
                        </a:rPr>
                        <m:t>1</m:t>
                      </m:r>
                      <m:r>
                        <a:rPr lang="zh-CN" altLang="en-US" i="0">
                          <a:latin typeface="Cambria Math" panose="02040503050406030204" pitchFamily="18" charset="0"/>
                        </a:rPr>
                        <m:t>≤ⅈ≤</m:t>
                      </m:r>
                      <m:r>
                        <a:rPr lang="zh-CN" altLang="en-US" i="1">
                          <a:latin typeface="Cambria Math" panose="02040503050406030204" pitchFamily="18" charset="0"/>
                        </a:rPr>
                        <m:t>𝑁</m:t>
                      </m:r>
                    </m:oMath>
                  </m:oMathPara>
                </a14:m>
                <a:endParaRPr lang="zh-CN" altLang="en-US" dirty="0"/>
              </a:p>
            </p:txBody>
          </p:sp>
        </mc:Choice>
        <mc:Fallback xmlns="">
          <p:sp>
            <p:nvSpPr>
              <p:cNvPr id="9" name="文本框 8">
                <a:extLst>
                  <a:ext uri="{FF2B5EF4-FFF2-40B4-BE49-F238E27FC236}">
                    <a16:creationId xmlns:a16="http://schemas.microsoft.com/office/drawing/2014/main" id="{2DC57021-B8B4-4400-B8CE-09F99BBEA6CF}"/>
                  </a:ext>
                </a:extLst>
              </p:cNvPr>
              <p:cNvSpPr txBox="1">
                <a:spLocks noRot="1" noChangeAspect="1" noMove="1" noResize="1" noEditPoints="1" noAdjustHandles="1" noChangeArrowheads="1" noChangeShapeType="1" noTextEdit="1"/>
              </p:cNvSpPr>
              <p:nvPr/>
            </p:nvSpPr>
            <p:spPr>
              <a:xfrm>
                <a:off x="3025344" y="3290500"/>
                <a:ext cx="2851165" cy="276999"/>
              </a:xfrm>
              <a:prstGeom prst="rect">
                <a:avLst/>
              </a:prstGeom>
              <a:blipFill>
                <a:blip r:embed="rId2"/>
                <a:stretch>
                  <a:fillRect l="-1709" r="-1496"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A628389-188C-4C49-AF58-5D9FA9823018}"/>
                  </a:ext>
                </a:extLst>
              </p:cNvPr>
              <p:cNvSpPr txBox="1"/>
              <p:nvPr/>
            </p:nvSpPr>
            <p:spPr>
              <a:xfrm>
                <a:off x="3025344" y="3725694"/>
                <a:ext cx="9300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𝜓</m:t>
                      </m:r>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=0</m:t>
                      </m:r>
                    </m:oMath>
                  </m:oMathPara>
                </a14:m>
                <a:endParaRPr lang="zh-CN" altLang="en-US" dirty="0"/>
              </a:p>
            </p:txBody>
          </p:sp>
        </mc:Choice>
        <mc:Fallback xmlns="">
          <p:sp>
            <p:nvSpPr>
              <p:cNvPr id="10" name="文本框 9">
                <a:extLst>
                  <a:ext uri="{FF2B5EF4-FFF2-40B4-BE49-F238E27FC236}">
                    <a16:creationId xmlns:a16="http://schemas.microsoft.com/office/drawing/2014/main" id="{2A628389-188C-4C49-AF58-5D9FA9823018}"/>
                  </a:ext>
                </a:extLst>
              </p:cNvPr>
              <p:cNvSpPr txBox="1">
                <a:spLocks noRot="1" noChangeAspect="1" noMove="1" noResize="1" noEditPoints="1" noAdjustHandles="1" noChangeArrowheads="1" noChangeShapeType="1" noTextEdit="1"/>
              </p:cNvSpPr>
              <p:nvPr/>
            </p:nvSpPr>
            <p:spPr>
              <a:xfrm>
                <a:off x="3025344" y="3725694"/>
                <a:ext cx="930063" cy="276999"/>
              </a:xfrm>
              <a:prstGeom prst="rect">
                <a:avLst/>
              </a:prstGeom>
              <a:blipFill>
                <a:blip r:embed="rId3"/>
                <a:stretch>
                  <a:fillRect l="-7843" t="-2174" r="-5229" b="-32609"/>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1DE96B28-4EE1-4FE3-99DD-304DD419D23D}"/>
              </a:ext>
            </a:extLst>
          </p:cNvPr>
          <p:cNvSpPr txBox="1"/>
          <p:nvPr/>
        </p:nvSpPr>
        <p:spPr>
          <a:xfrm>
            <a:off x="985736" y="3290500"/>
            <a:ext cx="1338828" cy="369332"/>
          </a:xfrm>
          <a:prstGeom prst="rect">
            <a:avLst/>
          </a:prstGeom>
          <a:solidFill>
            <a:srgbClr val="92D050"/>
          </a:solidFill>
        </p:spPr>
        <p:txBody>
          <a:bodyPr wrap="none" rtlCol="0">
            <a:spAutoFit/>
          </a:bodyPr>
          <a:lstStyle/>
          <a:p>
            <a:r>
              <a:rPr lang="zh-CN" altLang="en-US" dirty="0"/>
              <a:t>①初始化：</a:t>
            </a:r>
          </a:p>
        </p:txBody>
      </p:sp>
      <p:sp>
        <p:nvSpPr>
          <p:cNvPr id="12" name="文本框 11">
            <a:extLst>
              <a:ext uri="{FF2B5EF4-FFF2-40B4-BE49-F238E27FC236}">
                <a16:creationId xmlns:a16="http://schemas.microsoft.com/office/drawing/2014/main" id="{FA3B4238-5591-4B34-B5F9-F3F9B82136C7}"/>
              </a:ext>
            </a:extLst>
          </p:cNvPr>
          <p:cNvSpPr txBox="1"/>
          <p:nvPr/>
        </p:nvSpPr>
        <p:spPr>
          <a:xfrm>
            <a:off x="985736" y="4409872"/>
            <a:ext cx="1569660" cy="369332"/>
          </a:xfrm>
          <a:prstGeom prst="rect">
            <a:avLst/>
          </a:prstGeom>
          <a:solidFill>
            <a:srgbClr val="92D050"/>
          </a:solidFill>
        </p:spPr>
        <p:txBody>
          <a:bodyPr wrap="none" rtlCol="0">
            <a:spAutoFit/>
          </a:bodyPr>
          <a:lstStyle/>
          <a:p>
            <a:r>
              <a:rPr lang="zh-CN" altLang="en-US" dirty="0"/>
              <a:t>②递推计算：</a:t>
            </a:r>
          </a:p>
        </p:txBody>
      </p:sp>
      <p:sp>
        <p:nvSpPr>
          <p:cNvPr id="13" name="文本框 12">
            <a:extLst>
              <a:ext uri="{FF2B5EF4-FFF2-40B4-BE49-F238E27FC236}">
                <a16:creationId xmlns:a16="http://schemas.microsoft.com/office/drawing/2014/main" id="{8342441D-4947-43C2-A349-5E95C8132A7C}"/>
              </a:ext>
            </a:extLst>
          </p:cNvPr>
          <p:cNvSpPr txBox="1"/>
          <p:nvPr/>
        </p:nvSpPr>
        <p:spPr>
          <a:xfrm>
            <a:off x="985736" y="5681804"/>
            <a:ext cx="1569660" cy="369332"/>
          </a:xfrm>
          <a:prstGeom prst="rect">
            <a:avLst/>
          </a:prstGeom>
          <a:solidFill>
            <a:srgbClr val="92D050"/>
          </a:solidFill>
        </p:spPr>
        <p:txBody>
          <a:bodyPr wrap="none" rtlCol="0">
            <a:spAutoFit/>
          </a:bodyPr>
          <a:lstStyle/>
          <a:p>
            <a:r>
              <a:rPr lang="zh-CN" altLang="en-US" dirty="0"/>
              <a:t>③路径回溯：</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1419E25-4237-4CC9-8AFD-B7DBA43B1E20}"/>
                  </a:ext>
                </a:extLst>
              </p:cNvPr>
              <p:cNvSpPr txBox="1"/>
              <p:nvPr/>
            </p:nvSpPr>
            <p:spPr>
              <a:xfrm>
                <a:off x="3025344" y="4387782"/>
                <a:ext cx="6740500" cy="413511"/>
              </a:xfrm>
              <a:prstGeom prst="rect">
                <a:avLst/>
              </a:prstGeom>
              <a:noFill/>
            </p:spPr>
            <p:txBody>
              <a:bodyPr wrap="none" lIns="0" tIns="0" rIns="0" bIns="0" rtlCol="0">
                <a:spAutoFit/>
              </a:bodyPr>
              <a:lstStyle/>
              <a:p>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𝛿</m:t>
                        </m:r>
                      </m:e>
                      <m:sub>
                        <m:r>
                          <a:rPr lang="zh-CN" altLang="en-US" i="1">
                            <a:latin typeface="Cambria Math" panose="02040503050406030204" pitchFamily="18" charset="0"/>
                          </a:rPr>
                          <m:t>𝑡</m:t>
                        </m:r>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zh-CN" altLang="en-US" i="0">
                            <a:latin typeface="Cambria Math" panose="02040503050406030204" pitchFamily="18" charset="0"/>
                          </a:rPr>
                          <m:t>max</m:t>
                        </m:r>
                      </m:e>
                      <m:lim>
                        <m:r>
                          <a:rPr lang="zh-CN" altLang="en-US" i="1">
                            <a:latin typeface="Cambria Math" panose="02040503050406030204" pitchFamily="18" charset="0"/>
                          </a:rPr>
                          <m:t>𝑗</m:t>
                        </m:r>
                      </m:lim>
                    </m:limLow>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zh-CN" altLang="en-US" i="1">
                                <a:latin typeface="Cambria Math" panose="02040503050406030204" pitchFamily="18" charset="0"/>
                              </a:rPr>
                              <m:t>𝑡</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𝑗</m:t>
                            </m:r>
                          </m:e>
                        </m:d>
                        <m:r>
                          <a:rPr lang="en-US" altLang="zh-CN"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en-US" altLang="zh-CN" b="0" i="1" smtClean="0">
                                <a:latin typeface="Cambria Math" panose="02040503050406030204" pitchFamily="18" charset="0"/>
                              </a:rPr>
                              <m:t>𝑗</m:t>
                            </m:r>
                            <m:r>
                              <a:rPr lang="zh-CN" altLang="en-US" i="1">
                                <a:latin typeface="Cambria Math" panose="02040503050406030204" pitchFamily="18" charset="0"/>
                              </a:rPr>
                              <m:t>𝑖</m:t>
                            </m:r>
                          </m:sub>
                        </m:sSub>
                      </m:e>
                    </m:d>
                    <m:r>
                      <a:rPr lang="en-US" altLang="zh-CN"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𝑜</m:t>
                            </m:r>
                          </m:e>
                          <m:sub>
                            <m:r>
                              <a:rPr lang="zh-CN" altLang="en-US" i="1">
                                <a:latin typeface="Cambria Math" panose="02040503050406030204" pitchFamily="18" charset="0"/>
                              </a:rPr>
                              <m:t>𝑡</m:t>
                            </m:r>
                            <m:r>
                              <a:rPr lang="zh-CN" altLang="en-US" i="0">
                                <a:latin typeface="Cambria Math" panose="02040503050406030204" pitchFamily="18" charset="0"/>
                              </a:rPr>
                              <m:t>+1</m:t>
                            </m:r>
                          </m:sub>
                        </m:sSub>
                      </m:e>
                    </m:d>
                  </m:oMath>
                </a14:m>
                <a:r>
                  <a:rPr lang="en-US" altLang="zh-CN" dirty="0"/>
                  <a:t>, </a:t>
                </a:r>
                <a14:m>
                  <m:oMath xmlns:m="http://schemas.openxmlformats.org/officeDocument/2006/math">
                    <m:r>
                      <a:rPr lang="en-US" altLang="zh-CN" b="0" i="0" smtClean="0">
                        <a:latin typeface="Cambria Math" panose="02040503050406030204" pitchFamily="18" charset="0"/>
                      </a:rPr>
                      <m:t>          </m:t>
                    </m:r>
                    <m:r>
                      <a:rPr lang="zh-CN" altLang="en-US" i="1">
                        <a:latin typeface="Cambria Math" panose="02040503050406030204" pitchFamily="18" charset="0"/>
                      </a:rPr>
                      <m:t>1≤</m:t>
                    </m:r>
                    <m:r>
                      <a:rPr lang="en-US" altLang="zh-CN" b="0" i="1" smtClean="0">
                        <a:latin typeface="Cambria Math" panose="02040503050406030204" pitchFamily="18" charset="0"/>
                      </a:rPr>
                      <m:t>𝑖</m:t>
                    </m:r>
                    <m:r>
                      <a:rPr lang="zh-CN" altLang="en-US" i="1">
                        <a:latin typeface="Cambria Math" panose="02040503050406030204" pitchFamily="18" charset="0"/>
                      </a:rPr>
                      <m:t>≤</m:t>
                    </m:r>
                    <m:r>
                      <a:rPr lang="zh-CN" altLang="en-US" i="1">
                        <a:latin typeface="Cambria Math" panose="02040503050406030204" pitchFamily="18" charset="0"/>
                      </a:rPr>
                      <m:t>𝑁</m:t>
                    </m:r>
                    <m:r>
                      <a:rPr lang="en-US" altLang="zh-CN" i="1">
                        <a:latin typeface="Cambria Math" panose="02040503050406030204" pitchFamily="18" charset="0"/>
                      </a:rPr>
                      <m:t>,</m:t>
                    </m:r>
                    <m:r>
                      <a:rPr lang="zh-CN" altLang="en-US" i="1">
                        <a:latin typeface="Cambria Math" panose="02040503050406030204" pitchFamily="18" charset="0"/>
                      </a:rPr>
                      <m:t>1≤</m:t>
                    </m:r>
                    <m:r>
                      <a:rPr lang="en-US" altLang="zh-CN" i="1">
                        <a:latin typeface="Cambria Math" panose="02040503050406030204" pitchFamily="18" charset="0"/>
                      </a:rPr>
                      <m:t>𝑡</m:t>
                    </m:r>
                    <m:r>
                      <a:rPr lang="zh-CN" altLang="en-US"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−1</m:t>
                    </m:r>
                  </m:oMath>
                </a14:m>
                <a:endParaRPr lang="zh-CN" altLang="en-US" dirty="0"/>
              </a:p>
            </p:txBody>
          </p:sp>
        </mc:Choice>
        <mc:Fallback xmlns="">
          <p:sp>
            <p:nvSpPr>
              <p:cNvPr id="14" name="文本框 13">
                <a:extLst>
                  <a:ext uri="{FF2B5EF4-FFF2-40B4-BE49-F238E27FC236}">
                    <a16:creationId xmlns:a16="http://schemas.microsoft.com/office/drawing/2014/main" id="{51419E25-4237-4CC9-8AFD-B7DBA43B1E20}"/>
                  </a:ext>
                </a:extLst>
              </p:cNvPr>
              <p:cNvSpPr txBox="1">
                <a:spLocks noRot="1" noChangeAspect="1" noMove="1" noResize="1" noEditPoints="1" noAdjustHandles="1" noChangeArrowheads="1" noChangeShapeType="1" noTextEdit="1"/>
              </p:cNvSpPr>
              <p:nvPr/>
            </p:nvSpPr>
            <p:spPr>
              <a:xfrm>
                <a:off x="3025344" y="4387782"/>
                <a:ext cx="6740500" cy="413511"/>
              </a:xfrm>
              <a:prstGeom prst="rect">
                <a:avLst/>
              </a:prstGeom>
              <a:blipFill>
                <a:blip r:embed="rId4"/>
                <a:stretch>
                  <a:fillRect l="-1266" t="-13235" r="-271"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DBD56F2-FAB7-4EDF-AE67-A801B4AA6F15}"/>
                  </a:ext>
                </a:extLst>
              </p:cNvPr>
              <p:cNvSpPr txBox="1"/>
              <p:nvPr/>
            </p:nvSpPr>
            <p:spPr>
              <a:xfrm>
                <a:off x="3025344" y="4885702"/>
                <a:ext cx="3021083" cy="4621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𝑡</m:t>
                          </m:r>
                          <m:r>
                            <a:rPr lang="zh-CN" altLang="en-US" i="0">
                              <a:latin typeface="Cambria Math" panose="02040503050406030204" pitchFamily="18" charset="0"/>
                            </a:rPr>
                            <m:t>+1</m:t>
                          </m:r>
                        </m:sub>
                      </m:sSub>
                      <m:d>
                        <m:dPr>
                          <m:ctrlPr>
                            <a:rPr lang="zh-CN" altLang="en-US" i="1">
                              <a:latin typeface="Cambria Math" panose="02040503050406030204" pitchFamily="18" charset="0"/>
                            </a:rPr>
                          </m:ctrlPr>
                        </m:dPr>
                        <m:e>
                          <m:r>
                            <a:rPr lang="en-US" altLang="zh-CN" b="0" i="1" smtClean="0">
                              <a:latin typeface="Cambria Math" panose="02040503050406030204" pitchFamily="18" charset="0"/>
                            </a:rPr>
                            <m:t>𝑖</m:t>
                          </m:r>
                        </m:e>
                      </m:d>
                      <m:r>
                        <a:rPr lang="zh-CN" altLang="en-US" i="0">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en-US" altLang="zh-CN" b="0" i="0" smtClean="0">
                              <a:latin typeface="Cambria Math" panose="02040503050406030204" pitchFamily="18" charset="0"/>
                            </a:rPr>
                            <m:t>arg</m:t>
                          </m:r>
                          <m:r>
                            <m:rPr>
                              <m:sty m:val="p"/>
                            </m:rPr>
                            <a:rPr lang="zh-CN" altLang="en-US">
                              <a:latin typeface="Cambria Math" panose="02040503050406030204" pitchFamily="18" charset="0"/>
                            </a:rPr>
                            <m:t>max</m:t>
                          </m:r>
                        </m:e>
                        <m:lim>
                          <m:r>
                            <a:rPr lang="zh-CN" altLang="en-US" i="1">
                              <a:latin typeface="Cambria Math" panose="02040503050406030204" pitchFamily="18" charset="0"/>
                            </a:rPr>
                            <m:t>𝑗</m:t>
                          </m:r>
                        </m:lim>
                      </m:limLow>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zh-CN" altLang="en-US" i="1">
                                  <a:latin typeface="Cambria Math" panose="02040503050406030204" pitchFamily="18" charset="0"/>
                                </a:rPr>
                                <m:t>𝑡</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𝑗</m:t>
                              </m:r>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𝑎</m:t>
                              </m:r>
                            </m:e>
                            <m:sub>
                              <m:r>
                                <a:rPr lang="en-US" altLang="zh-CN" i="1">
                                  <a:latin typeface="Cambria Math" panose="02040503050406030204" pitchFamily="18" charset="0"/>
                                </a:rPr>
                                <m:t>𝑗</m:t>
                              </m:r>
                              <m:r>
                                <a:rPr lang="zh-CN" altLang="en-US" i="1">
                                  <a:latin typeface="Cambria Math" panose="02040503050406030204" pitchFamily="18" charset="0"/>
                                </a:rPr>
                                <m:t>𝑖</m:t>
                              </m:r>
                            </m:sub>
                          </m:sSub>
                        </m:e>
                      </m:d>
                    </m:oMath>
                  </m:oMathPara>
                </a14:m>
                <a:endParaRPr lang="zh-CN" altLang="en-US" dirty="0"/>
              </a:p>
            </p:txBody>
          </p:sp>
        </mc:Choice>
        <mc:Fallback xmlns="">
          <p:sp>
            <p:nvSpPr>
              <p:cNvPr id="15" name="文本框 14">
                <a:extLst>
                  <a:ext uri="{FF2B5EF4-FFF2-40B4-BE49-F238E27FC236}">
                    <a16:creationId xmlns:a16="http://schemas.microsoft.com/office/drawing/2014/main" id="{8DBD56F2-FAB7-4EDF-AE67-A801B4AA6F15}"/>
                  </a:ext>
                </a:extLst>
              </p:cNvPr>
              <p:cNvSpPr txBox="1">
                <a:spLocks noRot="1" noChangeAspect="1" noMove="1" noResize="1" noEditPoints="1" noAdjustHandles="1" noChangeArrowheads="1" noChangeShapeType="1" noTextEdit="1"/>
              </p:cNvSpPr>
              <p:nvPr/>
            </p:nvSpPr>
            <p:spPr>
              <a:xfrm>
                <a:off x="3025344" y="4885702"/>
                <a:ext cx="3021083" cy="462114"/>
              </a:xfrm>
              <a:prstGeom prst="rect">
                <a:avLst/>
              </a:prstGeom>
              <a:blipFill>
                <a:blip r:embed="rId5"/>
                <a:stretch>
                  <a:fillRect l="-2218"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4F8F0C9-9C1A-4531-A052-478D15878D36}"/>
                  </a:ext>
                </a:extLst>
              </p:cNvPr>
              <p:cNvSpPr txBox="1"/>
              <p:nvPr/>
            </p:nvSpPr>
            <p:spPr>
              <a:xfrm>
                <a:off x="3025344" y="5667108"/>
                <a:ext cx="1918089" cy="4110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zh-CN" altLang="en-US" i="1">
                              <a:latin typeface="Cambria Math" panose="02040503050406030204" pitchFamily="18" charset="0"/>
                            </a:rPr>
                            <m:t>𝑇</m:t>
                          </m:r>
                        </m:sub>
                      </m:sSub>
                      <m:r>
                        <a:rPr lang="zh-CN" altLang="en-US" i="0">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en-US" altLang="zh-CN">
                              <a:latin typeface="Cambria Math" panose="02040503050406030204" pitchFamily="18" charset="0"/>
                            </a:rPr>
                            <m:t>arg</m:t>
                          </m:r>
                          <m:r>
                            <m:rPr>
                              <m:sty m:val="p"/>
                            </m:rPr>
                            <a:rPr lang="zh-CN" altLang="en-US">
                              <a:latin typeface="Cambria Math" panose="02040503050406030204" pitchFamily="18" charset="0"/>
                            </a:rPr>
                            <m:t>max</m:t>
                          </m:r>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𝑇</m:t>
                              </m:r>
                            </m:sub>
                          </m:sSub>
                          <m:d>
                            <m:dPr>
                              <m:ctrlPr>
                                <a:rPr lang="zh-CN" altLang="en-US" i="1">
                                  <a:latin typeface="Cambria Math" panose="02040503050406030204" pitchFamily="18" charset="0"/>
                                </a:rPr>
                              </m:ctrlPr>
                            </m:dPr>
                            <m:e>
                              <m:r>
                                <a:rPr lang="en-US" altLang="zh-CN" b="0" i="1" smtClean="0">
                                  <a:latin typeface="Cambria Math" panose="02040503050406030204" pitchFamily="18" charset="0"/>
                                </a:rPr>
                                <m:t>𝑖</m:t>
                              </m:r>
                            </m:e>
                          </m:d>
                        </m:e>
                        <m:lim>
                          <m:r>
                            <a:rPr lang="en-US" altLang="zh-CN" b="0" i="1" smtClean="0">
                              <a:latin typeface="Cambria Math" panose="02040503050406030204" pitchFamily="18" charset="0"/>
                            </a:rPr>
                            <m:t>𝑖</m:t>
                          </m:r>
                        </m:lim>
                      </m:limLow>
                    </m:oMath>
                  </m:oMathPara>
                </a14:m>
                <a:endParaRPr lang="zh-CN" altLang="en-US" dirty="0"/>
              </a:p>
            </p:txBody>
          </p:sp>
        </mc:Choice>
        <mc:Fallback xmlns="">
          <p:sp>
            <p:nvSpPr>
              <p:cNvPr id="16" name="文本框 15">
                <a:extLst>
                  <a:ext uri="{FF2B5EF4-FFF2-40B4-BE49-F238E27FC236}">
                    <a16:creationId xmlns:a16="http://schemas.microsoft.com/office/drawing/2014/main" id="{94F8F0C9-9C1A-4531-A052-478D15878D36}"/>
                  </a:ext>
                </a:extLst>
              </p:cNvPr>
              <p:cNvSpPr txBox="1">
                <a:spLocks noRot="1" noChangeAspect="1" noMove="1" noResize="1" noEditPoints="1" noAdjustHandles="1" noChangeArrowheads="1" noChangeShapeType="1" noTextEdit="1"/>
              </p:cNvSpPr>
              <p:nvPr/>
            </p:nvSpPr>
            <p:spPr>
              <a:xfrm>
                <a:off x="3025344" y="5667108"/>
                <a:ext cx="1918089" cy="411075"/>
              </a:xfrm>
              <a:prstGeom prst="rect">
                <a:avLst/>
              </a:prstGeom>
              <a:blipFill>
                <a:blip r:embed="rId6"/>
                <a:stretch>
                  <a:fillRect l="-2222" t="-16418" b="-149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184FB46-105A-40D6-95DD-73CA044943D5}"/>
                  </a:ext>
                </a:extLst>
              </p:cNvPr>
              <p:cNvSpPr txBox="1"/>
              <p:nvPr/>
            </p:nvSpPr>
            <p:spPr>
              <a:xfrm>
                <a:off x="3025344" y="6146910"/>
                <a:ext cx="2404826" cy="276999"/>
              </a:xfrm>
              <a:prstGeom prst="rect">
                <a:avLst/>
              </a:prstGeom>
              <a:noFill/>
            </p:spPr>
            <p:txBody>
              <a:bodyPr wrap="none" lIns="0" tIns="0" rIns="0" bIns="0" rtlCol="0">
                <a:spAutoFit/>
              </a:bodyPr>
              <a:lstStyle/>
              <a:p>
                <a14:m>
                  <m:oMath xmlns:m="http://schemas.openxmlformats.org/officeDocument/2006/math">
                    <m:sSub>
                      <m:sSubPr>
                        <m:ctrlPr>
                          <a:rPr lang="zh-CN" altLang="en-US"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𝑡</m:t>
                        </m:r>
                      </m:sub>
                    </m:sSub>
                  </m:oMath>
                </a14:m>
                <a:r>
                  <a:rPr lang="en-US" altLang="zh-CN" dirty="0"/>
                  <a:t>(</a:t>
                </a:r>
                <a14:m>
                  <m:oMath xmlns:m="http://schemas.openxmlformats.org/officeDocument/2006/math">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en-US" altLang="zh-CN" b="0" i="1" smtClean="0">
                            <a:latin typeface="Cambria Math" panose="02040503050406030204" pitchFamily="18" charset="0"/>
                          </a:rPr>
                          <m:t>𝑡</m:t>
                        </m:r>
                      </m:sub>
                    </m:sSub>
                  </m:oMath>
                </a14:m>
                <a:r>
                  <a:rPr lang="en-US" altLang="zh-CN" dirty="0"/>
                  <a:t>), </a:t>
                </a:r>
                <a14:m>
                  <m:oMath xmlns:m="http://schemas.openxmlformats.org/officeDocument/2006/math">
                    <m:r>
                      <a:rPr lang="en-US" altLang="zh-CN" b="0" i="0" smtClean="0">
                        <a:latin typeface="Cambria Math" panose="02040503050406030204" pitchFamily="18" charset="0"/>
                      </a:rPr>
                      <m:t>2</m:t>
                    </m:r>
                    <m:r>
                      <a:rPr lang="zh-CN" altLang="en-US">
                        <a:latin typeface="Cambria Math" panose="02040503050406030204" pitchFamily="18" charset="0"/>
                      </a:rPr>
                      <m:t>≤</m:t>
                    </m:r>
                    <m:r>
                      <m:rPr>
                        <m:sty m:val="p"/>
                      </m:rPr>
                      <a:rPr lang="en-US" altLang="zh-CN" b="0" i="0" smtClean="0">
                        <a:latin typeface="Cambria Math" panose="02040503050406030204" pitchFamily="18" charset="0"/>
                      </a:rPr>
                      <m:t>t</m:t>
                    </m:r>
                    <m:r>
                      <a:rPr lang="zh-CN" altLang="en-US">
                        <a:latin typeface="Cambria Math" panose="02040503050406030204" pitchFamily="18" charset="0"/>
                      </a:rPr>
                      <m:t>≤</m:t>
                    </m:r>
                    <m:r>
                      <a:rPr lang="en-US" altLang="zh-CN" b="0" i="1" smtClean="0">
                        <a:latin typeface="Cambria Math" panose="02040503050406030204" pitchFamily="18" charset="0"/>
                      </a:rPr>
                      <m:t>𝑇</m:t>
                    </m:r>
                  </m:oMath>
                </a14:m>
                <a:endParaRPr lang="zh-CN" altLang="en-US" dirty="0"/>
              </a:p>
            </p:txBody>
          </p:sp>
        </mc:Choice>
        <mc:Fallback xmlns="">
          <p:sp>
            <p:nvSpPr>
              <p:cNvPr id="18" name="文本框 17">
                <a:extLst>
                  <a:ext uri="{FF2B5EF4-FFF2-40B4-BE49-F238E27FC236}">
                    <a16:creationId xmlns:a16="http://schemas.microsoft.com/office/drawing/2014/main" id="{F184FB46-105A-40D6-95DD-73CA044943D5}"/>
                  </a:ext>
                </a:extLst>
              </p:cNvPr>
              <p:cNvSpPr txBox="1">
                <a:spLocks noRot="1" noChangeAspect="1" noMove="1" noResize="1" noEditPoints="1" noAdjustHandles="1" noChangeArrowheads="1" noChangeShapeType="1" noTextEdit="1"/>
              </p:cNvSpPr>
              <p:nvPr/>
            </p:nvSpPr>
            <p:spPr>
              <a:xfrm>
                <a:off x="3025344" y="6146910"/>
                <a:ext cx="2404826" cy="276999"/>
              </a:xfrm>
              <a:prstGeom prst="rect">
                <a:avLst/>
              </a:prstGeom>
              <a:blipFill>
                <a:blip r:embed="rId7"/>
                <a:stretch>
                  <a:fillRect l="-3544" t="-28261" r="-1772" b="-50000"/>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81985669-9BD0-42E2-AF67-820B503E3966}"/>
              </a:ext>
            </a:extLst>
          </p:cNvPr>
          <p:cNvSpPr txBox="1"/>
          <p:nvPr/>
        </p:nvSpPr>
        <p:spPr>
          <a:xfrm>
            <a:off x="936388" y="2120032"/>
            <a:ext cx="6096000"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给定</a:t>
            </a:r>
            <a:r>
              <a:rPr kumimoji="0" lang="zh-CN" altLang="en-US" sz="1600" b="1" i="0" u="none" strike="noStrike" kern="1200" cap="none" spc="0" normalizeH="0" baseline="0" noProof="0" dirty="0">
                <a:ln>
                  <a:noFill/>
                </a:ln>
                <a:solidFill>
                  <a:srgbClr val="C00000"/>
                </a:solidFill>
                <a:effectLst/>
                <a:highlight>
                  <a:srgbClr val="00FF00"/>
                </a:highlight>
                <a:uLnTx/>
                <a:uFillTx/>
                <a:latin typeface="等线" panose="020F0502020204030204"/>
                <a:ea typeface="等线" panose="02010600030101010101" pitchFamily="2" charset="-122"/>
                <a:cs typeface="+mn-cs"/>
              </a:rPr>
              <a:t>模型</a:t>
            </a:r>
            <a:r>
              <a:rPr kumimoji="0" lang="zh-CN" altLang="en-US" sz="1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和</a:t>
            </a:r>
            <a:r>
              <a:rPr kumimoji="0" lang="zh-CN" altLang="en-US" sz="1600" b="1" i="0" u="none" strike="noStrike" kern="1200" cap="none" spc="0" normalizeH="0" baseline="0" noProof="0" dirty="0">
                <a:ln>
                  <a:noFill/>
                </a:ln>
                <a:solidFill>
                  <a:srgbClr val="C00000"/>
                </a:solidFill>
                <a:effectLst/>
                <a:highlight>
                  <a:srgbClr val="00FF00"/>
                </a:highlight>
                <a:uLnTx/>
                <a:uFillTx/>
                <a:latin typeface="等线" panose="020F0502020204030204"/>
                <a:ea typeface="等线" panose="02010600030101010101" pitchFamily="2" charset="-122"/>
                <a:cs typeface="+mn-cs"/>
              </a:rPr>
              <a:t>观测序列</a:t>
            </a:r>
            <a:r>
              <a:rPr kumimoji="0" lang="zh-CN" altLang="en-US" sz="1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，如何找到最匹配的</a:t>
            </a:r>
            <a:r>
              <a:rPr kumimoji="0" lang="zh-CN" altLang="en-US" sz="1600" b="1" i="0" u="none" strike="noStrike" kern="1200" cap="none" spc="0" normalizeH="0" baseline="0" noProof="0" dirty="0">
                <a:ln>
                  <a:noFill/>
                </a:ln>
                <a:solidFill>
                  <a:srgbClr val="C00000"/>
                </a:solidFill>
                <a:effectLst/>
                <a:highlight>
                  <a:srgbClr val="00FF00"/>
                </a:highlight>
                <a:uLnTx/>
                <a:uFillTx/>
                <a:latin typeface="等线" panose="020F0502020204030204"/>
                <a:ea typeface="等线" panose="02010600030101010101" pitchFamily="2" charset="-122"/>
                <a:cs typeface="+mn-cs"/>
              </a:rPr>
              <a:t>状态序列</a:t>
            </a:r>
            <a:r>
              <a:rPr kumimoji="0" lang="zh-CN" altLang="en-US" sz="1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endParaRPr kumimoji="0" lang="en-US" altLang="zh-CN" sz="16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 name="文本框 18">
            <a:extLst>
              <a:ext uri="{FF2B5EF4-FFF2-40B4-BE49-F238E27FC236}">
                <a16:creationId xmlns:a16="http://schemas.microsoft.com/office/drawing/2014/main" id="{27929112-E60D-432D-89DE-38A8A49F2229}"/>
              </a:ext>
            </a:extLst>
          </p:cNvPr>
          <p:cNvSpPr txBox="1"/>
          <p:nvPr/>
        </p:nvSpPr>
        <p:spPr>
          <a:xfrm>
            <a:off x="2972657" y="6556309"/>
            <a:ext cx="7321525" cy="276999"/>
          </a:xfrm>
          <a:prstGeom prst="rect">
            <a:avLst/>
          </a:prstGeom>
          <a:noFill/>
        </p:spPr>
        <p:txBody>
          <a:bodyPr wrap="square">
            <a:spAutoFit/>
          </a:bodyPr>
          <a:lstStyle/>
          <a:p>
            <a:r>
              <a:rPr lang="en-US" altLang="zh-CN" sz="1200" dirty="0">
                <a:solidFill>
                  <a:srgbClr val="FFFF00"/>
                </a:solidFill>
              </a:rPr>
              <a:t>y = argmax f(t) </a:t>
            </a:r>
            <a:r>
              <a:rPr lang="zh-CN" altLang="en-US" sz="1200" dirty="0">
                <a:solidFill>
                  <a:srgbClr val="FFFF00"/>
                </a:solidFill>
              </a:rPr>
              <a:t>代表：</a:t>
            </a:r>
            <a:r>
              <a:rPr lang="en-US" altLang="zh-CN" sz="1200" dirty="0">
                <a:solidFill>
                  <a:srgbClr val="FFFF00"/>
                </a:solidFill>
              </a:rPr>
              <a:t>y </a:t>
            </a:r>
            <a:r>
              <a:rPr lang="zh-CN" altLang="en-US" sz="1200" dirty="0">
                <a:solidFill>
                  <a:srgbClr val="FFFF00"/>
                </a:solidFill>
              </a:rPr>
              <a:t>是</a:t>
            </a:r>
            <a:r>
              <a:rPr lang="en-US" altLang="zh-CN" sz="1200" dirty="0">
                <a:solidFill>
                  <a:srgbClr val="FFFF00"/>
                </a:solidFill>
              </a:rPr>
              <a:t>f(t)</a:t>
            </a:r>
            <a:r>
              <a:rPr lang="zh-CN" altLang="en-US" sz="1200" dirty="0">
                <a:solidFill>
                  <a:srgbClr val="FFFF00"/>
                </a:solidFill>
              </a:rPr>
              <a:t>函式中，会产生最大</a:t>
            </a:r>
            <a:r>
              <a:rPr lang="en-US" altLang="zh-CN" sz="1200" dirty="0">
                <a:solidFill>
                  <a:srgbClr val="FFFF00"/>
                </a:solidFill>
              </a:rPr>
              <a:t>output</a:t>
            </a:r>
            <a:r>
              <a:rPr lang="zh-CN" altLang="en-US" sz="1200" dirty="0">
                <a:solidFill>
                  <a:srgbClr val="FFFF00"/>
                </a:solidFill>
              </a:rPr>
              <a:t>的那个参数</a:t>
            </a:r>
            <a:r>
              <a:rPr lang="en-US" altLang="zh-CN" sz="1200" dirty="0">
                <a:solidFill>
                  <a:srgbClr val="FFFF00"/>
                </a:solidFill>
              </a:rPr>
              <a:t>t</a:t>
            </a:r>
            <a:r>
              <a:rPr lang="zh-CN" altLang="en-US" sz="1200" dirty="0">
                <a:solidFill>
                  <a:srgbClr val="FFFF00"/>
                </a:solidFill>
              </a:rPr>
              <a:t>。即，</a:t>
            </a:r>
            <a:r>
              <a:rPr lang="zh-CN" altLang="en-US" sz="1200" dirty="0">
                <a:solidFill>
                  <a:srgbClr val="FFFF00"/>
                </a:solidFill>
                <a:highlight>
                  <a:srgbClr val="000080"/>
                </a:highlight>
              </a:rPr>
              <a:t>反向指针</a:t>
            </a:r>
            <a:r>
              <a:rPr lang="zh-CN" altLang="en-US" sz="1200" dirty="0">
                <a:solidFill>
                  <a:srgbClr val="FFFF00"/>
                </a:solidFill>
              </a:rPr>
              <a:t>寻找</a:t>
            </a:r>
            <a:r>
              <a:rPr lang="zh-CN" altLang="en-US" sz="1200" dirty="0">
                <a:solidFill>
                  <a:srgbClr val="FFFF00"/>
                </a:solidFill>
                <a:highlight>
                  <a:srgbClr val="000080"/>
                </a:highlight>
              </a:rPr>
              <a:t>最佳前驱节点</a:t>
            </a:r>
            <a:r>
              <a:rPr lang="zh-CN" altLang="en-US" sz="1200" dirty="0">
                <a:solidFill>
                  <a:srgbClr val="FFFF00"/>
                </a:solidFill>
              </a:rPr>
              <a:t>。</a:t>
            </a:r>
          </a:p>
        </p:txBody>
      </p:sp>
    </p:spTree>
    <p:extLst>
      <p:ext uri="{BB962C8B-B14F-4D97-AF65-F5344CB8AC3E}">
        <p14:creationId xmlns:p14="http://schemas.microsoft.com/office/powerpoint/2010/main" val="3906303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4.3.2 </a:t>
            </a:r>
            <a:r>
              <a:rPr lang="zh-CN" altLang="en-US" dirty="0"/>
              <a:t>确定最优状态序列</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DC57021-B8B4-4400-B8CE-09F99BBEA6CF}"/>
                  </a:ext>
                </a:extLst>
              </p:cNvPr>
              <p:cNvSpPr txBox="1"/>
              <p:nvPr/>
            </p:nvSpPr>
            <p:spPr>
              <a:xfrm>
                <a:off x="1209515" y="99188"/>
                <a:ext cx="1591653"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𝜋</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1</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≤ⅈ≤</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𝑁</m:t>
                      </m:r>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9" name="文本框 8">
                <a:extLst>
                  <a:ext uri="{FF2B5EF4-FFF2-40B4-BE49-F238E27FC236}">
                    <a16:creationId xmlns:a16="http://schemas.microsoft.com/office/drawing/2014/main" id="{2DC57021-B8B4-4400-B8CE-09F99BBEA6CF}"/>
                  </a:ext>
                </a:extLst>
              </p:cNvPr>
              <p:cNvSpPr txBox="1">
                <a:spLocks noRot="1" noChangeAspect="1" noMove="1" noResize="1" noEditPoints="1" noAdjustHandles="1" noChangeArrowheads="1" noChangeShapeType="1" noTextEdit="1"/>
              </p:cNvSpPr>
              <p:nvPr/>
            </p:nvSpPr>
            <p:spPr>
              <a:xfrm>
                <a:off x="1209515" y="99188"/>
                <a:ext cx="1591653" cy="153888"/>
              </a:xfrm>
              <a:prstGeom prst="rect">
                <a:avLst/>
              </a:prstGeom>
              <a:blipFill>
                <a:blip r:embed="rId2"/>
                <a:stretch>
                  <a:fillRect l="-1527" r="-763"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A628389-188C-4C49-AF58-5D9FA9823018}"/>
                  </a:ext>
                </a:extLst>
              </p:cNvPr>
              <p:cNvSpPr txBox="1"/>
              <p:nvPr/>
            </p:nvSpPr>
            <p:spPr>
              <a:xfrm>
                <a:off x="1209515" y="349264"/>
                <a:ext cx="515462"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𝜓</m:t>
                      </m:r>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=0</m:t>
                      </m:r>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0" name="文本框 9">
                <a:extLst>
                  <a:ext uri="{FF2B5EF4-FFF2-40B4-BE49-F238E27FC236}">
                    <a16:creationId xmlns:a16="http://schemas.microsoft.com/office/drawing/2014/main" id="{2A628389-188C-4C49-AF58-5D9FA9823018}"/>
                  </a:ext>
                </a:extLst>
              </p:cNvPr>
              <p:cNvSpPr txBox="1">
                <a:spLocks noRot="1" noChangeAspect="1" noMove="1" noResize="1" noEditPoints="1" noAdjustHandles="1" noChangeArrowheads="1" noChangeShapeType="1" noTextEdit="1"/>
              </p:cNvSpPr>
              <p:nvPr/>
            </p:nvSpPr>
            <p:spPr>
              <a:xfrm>
                <a:off x="1209515" y="349264"/>
                <a:ext cx="515462" cy="153888"/>
              </a:xfrm>
              <a:prstGeom prst="rect">
                <a:avLst/>
              </a:prstGeom>
              <a:blipFill>
                <a:blip r:embed="rId3"/>
                <a:stretch>
                  <a:fillRect l="-8235" r="-5882" b="-30769"/>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1DE96B28-4EE1-4FE3-99DD-304DD419D23D}"/>
              </a:ext>
            </a:extLst>
          </p:cNvPr>
          <p:cNvSpPr txBox="1"/>
          <p:nvPr/>
        </p:nvSpPr>
        <p:spPr>
          <a:xfrm>
            <a:off x="337226" y="216559"/>
            <a:ext cx="82586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①初始化：</a:t>
            </a:r>
          </a:p>
        </p:txBody>
      </p:sp>
      <p:sp>
        <p:nvSpPr>
          <p:cNvPr id="12" name="文本框 11">
            <a:extLst>
              <a:ext uri="{FF2B5EF4-FFF2-40B4-BE49-F238E27FC236}">
                <a16:creationId xmlns:a16="http://schemas.microsoft.com/office/drawing/2014/main" id="{FA3B4238-5591-4B34-B5F9-F3F9B82136C7}"/>
              </a:ext>
            </a:extLst>
          </p:cNvPr>
          <p:cNvSpPr txBox="1"/>
          <p:nvPr/>
        </p:nvSpPr>
        <p:spPr>
          <a:xfrm>
            <a:off x="3371886" y="193811"/>
            <a:ext cx="95410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②递归计算：</a:t>
            </a:r>
          </a:p>
        </p:txBody>
      </p:sp>
      <p:sp>
        <p:nvSpPr>
          <p:cNvPr id="13" name="文本框 12">
            <a:extLst>
              <a:ext uri="{FF2B5EF4-FFF2-40B4-BE49-F238E27FC236}">
                <a16:creationId xmlns:a16="http://schemas.microsoft.com/office/drawing/2014/main" id="{8342441D-4947-43C2-A349-5E95C8132A7C}"/>
              </a:ext>
            </a:extLst>
          </p:cNvPr>
          <p:cNvSpPr txBox="1"/>
          <p:nvPr/>
        </p:nvSpPr>
        <p:spPr>
          <a:xfrm>
            <a:off x="8501974" y="179987"/>
            <a:ext cx="95410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③路径回溯：</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1419E25-4237-4CC9-8AFD-B7DBA43B1E20}"/>
                  </a:ext>
                </a:extLst>
              </p:cNvPr>
              <p:cNvSpPr txBox="1"/>
              <p:nvPr/>
            </p:nvSpPr>
            <p:spPr>
              <a:xfrm>
                <a:off x="4352182" y="101687"/>
                <a:ext cx="3747693" cy="22974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e>
                      <m:lim>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lim>
                    </m:limLow>
                    <m:d>
                      <m:dPr>
                        <m:begChr m:val="["/>
                        <m:end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e>
                        </m:d>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𝑎</m:t>
                            </m:r>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𝑗</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e>
                    </m:d>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a:t>
                </a:r>
                <a14:m>
                  <m:oMath xmlns:m="http://schemas.openxmlformats.org/officeDocument/2006/math">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          </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𝑁</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oMath>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4" name="文本框 13">
                <a:extLst>
                  <a:ext uri="{FF2B5EF4-FFF2-40B4-BE49-F238E27FC236}">
                    <a16:creationId xmlns:a16="http://schemas.microsoft.com/office/drawing/2014/main" id="{51419E25-4237-4CC9-8AFD-B7DBA43B1E20}"/>
                  </a:ext>
                </a:extLst>
              </p:cNvPr>
              <p:cNvSpPr txBox="1">
                <a:spLocks noRot="1" noChangeAspect="1" noMove="1" noResize="1" noEditPoints="1" noAdjustHandles="1" noChangeArrowheads="1" noChangeShapeType="1" noTextEdit="1"/>
              </p:cNvSpPr>
              <p:nvPr/>
            </p:nvSpPr>
            <p:spPr>
              <a:xfrm>
                <a:off x="4352182" y="101687"/>
                <a:ext cx="3747693" cy="229743"/>
              </a:xfrm>
              <a:prstGeom prst="rect">
                <a:avLst/>
              </a:prstGeom>
              <a:blipFill>
                <a:blip r:embed="rId4"/>
                <a:stretch>
                  <a:fillRect l="-1301" t="-10811" r="-163" b="-216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DBD56F2-FAB7-4EDF-AE67-A801B4AA6F15}"/>
                  </a:ext>
                </a:extLst>
              </p:cNvPr>
              <p:cNvSpPr txBox="1"/>
              <p:nvPr/>
            </p:nvSpPr>
            <p:spPr>
              <a:xfrm>
                <a:off x="4325993" y="374784"/>
                <a:ext cx="2276777" cy="25673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𝜓</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arg</m:t>
                          </m:r>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e>
                        <m:lim>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lim>
                      </m:limLow>
                      <m:d>
                        <m:dPr>
                          <m:begChr m:val="["/>
                          <m:end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e>
                          </m:d>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𝑎</m:t>
                              </m:r>
                            </m:e>
                            <m:sub>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e>
                      </m:d>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5" name="文本框 14">
                <a:extLst>
                  <a:ext uri="{FF2B5EF4-FFF2-40B4-BE49-F238E27FC236}">
                    <a16:creationId xmlns:a16="http://schemas.microsoft.com/office/drawing/2014/main" id="{8DBD56F2-FAB7-4EDF-AE67-A801B4AA6F15}"/>
                  </a:ext>
                </a:extLst>
              </p:cNvPr>
              <p:cNvSpPr txBox="1">
                <a:spLocks noRot="1" noChangeAspect="1" noMove="1" noResize="1" noEditPoints="1" noAdjustHandles="1" noChangeArrowheads="1" noChangeShapeType="1" noTextEdit="1"/>
              </p:cNvSpPr>
              <p:nvPr/>
            </p:nvSpPr>
            <p:spPr>
              <a:xfrm>
                <a:off x="4325993" y="374784"/>
                <a:ext cx="2276777" cy="256737"/>
              </a:xfrm>
              <a:prstGeom prst="rect">
                <a:avLst/>
              </a:prstGeom>
              <a:blipFill>
                <a:blip r:embed="rId5"/>
                <a:stretch>
                  <a:fillRect l="-1340" b="-16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4F8F0C9-9C1A-4531-A052-478D15878D36}"/>
                  </a:ext>
                </a:extLst>
              </p:cNvPr>
              <p:cNvSpPr txBox="1"/>
              <p:nvPr/>
            </p:nvSpPr>
            <p:spPr>
              <a:xfrm>
                <a:off x="9568816" y="349264"/>
                <a:ext cx="1066510" cy="22839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sub>
                      </m:s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en-US" altLang="zh-CN" sz="1000" b="0" i="0" u="none" strike="noStrike" kern="1200" cap="none" spc="0" normalizeH="0" baseline="0" noProof="0">
                              <a:ln>
                                <a:noFill/>
                              </a:ln>
                              <a:solidFill>
                                <a:prstClr val="white"/>
                              </a:solidFill>
                              <a:effectLst/>
                              <a:uLnTx/>
                              <a:uFillTx/>
                              <a:latin typeface="Cambria Math" panose="02040503050406030204" pitchFamily="18" charset="0"/>
                              <a:cs typeface="+mn-cs"/>
                            </a:rPr>
                            <m:t>arg</m:t>
                          </m:r>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 </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e>
                          </m:d>
                        </m:e>
                        <m:lim>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lim>
                      </m:limLow>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6" name="文本框 15">
                <a:extLst>
                  <a:ext uri="{FF2B5EF4-FFF2-40B4-BE49-F238E27FC236}">
                    <a16:creationId xmlns:a16="http://schemas.microsoft.com/office/drawing/2014/main" id="{94F8F0C9-9C1A-4531-A052-478D15878D36}"/>
                  </a:ext>
                </a:extLst>
              </p:cNvPr>
              <p:cNvSpPr txBox="1">
                <a:spLocks noRot="1" noChangeAspect="1" noMove="1" noResize="1" noEditPoints="1" noAdjustHandles="1" noChangeArrowheads="1" noChangeShapeType="1" noTextEdit="1"/>
              </p:cNvSpPr>
              <p:nvPr/>
            </p:nvSpPr>
            <p:spPr>
              <a:xfrm>
                <a:off x="9568816" y="349264"/>
                <a:ext cx="1066510" cy="228396"/>
              </a:xfrm>
              <a:prstGeom prst="rect">
                <a:avLst/>
              </a:prstGeom>
              <a:blipFill>
                <a:blip r:embed="rId6"/>
                <a:stretch>
                  <a:fillRect l="-2286" t="-2632"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184FB46-105A-40D6-95DD-73CA044943D5}"/>
                  </a:ext>
                </a:extLst>
              </p:cNvPr>
              <p:cNvSpPr txBox="1"/>
              <p:nvPr/>
            </p:nvSpPr>
            <p:spPr>
              <a:xfrm>
                <a:off x="9568816" y="99188"/>
                <a:ext cx="1326838"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sub>
                    </m:s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𝜓</m:t>
                        </m:r>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sub>
                    </m:sSub>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14:m>
                  <m:oMath xmlns:m="http://schemas.openxmlformats.org/officeDocument/2006/math">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sub>
                    </m:sSub>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a:t>
                </a:r>
                <a14:m>
                  <m:oMath xmlns:m="http://schemas.openxmlformats.org/officeDocument/2006/math">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2</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r>
                      <m:rPr>
                        <m:sty m:val="p"/>
                      </m:rP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t</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𝑇</m:t>
                    </m:r>
                  </m:oMath>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8" name="文本框 17">
                <a:extLst>
                  <a:ext uri="{FF2B5EF4-FFF2-40B4-BE49-F238E27FC236}">
                    <a16:creationId xmlns:a16="http://schemas.microsoft.com/office/drawing/2014/main" id="{F184FB46-105A-40D6-95DD-73CA044943D5}"/>
                  </a:ext>
                </a:extLst>
              </p:cNvPr>
              <p:cNvSpPr txBox="1">
                <a:spLocks noRot="1" noChangeAspect="1" noMove="1" noResize="1" noEditPoints="1" noAdjustHandles="1" noChangeArrowheads="1" noChangeShapeType="1" noTextEdit="1"/>
              </p:cNvSpPr>
              <p:nvPr/>
            </p:nvSpPr>
            <p:spPr>
              <a:xfrm>
                <a:off x="9568816" y="99188"/>
                <a:ext cx="1326838" cy="153888"/>
              </a:xfrm>
              <a:prstGeom prst="rect">
                <a:avLst/>
              </a:prstGeom>
              <a:blipFill>
                <a:blip r:embed="rId7"/>
                <a:stretch>
                  <a:fillRect l="-3687" t="-19231" r="-2304"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8B5BE34-584C-449F-8A8F-7CE95DE1C54D}"/>
                  </a:ext>
                </a:extLst>
              </p:cNvPr>
              <p:cNvSpPr txBox="1"/>
              <p:nvPr/>
            </p:nvSpPr>
            <p:spPr>
              <a:xfrm>
                <a:off x="603887" y="2378366"/>
                <a:ext cx="5581849" cy="3513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晴朗</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晴朗</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0.63</m:t>
                      </m:r>
                      <m:r>
                        <a:rPr lang="en-US" altLang="zh-CN" i="1">
                          <a:latin typeface="Cambria Math" panose="02040503050406030204" pitchFamily="18" charset="0"/>
                        </a:rPr>
                        <m:t>×</m:t>
                      </m:r>
                      <m:r>
                        <a:rPr lang="en-US" altLang="zh-CN" b="0" i="1" smtClean="0">
                          <a:latin typeface="Cambria Math" panose="02040503050406030204" pitchFamily="18" charset="0"/>
                        </a:rPr>
                        <m:t>0.60=0.378</m:t>
                      </m:r>
                    </m:oMath>
                  </m:oMathPara>
                </a14:m>
                <a:endParaRPr lang="zh-CN" altLang="en-US" i="1" dirty="0"/>
              </a:p>
            </p:txBody>
          </p:sp>
        </mc:Choice>
        <mc:Fallback xmlns="">
          <p:sp>
            <p:nvSpPr>
              <p:cNvPr id="3" name="文本框 2">
                <a:extLst>
                  <a:ext uri="{FF2B5EF4-FFF2-40B4-BE49-F238E27FC236}">
                    <a16:creationId xmlns:a16="http://schemas.microsoft.com/office/drawing/2014/main" id="{B8B5BE34-584C-449F-8A8F-7CE95DE1C54D}"/>
                  </a:ext>
                </a:extLst>
              </p:cNvPr>
              <p:cNvSpPr txBox="1">
                <a:spLocks noRot="1" noChangeAspect="1" noMove="1" noResize="1" noEditPoints="1" noAdjustHandles="1" noChangeArrowheads="1" noChangeShapeType="1" noTextEdit="1"/>
              </p:cNvSpPr>
              <p:nvPr/>
            </p:nvSpPr>
            <p:spPr>
              <a:xfrm>
                <a:off x="603887" y="2378366"/>
                <a:ext cx="5581849" cy="351315"/>
              </a:xfrm>
              <a:prstGeom prst="rect">
                <a:avLst/>
              </a:prstGeom>
              <a:blipFill>
                <a:blip r:embed="rId8"/>
                <a:stretch>
                  <a:fillRect t="-5172" b="-327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F6591DE-892F-4078-97EE-8A80BA986CDB}"/>
                  </a:ext>
                </a:extLst>
              </p:cNvPr>
              <p:cNvSpPr txBox="1"/>
              <p:nvPr/>
            </p:nvSpPr>
            <p:spPr>
              <a:xfrm>
                <a:off x="689897" y="2854981"/>
                <a:ext cx="5536131" cy="351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多云</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多云</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0.17</m:t>
                      </m:r>
                      <m:r>
                        <a:rPr lang="en-US" altLang="zh-CN" i="1">
                          <a:latin typeface="Cambria Math" panose="02040503050406030204" pitchFamily="18" charset="0"/>
                        </a:rPr>
                        <m:t>×</m:t>
                      </m:r>
                      <m:r>
                        <a:rPr lang="en-US" altLang="zh-CN" b="0" i="1" smtClean="0">
                          <a:latin typeface="Cambria Math" panose="02040503050406030204" pitchFamily="18" charset="0"/>
                        </a:rPr>
                        <m:t>0.25=0.0425</m:t>
                      </m:r>
                    </m:oMath>
                  </m:oMathPara>
                </a14:m>
                <a:endParaRPr lang="zh-CN" altLang="en-US" i="1" dirty="0"/>
              </a:p>
            </p:txBody>
          </p:sp>
        </mc:Choice>
        <mc:Fallback xmlns="">
          <p:sp>
            <p:nvSpPr>
              <p:cNvPr id="4" name="文本框 3">
                <a:extLst>
                  <a:ext uri="{FF2B5EF4-FFF2-40B4-BE49-F238E27FC236}">
                    <a16:creationId xmlns:a16="http://schemas.microsoft.com/office/drawing/2014/main" id="{EF6591DE-892F-4078-97EE-8A80BA986CDB}"/>
                  </a:ext>
                </a:extLst>
              </p:cNvPr>
              <p:cNvSpPr txBox="1">
                <a:spLocks noRot="1" noChangeAspect="1" noMove="1" noResize="1" noEditPoints="1" noAdjustHandles="1" noChangeArrowheads="1" noChangeShapeType="1" noTextEdit="1"/>
              </p:cNvSpPr>
              <p:nvPr/>
            </p:nvSpPr>
            <p:spPr>
              <a:xfrm>
                <a:off x="689897" y="2854981"/>
                <a:ext cx="5536131" cy="351699"/>
              </a:xfrm>
              <a:prstGeom prst="rect">
                <a:avLst/>
              </a:prstGeom>
              <a:blipFill>
                <a:blip r:embed="rId9"/>
                <a:stretch>
                  <a:fillRect l="-330" t="-5172" r="-441" b="-31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6C3982E-5798-48E5-8539-BACE5BCF0E68}"/>
                  </a:ext>
                </a:extLst>
              </p:cNvPr>
              <p:cNvSpPr txBox="1"/>
              <p:nvPr/>
            </p:nvSpPr>
            <p:spPr>
              <a:xfrm>
                <a:off x="686806" y="3338377"/>
                <a:ext cx="5279650" cy="331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r>
                        <a:rPr lang="zh-CN" altLang="en-US" i="1">
                          <a:latin typeface="Cambria Math" panose="02040503050406030204" pitchFamily="18" charset="0"/>
                        </a:rPr>
                        <m:t>=</m:t>
                      </m:r>
                      <m:sSub>
                        <m:sSubPr>
                          <m:ctrlPr>
                            <a:rPr lang="zh-CN" altLang="en-US" i="1" smtClean="0">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𝜋</m:t>
                          </m:r>
                        </m:e>
                        <m:sub>
                          <m:r>
                            <a:rPr lang="zh-CN" altLang="en-US" i="1">
                              <a:solidFill>
                                <a:srgbClr val="00B0F0"/>
                              </a:solidFill>
                              <a:latin typeface="Cambria Math" panose="02040503050406030204" pitchFamily="18" charset="0"/>
                            </a:rPr>
                            <m:t>下雨</m:t>
                          </m:r>
                        </m:sub>
                      </m:sSub>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下雨</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干燥</m:t>
                          </m:r>
                        </m:e>
                      </m:d>
                      <m:r>
                        <a:rPr lang="en-US" altLang="zh-CN" i="1">
                          <a:latin typeface="Cambria Math" panose="02040503050406030204" pitchFamily="18" charset="0"/>
                        </a:rPr>
                        <m:t>=</m:t>
                      </m:r>
                      <m:r>
                        <a:rPr lang="en-US" altLang="zh-CN" b="0" i="1" smtClean="0">
                          <a:latin typeface="Cambria Math" panose="02040503050406030204" pitchFamily="18" charset="0"/>
                        </a:rPr>
                        <m:t>0.20</m:t>
                      </m:r>
                      <m:r>
                        <a:rPr lang="en-US" altLang="zh-CN" i="1">
                          <a:latin typeface="Cambria Math" panose="02040503050406030204" pitchFamily="18" charset="0"/>
                        </a:rPr>
                        <m:t>×</m:t>
                      </m:r>
                      <m:r>
                        <a:rPr lang="en-US" altLang="zh-CN" b="0" i="1" smtClean="0">
                          <a:latin typeface="Cambria Math" panose="02040503050406030204" pitchFamily="18" charset="0"/>
                        </a:rPr>
                        <m:t>0.05=0.01</m:t>
                      </m:r>
                    </m:oMath>
                  </m:oMathPara>
                </a14:m>
                <a:endParaRPr lang="zh-CN" altLang="en-US" i="1" dirty="0"/>
              </a:p>
            </p:txBody>
          </p:sp>
        </mc:Choice>
        <mc:Fallback xmlns="">
          <p:sp>
            <p:nvSpPr>
              <p:cNvPr id="6" name="文本框 5">
                <a:extLst>
                  <a:ext uri="{FF2B5EF4-FFF2-40B4-BE49-F238E27FC236}">
                    <a16:creationId xmlns:a16="http://schemas.microsoft.com/office/drawing/2014/main" id="{D6C3982E-5798-48E5-8539-BACE5BCF0E68}"/>
                  </a:ext>
                </a:extLst>
              </p:cNvPr>
              <p:cNvSpPr txBox="1">
                <a:spLocks noRot="1" noChangeAspect="1" noMove="1" noResize="1" noEditPoints="1" noAdjustHandles="1" noChangeArrowheads="1" noChangeShapeType="1" noTextEdit="1"/>
              </p:cNvSpPr>
              <p:nvPr/>
            </p:nvSpPr>
            <p:spPr>
              <a:xfrm>
                <a:off x="686806" y="3338377"/>
                <a:ext cx="5279650" cy="331757"/>
              </a:xfrm>
              <a:prstGeom prst="rect">
                <a:avLst/>
              </a:prstGeom>
              <a:blipFill>
                <a:blip r:embed="rId10"/>
                <a:stretch>
                  <a:fillRect l="-346" t="-7407" r="-346" b="-314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内容占位符 2">
                <a:extLst>
                  <a:ext uri="{FF2B5EF4-FFF2-40B4-BE49-F238E27FC236}">
                    <a16:creationId xmlns:a16="http://schemas.microsoft.com/office/drawing/2014/main" id="{6CFC756B-4207-4C2F-9983-2BE89556821D}"/>
                  </a:ext>
                </a:extLst>
              </p:cNvPr>
              <p:cNvSpPr txBox="1">
                <a:spLocks/>
              </p:cNvSpPr>
              <p:nvPr/>
            </p:nvSpPr>
            <p:spPr>
              <a:xfrm>
                <a:off x="5600696" y="763845"/>
                <a:ext cx="2346657" cy="10486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FF00"/>
                    </a:solidFill>
                  </a:rPr>
                  <a:t>状态转移矩阵 </a:t>
                </a:r>
                <a14:m>
                  <m:oMath xmlns:m="http://schemas.openxmlformats.org/officeDocument/2006/math">
                    <m:r>
                      <a:rPr lang="en-US" altLang="zh-CN" sz="800" b="0" i="1" smtClean="0">
                        <a:solidFill>
                          <a:srgbClr val="00FF00"/>
                        </a:solidFill>
                        <a:latin typeface="Cambria Math" panose="02040503050406030204" pitchFamily="18" charset="0"/>
                      </a:rPr>
                      <m:t>𝑎</m:t>
                    </m:r>
                    <m:r>
                      <a:rPr lang="en-US" altLang="zh-CN" sz="800" b="0" i="1" smtClean="0">
                        <a:solidFill>
                          <a:srgbClr val="00FF00"/>
                        </a:solidFill>
                        <a:latin typeface="Cambria Math" panose="02040503050406030204" pitchFamily="18" charset="0"/>
                      </a:rPr>
                      <m:t> </m:t>
                    </m:r>
                  </m:oMath>
                </a14:m>
                <a:r>
                  <a:rPr lang="zh-CN" altLang="en-US" sz="1000" dirty="0">
                    <a:solidFill>
                      <a:srgbClr val="00FF00"/>
                    </a:solidFill>
                  </a:rPr>
                  <a:t>：</a:t>
                </a:r>
                <a:endParaRPr lang="en-US" altLang="zh-CN" sz="1000" dirty="0">
                  <a:solidFill>
                    <a:srgbClr val="00FF00"/>
                  </a:solidFill>
                </a:endParaRPr>
              </a:p>
              <a:p>
                <a:pPr marL="0" indent="0">
                  <a:buFont typeface="Arial" panose="020B0604020202020204" pitchFamily="34" charset="0"/>
                  <a:buNone/>
                </a:pPr>
                <a:r>
                  <a:rPr lang="zh-CN" altLang="en-US" sz="1000" dirty="0">
                    <a:solidFill>
                      <a:srgbClr val="00FF00"/>
                    </a:solidFill>
                  </a:rPr>
                  <a:t>                   晴朗   多云     下雨</a:t>
                </a:r>
                <a:endParaRPr lang="en-US" altLang="zh-CN" sz="1000" dirty="0">
                  <a:solidFill>
                    <a:srgbClr val="00FF0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000" i="1" smtClean="0">
                              <a:solidFill>
                                <a:srgbClr val="00FF00"/>
                              </a:solidFill>
                              <a:latin typeface="Cambria Math" panose="02040503050406030204" pitchFamily="18" charset="0"/>
                            </a:rPr>
                          </m:ctrlPr>
                        </m:mPr>
                        <m:mr>
                          <m:e>
                            <m:r>
                              <m:rPr>
                                <m:brk m:alnAt="7"/>
                              </m:rPr>
                              <a:rPr lang="zh-CN" altLang="en-US" sz="1000" i="1">
                                <a:solidFill>
                                  <a:srgbClr val="00FF00"/>
                                </a:solidFill>
                                <a:latin typeface="Cambria Math" panose="02040503050406030204" pitchFamily="18" charset="0"/>
                              </a:rPr>
                              <m:t>晴</m:t>
                            </m:r>
                            <m:r>
                              <a:rPr lang="zh-CN" altLang="en-US" sz="1000" i="1">
                                <a:solidFill>
                                  <a:srgbClr val="00FF00"/>
                                </a:solidFill>
                                <a:latin typeface="Cambria Math" panose="02040503050406030204" pitchFamily="18" charset="0"/>
                              </a:rPr>
                              <m:t>朗</m:t>
                            </m:r>
                          </m:e>
                        </m:mr>
                        <m:mr>
                          <m:e>
                            <m:r>
                              <a:rPr lang="zh-CN" altLang="en-US" sz="1000" i="1">
                                <a:solidFill>
                                  <a:srgbClr val="00FF00"/>
                                </a:solidFill>
                                <a:latin typeface="Cambria Math" panose="02040503050406030204" pitchFamily="18" charset="0"/>
                              </a:rPr>
                              <m:t>多云</m:t>
                            </m:r>
                          </m:e>
                        </m:mr>
                        <m:mr>
                          <m:e>
                            <m:r>
                              <a:rPr lang="zh-CN" altLang="en-US" sz="1000" i="1">
                                <a:solidFill>
                                  <a:srgbClr val="00FF00"/>
                                </a:solidFill>
                                <a:latin typeface="Cambria Math" panose="02040503050406030204" pitchFamily="18" charset="0"/>
                              </a:rPr>
                              <m:t>下雨</m:t>
                            </m:r>
                          </m:e>
                        </m:mr>
                      </m:m>
                      <m:d>
                        <m:dPr>
                          <m:ctrlPr>
                            <a:rPr lang="en-US" altLang="zh-CN" sz="1000" i="1" smtClean="0">
                              <a:solidFill>
                                <a:srgbClr val="00FF00"/>
                              </a:solidFill>
                              <a:latin typeface="Cambria Math" panose="02040503050406030204" pitchFamily="18" charset="0"/>
                            </a:rPr>
                          </m:ctrlPr>
                        </m:dPr>
                        <m:e>
                          <m:m>
                            <m:mPr>
                              <m:mcs>
                                <m:mc>
                                  <m:mcPr>
                                    <m:count m:val="3"/>
                                    <m:mcJc m:val="center"/>
                                  </m:mcPr>
                                </m:mc>
                              </m:mcs>
                              <m:ctrlPr>
                                <a:rPr lang="en-US" altLang="zh-CN" sz="1000" i="1" smtClean="0">
                                  <a:solidFill>
                                    <a:srgbClr val="00FF00"/>
                                  </a:solidFill>
                                  <a:latin typeface="Cambria Math" panose="02040503050406030204" pitchFamily="18" charset="0"/>
                                </a:rPr>
                              </m:ctrlPr>
                            </m:mPr>
                            <m:mr>
                              <m:e>
                                <m:r>
                                  <m:rPr>
                                    <m:brk m:alnAt="7"/>
                                  </m:rPr>
                                  <a:rPr lang="en-US" altLang="zh-CN" sz="1000" b="0" i="1" smtClean="0">
                                    <a:solidFill>
                                      <a:srgbClr val="00FF00"/>
                                    </a:solidFill>
                                    <a:latin typeface="Cambria Math" panose="02040503050406030204" pitchFamily="18" charset="0"/>
                                  </a:rPr>
                                  <m:t>0</m:t>
                                </m:r>
                                <m:r>
                                  <a:rPr lang="en-US" altLang="zh-CN" sz="1000" b="0" i="1" smtClean="0">
                                    <a:solidFill>
                                      <a:srgbClr val="00FF00"/>
                                    </a:solidFill>
                                    <a:latin typeface="Cambria Math" panose="02040503050406030204" pitchFamily="18" charset="0"/>
                                  </a:rPr>
                                  <m:t>.50</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0.125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0.125</m:t>
                                </m:r>
                              </m:e>
                              <m:e>
                                <m:r>
                                  <a:rPr lang="en-US" altLang="zh-CN" sz="1000" b="0" i="1" smtClean="0">
                                    <a:solidFill>
                                      <a:srgbClr val="00FF00"/>
                                    </a:solidFill>
                                    <a:latin typeface="Cambria Math" panose="02040503050406030204" pitchFamily="18" charset="0"/>
                                  </a:rPr>
                                  <m:t>0.625</m:t>
                                </m:r>
                              </m:e>
                            </m:mr>
                            <m:mr>
                              <m:e>
                                <m:r>
                                  <a:rPr lang="en-US" altLang="zh-CN" sz="1000" b="0" i="1" smtClean="0">
                                    <a:solidFill>
                                      <a:srgbClr val="00FF00"/>
                                    </a:solidFill>
                                    <a:latin typeface="Cambria Math" panose="02040503050406030204" pitchFamily="18" charset="0"/>
                                  </a:rPr>
                                  <m:t>0.25</m:t>
                                </m:r>
                              </m:e>
                              <m:e>
                                <m:r>
                                  <a:rPr lang="en-US" altLang="zh-CN" sz="1000" b="0" i="1" smtClean="0">
                                    <a:solidFill>
                                      <a:srgbClr val="00FF00"/>
                                    </a:solidFill>
                                    <a:latin typeface="Cambria Math" panose="02040503050406030204" pitchFamily="18" charset="0"/>
                                  </a:rPr>
                                  <m:t>0.375</m:t>
                                </m:r>
                              </m:e>
                              <m:e>
                                <m:r>
                                  <a:rPr lang="en-US" altLang="zh-CN" sz="1000" b="0" i="1" smtClean="0">
                                    <a:solidFill>
                                      <a:srgbClr val="00FF00"/>
                                    </a:solidFill>
                                    <a:latin typeface="Cambria Math" panose="02040503050406030204" pitchFamily="18" charset="0"/>
                                  </a:rPr>
                                  <m:t>0.375</m:t>
                                </m:r>
                              </m:e>
                            </m:mr>
                          </m:m>
                        </m:e>
                      </m:d>
                    </m:oMath>
                  </m:oMathPara>
                </a14:m>
                <a:endParaRPr lang="en-US" altLang="zh-CN" sz="1000" dirty="0">
                  <a:solidFill>
                    <a:srgbClr val="00FF00"/>
                  </a:solidFill>
                </a:endParaRPr>
              </a:p>
            </p:txBody>
          </p:sp>
        </mc:Choice>
        <mc:Fallback xmlns="">
          <p:sp>
            <p:nvSpPr>
              <p:cNvPr id="21" name="内容占位符 2">
                <a:extLst>
                  <a:ext uri="{FF2B5EF4-FFF2-40B4-BE49-F238E27FC236}">
                    <a16:creationId xmlns:a16="http://schemas.microsoft.com/office/drawing/2014/main" id="{6CFC756B-4207-4C2F-9983-2BE89556821D}"/>
                  </a:ext>
                </a:extLst>
              </p:cNvPr>
              <p:cNvSpPr txBox="1">
                <a:spLocks noRot="1" noChangeAspect="1" noMove="1" noResize="1" noEditPoints="1" noAdjustHandles="1" noChangeArrowheads="1" noChangeShapeType="1" noTextEdit="1"/>
              </p:cNvSpPr>
              <p:nvPr/>
            </p:nvSpPr>
            <p:spPr>
              <a:xfrm>
                <a:off x="5600696" y="763845"/>
                <a:ext cx="2346657" cy="1048678"/>
              </a:xfrm>
              <a:prstGeom prst="rect">
                <a:avLst/>
              </a:prstGeom>
              <a:blipFill>
                <a:blip r:embed="rId11"/>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内容占位符 2">
                <a:extLst>
                  <a:ext uri="{FF2B5EF4-FFF2-40B4-BE49-F238E27FC236}">
                    <a16:creationId xmlns:a16="http://schemas.microsoft.com/office/drawing/2014/main" id="{02770754-5521-4A48-8D1C-210332C4DD9F}"/>
                  </a:ext>
                </a:extLst>
              </p:cNvPr>
              <p:cNvSpPr>
                <a:spLocks noGrp="1"/>
              </p:cNvSpPr>
              <p:nvPr>
                <p:ph idx="1"/>
              </p:nvPr>
            </p:nvSpPr>
            <p:spPr>
              <a:xfrm>
                <a:off x="7997376" y="753160"/>
                <a:ext cx="2313480" cy="104867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000" dirty="0">
                    <a:solidFill>
                      <a:srgbClr val="FFFF00"/>
                    </a:solidFill>
                  </a:rPr>
                  <a:t>发射概率矩阵 </a:t>
                </a:r>
                <a:r>
                  <a:rPr lang="en-US" altLang="zh-CN" sz="1000" i="1" dirty="0">
                    <a:solidFill>
                      <a:srgbClr val="FFFF00"/>
                    </a:solidFill>
                  </a:rPr>
                  <a:t>b </a:t>
                </a:r>
                <a:r>
                  <a:rPr lang="zh-CN" altLang="en-US" sz="1000" dirty="0">
                    <a:solidFill>
                      <a:srgbClr val="FFFF00"/>
                    </a:solidFill>
                  </a:rPr>
                  <a:t>：</a:t>
                </a:r>
                <a:endParaRPr lang="en-US" altLang="zh-CN" sz="1000" dirty="0">
                  <a:solidFill>
                    <a:srgbClr val="FFFF00"/>
                  </a:solidFill>
                </a:endParaRPr>
              </a:p>
              <a:p>
                <a:pPr marL="0" indent="0">
                  <a:buNone/>
                </a:pPr>
                <a:r>
                  <a:rPr lang="zh-CN" altLang="en-US" sz="1000" dirty="0">
                    <a:solidFill>
                      <a:srgbClr val="FFFF00"/>
                    </a:solidFill>
                  </a:rPr>
                  <a:t>         干燥    稍干   潮湿    湿透</a:t>
                </a:r>
                <a:endParaRPr lang="en-US" altLang="zh-CN" sz="1000" dirty="0">
                  <a:solidFill>
                    <a:srgbClr val="FFFF00"/>
                  </a:solidFill>
                </a:endParaRPr>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sz="1000" i="1">
                              <a:solidFill>
                                <a:srgbClr val="FFFF00"/>
                              </a:solidFill>
                              <a:latin typeface="Cambria Math" panose="02040503050406030204" pitchFamily="18" charset="0"/>
                            </a:rPr>
                          </m:ctrlPr>
                        </m:mPr>
                        <m:mr>
                          <m:e>
                            <m:r>
                              <m:rPr>
                                <m:brk m:alnAt="7"/>
                              </m:rPr>
                              <a:rPr lang="zh-CN" altLang="en-US" sz="1000" i="1">
                                <a:solidFill>
                                  <a:srgbClr val="FFFF00"/>
                                </a:solidFill>
                                <a:latin typeface="Cambria Math" panose="02040503050406030204" pitchFamily="18" charset="0"/>
                              </a:rPr>
                              <m:t>晴</m:t>
                            </m:r>
                            <m:r>
                              <a:rPr lang="zh-CN" altLang="en-US" sz="1000" i="1">
                                <a:solidFill>
                                  <a:srgbClr val="FFFF00"/>
                                </a:solidFill>
                                <a:latin typeface="Cambria Math" panose="02040503050406030204" pitchFamily="18" charset="0"/>
                              </a:rPr>
                              <m:t>朗</m:t>
                            </m:r>
                          </m:e>
                        </m:mr>
                        <m:mr>
                          <m:e>
                            <m:r>
                              <a:rPr lang="zh-CN" altLang="en-US" sz="1000" i="1">
                                <a:solidFill>
                                  <a:srgbClr val="FFFF00"/>
                                </a:solidFill>
                                <a:latin typeface="Cambria Math" panose="02040503050406030204" pitchFamily="18" charset="0"/>
                              </a:rPr>
                              <m:t>多云</m:t>
                            </m:r>
                          </m:e>
                        </m:mr>
                        <m:mr>
                          <m:e>
                            <m:r>
                              <a:rPr lang="zh-CN" altLang="en-US" sz="1000" i="1" smtClean="0">
                                <a:solidFill>
                                  <a:srgbClr val="FFFF00"/>
                                </a:solidFill>
                                <a:latin typeface="Cambria Math" panose="02040503050406030204" pitchFamily="18" charset="0"/>
                              </a:rPr>
                              <m:t>下</m:t>
                            </m:r>
                            <m:r>
                              <a:rPr lang="zh-CN" altLang="en-US" sz="1000" i="1">
                                <a:solidFill>
                                  <a:srgbClr val="FFFF00"/>
                                </a:solidFill>
                                <a:latin typeface="Cambria Math" panose="02040503050406030204" pitchFamily="18" charset="0"/>
                              </a:rPr>
                              <m:t>雨</m:t>
                            </m:r>
                          </m:e>
                        </m:mr>
                      </m:m>
                      <m:d>
                        <m:dPr>
                          <m:ctrlPr>
                            <a:rPr lang="en-US" altLang="zh-CN" sz="1000" i="1">
                              <a:solidFill>
                                <a:srgbClr val="FFFF00"/>
                              </a:solidFill>
                              <a:latin typeface="Cambria Math" panose="02040503050406030204" pitchFamily="18" charset="0"/>
                            </a:rPr>
                          </m:ctrlPr>
                        </m:dPr>
                        <m:e>
                          <m:m>
                            <m:mPr>
                              <m:mcs>
                                <m:mc>
                                  <m:mcPr>
                                    <m:count m:val="1"/>
                                    <m:mcJc m:val="center"/>
                                  </m:mcPr>
                                </m:mc>
                              </m:mcs>
                              <m:ctrlPr>
                                <a:rPr lang="en-US" altLang="zh-CN" sz="1000" i="1" smtClean="0">
                                  <a:solidFill>
                                    <a:srgbClr val="FFFF00"/>
                                  </a:solidFill>
                                  <a:latin typeface="Cambria Math" panose="02040503050406030204" pitchFamily="18" charset="0"/>
                                </a:rPr>
                              </m:ctrlPr>
                            </m:mPr>
                            <m:mr>
                              <m:e>
                                <m:r>
                                  <a:rPr lang="en-US" altLang="zh-CN" sz="1000" b="0" i="1" smtClean="0">
                                    <a:solidFill>
                                      <a:srgbClr val="FFFF00"/>
                                    </a:solidFill>
                                    <a:latin typeface="Cambria Math" panose="02040503050406030204" pitchFamily="18" charset="0"/>
                                  </a:rPr>
                                  <m:t>0.60</m:t>
                                </m:r>
                              </m:e>
                            </m:mr>
                            <m:mr>
                              <m:e>
                                <m:r>
                                  <a:rPr lang="en-US" altLang="zh-CN" sz="1000" b="0" i="1" smtClean="0">
                                    <a:solidFill>
                                      <a:srgbClr val="FFFF00"/>
                                    </a:solidFill>
                                    <a:latin typeface="Cambria Math" panose="02040503050406030204" pitchFamily="18" charset="0"/>
                                  </a:rPr>
                                  <m:t>0.25</m:t>
                                </m:r>
                              </m:e>
                            </m:mr>
                            <m:mr>
                              <m:e>
                                <m:r>
                                  <a:rPr lang="en-US" altLang="zh-CN" sz="1000" b="0" i="1" smtClean="0">
                                    <a:solidFill>
                                      <a:srgbClr val="FFFF00"/>
                                    </a:solidFill>
                                    <a:latin typeface="Cambria Math" panose="02040503050406030204" pitchFamily="18" charset="0"/>
                                  </a:rPr>
                                  <m:t>0.05</m:t>
                                </m:r>
                              </m:e>
                            </m:mr>
                          </m:m>
                          <m:r>
                            <a:rPr lang="en-US" altLang="zh-CN" sz="1000" b="0" i="1" smtClean="0">
                              <a:solidFill>
                                <a:srgbClr val="FFFF00"/>
                              </a:solidFill>
                              <a:latin typeface="Cambria Math" panose="02040503050406030204" pitchFamily="18" charset="0"/>
                            </a:rPr>
                            <m:t>    </m:t>
                          </m:r>
                          <m:m>
                            <m:mPr>
                              <m:mcs>
                                <m:mc>
                                  <m:mcPr>
                                    <m:count m:val="3"/>
                                    <m:mcJc m:val="center"/>
                                  </m:mcPr>
                                </m:mc>
                              </m:mcs>
                              <m:ctrlPr>
                                <a:rPr lang="en-US" altLang="zh-CN" sz="1000" i="1">
                                  <a:solidFill>
                                    <a:srgbClr val="FFFF00"/>
                                  </a:solidFill>
                                  <a:latin typeface="Cambria Math" panose="02040503050406030204" pitchFamily="18" charset="0"/>
                                </a:rPr>
                              </m:ctrlPr>
                            </m:mPr>
                            <m:mr>
                              <m:e>
                                <m:r>
                                  <m:rPr>
                                    <m:brk m:alnAt="7"/>
                                  </m:rPr>
                                  <a:rPr lang="en-US" altLang="zh-CN" sz="1000" i="1">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m:t>
                                </m:r>
                                <m:r>
                                  <a:rPr lang="en-US" altLang="zh-CN" sz="1000" b="0" i="1" smtClean="0">
                                    <a:solidFill>
                                      <a:srgbClr val="FFFF00"/>
                                    </a:solidFill>
                                    <a:latin typeface="Cambria Math" panose="02040503050406030204" pitchFamily="18" charset="0"/>
                                  </a:rPr>
                                  <m:t>2</m:t>
                                </m:r>
                                <m:r>
                                  <a:rPr lang="en-US" altLang="zh-CN" sz="1000" i="1">
                                    <a:solidFill>
                                      <a:srgbClr val="FFFF00"/>
                                    </a:solidFill>
                                    <a:latin typeface="Cambria Math" panose="02040503050406030204" pitchFamily="18" charset="0"/>
                                  </a:rPr>
                                  <m:t>0</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m:t>
                                </m:r>
                                <m:r>
                                  <a:rPr lang="en-US" altLang="zh-CN" sz="1000" i="1">
                                    <a:solidFill>
                                      <a:srgbClr val="FFFF00"/>
                                    </a:solidFill>
                                    <a:latin typeface="Cambria Math" panose="02040503050406030204" pitchFamily="18" charset="0"/>
                                  </a:rPr>
                                  <m:t>5</m:t>
                                </m:r>
                              </m:e>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0</m:t>
                                </m:r>
                                <m:r>
                                  <a:rPr lang="en-US" altLang="zh-CN" sz="1000" i="1">
                                    <a:solidFill>
                                      <a:srgbClr val="FFFF00"/>
                                    </a:solidFill>
                                    <a:latin typeface="Cambria Math" panose="02040503050406030204" pitchFamily="18" charset="0"/>
                                  </a:rPr>
                                  <m:t>5</m:t>
                                </m:r>
                              </m:e>
                            </m:mr>
                            <m:mr>
                              <m:e>
                                <m:r>
                                  <a:rPr lang="en-US" altLang="zh-CN" sz="1000" i="1">
                                    <a:solidFill>
                                      <a:srgbClr val="FFFF00"/>
                                    </a:solidFill>
                                    <a:latin typeface="Cambria Math" panose="02040503050406030204" pitchFamily="18" charset="0"/>
                                  </a:rPr>
                                  <m:t>0.25</m:t>
                                </m:r>
                              </m:e>
                              <m:e>
                                <m:r>
                                  <a:rPr lang="en-US" altLang="zh-CN" sz="1000" i="1">
                                    <a:solidFill>
                                      <a:srgbClr val="FFFF00"/>
                                    </a:solidFill>
                                    <a:latin typeface="Cambria Math" panose="02040503050406030204" pitchFamily="18" charset="0"/>
                                  </a:rPr>
                                  <m:t>0.</m:t>
                                </m:r>
                                <m:r>
                                  <a:rPr lang="en-US" altLang="zh-CN" sz="1000" i="1" smtClean="0">
                                    <a:solidFill>
                                      <a:srgbClr val="FFFF00"/>
                                    </a:solidFill>
                                    <a:latin typeface="Cambria Math" panose="02040503050406030204" pitchFamily="18" charset="0"/>
                                  </a:rPr>
                                  <m:t> </m:t>
                                </m:r>
                                <m:r>
                                  <a:rPr lang="en-US" altLang="zh-CN" sz="1000" i="1">
                                    <a:solidFill>
                                      <a:srgbClr val="FFFF00"/>
                                    </a:solidFill>
                                    <a:latin typeface="Cambria Math" panose="02040503050406030204" pitchFamily="18" charset="0"/>
                                  </a:rPr>
                                  <m:t>25</m:t>
                                </m:r>
                              </m:e>
                              <m:e>
                                <m:r>
                                  <a:rPr lang="en-US" altLang="zh-CN" sz="1000" i="1">
                                    <a:solidFill>
                                      <a:srgbClr val="FFFF00"/>
                                    </a:solidFill>
                                    <a:latin typeface="Cambria Math" panose="02040503050406030204" pitchFamily="18" charset="0"/>
                                  </a:rPr>
                                  <m:t>0.25</m:t>
                                </m:r>
                              </m:e>
                            </m:mr>
                            <m:mr>
                              <m:e>
                                <m:r>
                                  <a:rPr lang="en-US" altLang="zh-CN" sz="1000" i="1">
                                    <a:solidFill>
                                      <a:srgbClr val="FFFF00"/>
                                    </a:solidFill>
                                    <a:latin typeface="Cambria Math" panose="02040503050406030204" pitchFamily="18" charset="0"/>
                                  </a:rPr>
                                  <m:t>0.</m:t>
                                </m:r>
                                <m:r>
                                  <a:rPr lang="en-US" altLang="zh-CN" sz="1000" b="0" i="1" smtClean="0">
                                    <a:solidFill>
                                      <a:srgbClr val="FFFF00"/>
                                    </a:solidFill>
                                    <a:latin typeface="Cambria Math" panose="02040503050406030204" pitchFamily="18" charset="0"/>
                                  </a:rPr>
                                  <m:t>10</m:t>
                                </m:r>
                              </m:e>
                              <m:e>
                                <m:r>
                                  <a:rPr lang="en-US" altLang="zh-CN" sz="1000" i="1">
                                    <a:solidFill>
                                      <a:srgbClr val="FFFF00"/>
                                    </a:solidFill>
                                    <a:latin typeface="Cambria Math" panose="02040503050406030204" pitchFamily="18" charset="0"/>
                                  </a:rPr>
                                  <m:t>0.35</m:t>
                                </m:r>
                              </m:e>
                              <m:e>
                                <m:r>
                                  <a:rPr lang="en-US" altLang="zh-CN" sz="1000" i="1">
                                    <a:solidFill>
                                      <a:srgbClr val="FFFF00"/>
                                    </a:solidFill>
                                    <a:latin typeface="Cambria Math" panose="02040503050406030204" pitchFamily="18" charset="0"/>
                                  </a:rPr>
                                  <m:t>0.5</m:t>
                                </m:r>
                                <m:r>
                                  <a:rPr lang="en-US" altLang="zh-CN" sz="1000" b="0" i="1" smtClean="0">
                                    <a:solidFill>
                                      <a:srgbClr val="FFFF00"/>
                                    </a:solidFill>
                                    <a:latin typeface="Cambria Math" panose="02040503050406030204" pitchFamily="18" charset="0"/>
                                  </a:rPr>
                                  <m:t>0</m:t>
                                </m:r>
                              </m:e>
                            </m:mr>
                          </m:m>
                        </m:e>
                      </m:d>
                    </m:oMath>
                  </m:oMathPara>
                </a14:m>
                <a:endParaRPr lang="zh-CN" altLang="en-US" sz="1000" dirty="0">
                  <a:solidFill>
                    <a:srgbClr val="FFFF00"/>
                  </a:solidFill>
                </a:endParaRPr>
              </a:p>
            </p:txBody>
          </p:sp>
        </mc:Choice>
        <mc:Fallback xmlns="">
          <p:sp>
            <p:nvSpPr>
              <p:cNvPr id="22" name="内容占位符 2">
                <a:extLst>
                  <a:ext uri="{FF2B5EF4-FFF2-40B4-BE49-F238E27FC236}">
                    <a16:creationId xmlns:a16="http://schemas.microsoft.com/office/drawing/2014/main" id="{02770754-5521-4A48-8D1C-210332C4DD9F}"/>
                  </a:ext>
                </a:extLst>
              </p:cNvPr>
              <p:cNvSpPr>
                <a:spLocks noGrp="1" noRot="1" noChangeAspect="1" noMove="1" noResize="1" noEditPoints="1" noAdjustHandles="1" noChangeArrowheads="1" noChangeShapeType="1" noTextEdit="1"/>
              </p:cNvSpPr>
              <p:nvPr>
                <p:ph idx="1"/>
              </p:nvPr>
            </p:nvSpPr>
            <p:spPr>
              <a:xfrm>
                <a:off x="7997376" y="753160"/>
                <a:ext cx="2313480" cy="1048678"/>
              </a:xfrm>
              <a:blipFill>
                <a:blip r:embed="rId12"/>
                <a:stretch>
                  <a:fillRect t="-116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内容占位符 2">
                <a:extLst>
                  <a:ext uri="{FF2B5EF4-FFF2-40B4-BE49-F238E27FC236}">
                    <a16:creationId xmlns:a16="http://schemas.microsoft.com/office/drawing/2014/main" id="{B614E9FC-056E-4186-BDC7-6DA7600BB73B}"/>
                  </a:ext>
                </a:extLst>
              </p:cNvPr>
              <p:cNvSpPr txBox="1">
                <a:spLocks/>
              </p:cNvSpPr>
              <p:nvPr/>
            </p:nvSpPr>
            <p:spPr>
              <a:xfrm>
                <a:off x="10648827" y="806717"/>
                <a:ext cx="1454422" cy="6651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solidFill>
                      <a:srgbClr val="00B0F0"/>
                    </a:solidFill>
                  </a:rPr>
                  <a:t>初始概率矩阵 </a:t>
                </a:r>
                <a:r>
                  <a:rPr lang="en-US" altLang="zh-CN" sz="1000" dirty="0">
                    <a:solidFill>
                      <a:srgbClr val="00B0F0"/>
                    </a:solidFill>
                  </a:rPr>
                  <a:t>π </a:t>
                </a:r>
                <a:r>
                  <a:rPr lang="zh-CN" altLang="en-US" sz="1000" dirty="0">
                    <a:solidFill>
                      <a:srgbClr val="00B0F0"/>
                    </a:solidFill>
                  </a:rPr>
                  <a:t>：</a:t>
                </a:r>
                <a:endParaRPr lang="en-US" altLang="zh-CN" sz="1000" dirty="0">
                  <a:solidFill>
                    <a:srgbClr val="00B0F0"/>
                  </a:solidFill>
                </a:endParaRPr>
              </a:p>
              <a:p>
                <a:pPr marL="0" indent="0">
                  <a:buFont typeface="Arial" panose="020B0604020202020204" pitchFamily="34" charset="0"/>
                  <a:buNone/>
                </a:pPr>
                <a:r>
                  <a:rPr lang="zh-CN" altLang="en-US" sz="1000" dirty="0">
                    <a:solidFill>
                      <a:srgbClr val="00B0F0"/>
                    </a:solidFill>
                  </a:rPr>
                  <a:t>晴朗   多云     下雨</a:t>
                </a:r>
                <a:endParaRPr lang="en-US" altLang="zh-CN" sz="1000" dirty="0">
                  <a:solidFill>
                    <a:srgbClr val="00B0F0"/>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d>
                        <m:dPr>
                          <m:ctrlPr>
                            <a:rPr lang="en-US" altLang="zh-CN" sz="1000" i="1" smtClean="0">
                              <a:solidFill>
                                <a:srgbClr val="00B0F0"/>
                              </a:solidFill>
                              <a:latin typeface="Cambria Math" panose="02040503050406030204" pitchFamily="18" charset="0"/>
                            </a:rPr>
                          </m:ctrlPr>
                        </m:dPr>
                        <m:e>
                          <m:r>
                            <a:rPr lang="en-US" altLang="zh-CN" sz="1000" b="0" i="1" smtClean="0">
                              <a:solidFill>
                                <a:srgbClr val="00B0F0"/>
                              </a:solidFill>
                              <a:latin typeface="Cambria Math" panose="02040503050406030204" pitchFamily="18" charset="0"/>
                            </a:rPr>
                            <m:t>0.63     0.17     0.20</m:t>
                          </m:r>
                        </m:e>
                      </m:d>
                    </m:oMath>
                  </m:oMathPara>
                </a14:m>
                <a:endParaRPr lang="en-US" altLang="zh-CN" sz="1000" dirty="0">
                  <a:solidFill>
                    <a:srgbClr val="00B0F0"/>
                  </a:solidFill>
                </a:endParaRPr>
              </a:p>
            </p:txBody>
          </p:sp>
        </mc:Choice>
        <mc:Fallback xmlns="">
          <p:sp>
            <p:nvSpPr>
              <p:cNvPr id="23" name="内容占位符 2">
                <a:extLst>
                  <a:ext uri="{FF2B5EF4-FFF2-40B4-BE49-F238E27FC236}">
                    <a16:creationId xmlns:a16="http://schemas.microsoft.com/office/drawing/2014/main" id="{B614E9FC-056E-4186-BDC7-6DA7600BB73B}"/>
                  </a:ext>
                </a:extLst>
              </p:cNvPr>
              <p:cNvSpPr txBox="1">
                <a:spLocks noRot="1" noChangeAspect="1" noMove="1" noResize="1" noEditPoints="1" noAdjustHandles="1" noChangeArrowheads="1" noChangeShapeType="1" noTextEdit="1"/>
              </p:cNvSpPr>
              <p:nvPr/>
            </p:nvSpPr>
            <p:spPr>
              <a:xfrm>
                <a:off x="10648827" y="806717"/>
                <a:ext cx="1454422" cy="665129"/>
              </a:xfrm>
              <a:prstGeom prst="rect">
                <a:avLst/>
              </a:prstGeom>
              <a:blipFill>
                <a:blip r:embed="rId13"/>
                <a:stretch>
                  <a:fillRect t="-91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65E0FCA-7D52-4DD5-B965-5394B60F6929}"/>
                  </a:ext>
                </a:extLst>
              </p:cNvPr>
              <p:cNvSpPr txBox="1"/>
              <p:nvPr/>
            </p:nvSpPr>
            <p:spPr>
              <a:xfrm>
                <a:off x="680321" y="4091864"/>
                <a:ext cx="10513584"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r>
                        <a:rPr lang="zh-CN" altLang="en-US" i="1">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𝑎</m:t>
                              </m:r>
                            </m:e>
                            <m:sub>
                              <m:r>
                                <a:rPr lang="zh-CN" altLang="en-US" i="1">
                                  <a:solidFill>
                                    <a:srgbClr val="00FF00"/>
                                  </a:solidFill>
                                  <a:latin typeface="Cambria Math" panose="02040503050406030204" pitchFamily="18" charset="0"/>
                                </a:rPr>
                                <m:t>晴朗，晴朗</m:t>
                              </m:r>
                            </m:sub>
                          </m:sSub>
                          <m:r>
                            <a:rPr lang="zh-CN" altLang="en-US" b="0"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smtClean="0">
                                  <a:solidFill>
                                    <a:srgbClr val="00FF00"/>
                                  </a:solidFill>
                                  <a:latin typeface="Cambria Math" panose="02040503050406030204" pitchFamily="18" charset="0"/>
                                </a:rPr>
                              </m:ctrlPr>
                            </m:sSubPr>
                            <m:e>
                              <m:r>
                                <a:rPr lang="en-US" altLang="zh-CN" i="1">
                                  <a:solidFill>
                                    <a:srgbClr val="00FF00"/>
                                  </a:solidFill>
                                  <a:latin typeface="Cambria Math" panose="02040503050406030204" pitchFamily="18" charset="0"/>
                                </a:rPr>
                                <m:t>𝑎</m:t>
                              </m:r>
                            </m:e>
                            <m:sub>
                              <m:r>
                                <a:rPr lang="zh-CN" altLang="en-US" i="1" smtClean="0">
                                  <a:solidFill>
                                    <a:srgbClr val="00FF00"/>
                                  </a:solidFill>
                                  <a:latin typeface="Cambria Math" panose="02040503050406030204" pitchFamily="18" charset="0"/>
                                </a:rPr>
                                <m:t>多云</m:t>
                              </m:r>
                              <m:r>
                                <a:rPr lang="zh-CN" altLang="en-US" i="1">
                                  <a:solidFill>
                                    <a:srgbClr val="00FF00"/>
                                  </a:solidFill>
                                  <a:latin typeface="Cambria Math" panose="02040503050406030204" pitchFamily="18" charset="0"/>
                                </a:rPr>
                                <m:t>，晴朗</m:t>
                              </m:r>
                            </m:sub>
                          </m:sSub>
                          <m:r>
                            <a:rPr lang="zh-CN" altLang="en-US" b="0"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zh-CN" altLang="en-US" i="1">
                                  <a:latin typeface="Cambria Math" panose="02040503050406030204" pitchFamily="18" charset="0"/>
                                </a:rPr>
                                <m:t>1</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smtClean="0">
                                  <a:solidFill>
                                    <a:srgbClr val="00FF00"/>
                                  </a:solidFill>
                                  <a:latin typeface="Cambria Math" panose="02040503050406030204" pitchFamily="18" charset="0"/>
                                </a:rPr>
                              </m:ctrlPr>
                            </m:sSubPr>
                            <m:e>
                              <m:r>
                                <a:rPr lang="en-US" altLang="zh-CN" i="1">
                                  <a:solidFill>
                                    <a:srgbClr val="00FF00"/>
                                  </a:solidFill>
                                  <a:latin typeface="Cambria Math" panose="02040503050406030204" pitchFamily="18" charset="0"/>
                                </a:rPr>
                                <m:t>𝑎</m:t>
                              </m:r>
                            </m:e>
                            <m:sub>
                              <m:r>
                                <a:rPr lang="zh-CN" altLang="en-US" i="1" smtClean="0">
                                  <a:solidFill>
                                    <a:srgbClr val="00FF00"/>
                                  </a:solidFill>
                                  <a:latin typeface="Cambria Math" panose="02040503050406030204" pitchFamily="18" charset="0"/>
                                </a:rPr>
                                <m:t>下雨</m:t>
                              </m:r>
                              <m:r>
                                <a:rPr lang="zh-CN" altLang="en-US" i="1">
                                  <a:solidFill>
                                    <a:srgbClr val="00FF00"/>
                                  </a:solidFill>
                                  <a:latin typeface="Cambria Math" panose="02040503050406030204" pitchFamily="18" charset="0"/>
                                </a:rPr>
                                <m:t>，晴朗</m:t>
                              </m:r>
                            </m:sub>
                          </m:sSub>
                        </m:e>
                      </m:d>
                      <m:r>
                        <a:rPr lang="en-US" altLang="zh-CN" i="1">
                          <a:latin typeface="Cambria Math" panose="02040503050406030204" pitchFamily="18" charset="0"/>
                        </a:rPr>
                        <m:t>×</m:t>
                      </m:r>
                      <m:sSub>
                        <m:sSubPr>
                          <m:ctrlPr>
                            <a:rPr lang="zh-CN" altLang="en-US" i="1" smtClean="0">
                              <a:solidFill>
                                <a:srgbClr val="FFFF00"/>
                              </a:solidFill>
                              <a:latin typeface="Cambria Math" panose="02040503050406030204" pitchFamily="18" charset="0"/>
                            </a:rPr>
                          </m:ctrlPr>
                        </m:sSubPr>
                        <m:e>
                          <m:r>
                            <a:rPr lang="zh-CN" altLang="en-US" i="1">
                              <a:solidFill>
                                <a:srgbClr val="FFFF00"/>
                              </a:solidFill>
                              <a:latin typeface="Cambria Math" panose="02040503050406030204" pitchFamily="18" charset="0"/>
                            </a:rPr>
                            <m:t>𝑏</m:t>
                          </m:r>
                        </m:e>
                        <m:sub>
                          <m:r>
                            <a:rPr lang="zh-CN" altLang="en-US" i="1">
                              <a:solidFill>
                                <a:srgbClr val="FFFF00"/>
                              </a:solidFill>
                              <a:latin typeface="Cambria Math" panose="02040503050406030204" pitchFamily="18" charset="0"/>
                            </a:rPr>
                            <m:t>晴朗</m:t>
                          </m:r>
                        </m:sub>
                      </m:sSub>
                      <m:d>
                        <m:dPr>
                          <m:ctrlPr>
                            <a:rPr lang="zh-CN" altLang="en-US" i="1">
                              <a:solidFill>
                                <a:srgbClr val="FFFF00"/>
                              </a:solidFill>
                              <a:latin typeface="Cambria Math" panose="02040503050406030204" pitchFamily="18" charset="0"/>
                            </a:rPr>
                          </m:ctrlPr>
                        </m:dPr>
                        <m:e>
                          <m:r>
                            <a:rPr lang="zh-CN" altLang="en-US" i="1">
                              <a:solidFill>
                                <a:srgbClr val="FFFF00"/>
                              </a:solidFill>
                              <a:latin typeface="Cambria Math" panose="02040503050406030204" pitchFamily="18" charset="0"/>
                            </a:rPr>
                            <m:t>潮湿</m:t>
                          </m:r>
                        </m:e>
                      </m:d>
                    </m:oMath>
                  </m:oMathPara>
                </a14:m>
                <a:endParaRPr lang="en-US" altLang="zh-CN" i="1"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765E0FCA-7D52-4DD5-B965-5394B60F6929}"/>
                  </a:ext>
                </a:extLst>
              </p:cNvPr>
              <p:cNvSpPr txBox="1">
                <a:spLocks noRot="1" noChangeAspect="1" noMove="1" noResize="1" noEditPoints="1" noAdjustHandles="1" noChangeArrowheads="1" noChangeShapeType="1" noTextEdit="1"/>
              </p:cNvSpPr>
              <p:nvPr/>
            </p:nvSpPr>
            <p:spPr>
              <a:xfrm>
                <a:off x="680321" y="4091864"/>
                <a:ext cx="10513584" cy="422552"/>
              </a:xfrm>
              <a:prstGeom prst="rect">
                <a:avLst/>
              </a:prstGeom>
              <a:blipFill>
                <a:blip r:embed="rId14"/>
                <a:stretch>
                  <a:fillRect b="-2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822EB25-9EAC-4996-8171-F285A4A6016E}"/>
                  </a:ext>
                </a:extLst>
              </p:cNvPr>
              <p:cNvSpPr txBox="1"/>
              <p:nvPr/>
            </p:nvSpPr>
            <p:spPr>
              <a:xfrm>
                <a:off x="1666611" y="4601261"/>
                <a:ext cx="57213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r>
                            <a:rPr lang="en-US" altLang="zh-CN" i="1" smtClean="0">
                              <a:latin typeface="Cambria Math" panose="02040503050406030204" pitchFamily="18" charset="0"/>
                            </a:rPr>
                            <m:t>0</m:t>
                          </m:r>
                          <m:r>
                            <a:rPr lang="en-US" altLang="zh-CN" b="0" i="1" smtClean="0">
                              <a:latin typeface="Cambria Math" panose="02040503050406030204" pitchFamily="18" charset="0"/>
                            </a:rPr>
                            <m:t>.378</m:t>
                          </m:r>
                          <m:r>
                            <a:rPr lang="en-US" altLang="zh-CN" i="1">
                              <a:latin typeface="Cambria Math" panose="02040503050406030204" pitchFamily="18" charset="0"/>
                            </a:rPr>
                            <m:t>×</m:t>
                          </m:r>
                          <m:r>
                            <a:rPr lang="en-US" altLang="zh-CN" b="0" i="1" smtClean="0">
                              <a:solidFill>
                                <a:srgbClr val="00FF00"/>
                              </a:solidFill>
                              <a:latin typeface="Cambria Math" panose="02040503050406030204" pitchFamily="18" charset="0"/>
                            </a:rPr>
                            <m:t>0.5</m:t>
                          </m:r>
                          <m:r>
                            <a:rPr lang="zh-CN" altLang="en-US" i="1">
                              <a:latin typeface="Cambria Math" panose="02040503050406030204" pitchFamily="18" charset="0"/>
                            </a:rPr>
                            <m:t>，</m:t>
                          </m:r>
                          <m:r>
                            <a:rPr lang="en-US" altLang="zh-CN" b="0" i="1" smtClean="0">
                              <a:latin typeface="Cambria Math" panose="02040503050406030204" pitchFamily="18" charset="0"/>
                            </a:rPr>
                            <m:t>0.0425</m:t>
                          </m:r>
                          <m:r>
                            <a:rPr lang="en-US" altLang="zh-CN" i="1">
                              <a:latin typeface="Cambria Math" panose="02040503050406030204" pitchFamily="18" charset="0"/>
                            </a:rPr>
                            <m:t>×</m:t>
                          </m:r>
                          <m:r>
                            <a:rPr lang="en-US" altLang="zh-CN" b="0" i="1" smtClean="0">
                              <a:solidFill>
                                <a:srgbClr val="00FF00"/>
                              </a:solidFill>
                              <a:latin typeface="Cambria Math" panose="02040503050406030204" pitchFamily="18" charset="0"/>
                            </a:rPr>
                            <m:t>0.25</m:t>
                          </m:r>
                          <m:r>
                            <a:rPr lang="zh-CN" altLang="en-US" i="1">
                              <a:latin typeface="Cambria Math" panose="02040503050406030204" pitchFamily="18" charset="0"/>
                            </a:rPr>
                            <m:t>，</m:t>
                          </m:r>
                          <m:r>
                            <a:rPr lang="en-US" altLang="zh-CN" b="0" i="1" smtClean="0">
                              <a:latin typeface="Cambria Math" panose="02040503050406030204" pitchFamily="18" charset="0"/>
                            </a:rPr>
                            <m:t>0.01</m:t>
                          </m:r>
                          <m:r>
                            <a:rPr lang="en-US" altLang="zh-CN" i="1">
                              <a:latin typeface="Cambria Math" panose="02040503050406030204" pitchFamily="18" charset="0"/>
                            </a:rPr>
                            <m:t>×</m:t>
                          </m:r>
                          <m:r>
                            <a:rPr lang="en-US" altLang="zh-CN" b="0" i="1" smtClean="0">
                              <a:solidFill>
                                <a:srgbClr val="00FF00"/>
                              </a:solidFill>
                              <a:latin typeface="Cambria Math" panose="02040503050406030204" pitchFamily="18" charset="0"/>
                            </a:rPr>
                            <m:t>0.25</m:t>
                          </m:r>
                        </m:e>
                      </m:d>
                      <m:r>
                        <a:rPr lang="en-US" altLang="zh-CN" i="1">
                          <a:latin typeface="Cambria Math" panose="02040503050406030204" pitchFamily="18" charset="0"/>
                        </a:rPr>
                        <m:t>×</m:t>
                      </m:r>
                      <m:r>
                        <a:rPr lang="en-US" altLang="zh-CN" b="0" i="1" smtClean="0">
                          <a:solidFill>
                            <a:srgbClr val="FFFF00"/>
                          </a:solidFill>
                          <a:latin typeface="Cambria Math" panose="02040503050406030204" pitchFamily="18" charset="0"/>
                        </a:rPr>
                        <m:t>0.15</m:t>
                      </m:r>
                    </m:oMath>
                  </m:oMathPara>
                </a14:m>
                <a:endParaRPr lang="en-US" altLang="zh-CN" i="1" dirty="0">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5822EB25-9EAC-4996-8171-F285A4A6016E}"/>
                  </a:ext>
                </a:extLst>
              </p:cNvPr>
              <p:cNvSpPr txBox="1">
                <a:spLocks noRot="1" noChangeAspect="1" noMove="1" noResize="1" noEditPoints="1" noAdjustHandles="1" noChangeArrowheads="1" noChangeShapeType="1" noTextEdit="1"/>
              </p:cNvSpPr>
              <p:nvPr/>
            </p:nvSpPr>
            <p:spPr>
              <a:xfrm>
                <a:off x="1666611" y="4601261"/>
                <a:ext cx="5721374" cy="276999"/>
              </a:xfrm>
              <a:prstGeom prst="rect">
                <a:avLst/>
              </a:prstGeom>
              <a:blipFill>
                <a:blip r:embed="rId15"/>
                <a:stretch>
                  <a:fillRect r="-639"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C22F8A5-2F6A-476D-9E1D-0020603CDFB5}"/>
                  </a:ext>
                </a:extLst>
              </p:cNvPr>
              <p:cNvSpPr txBox="1"/>
              <p:nvPr/>
            </p:nvSpPr>
            <p:spPr>
              <a:xfrm>
                <a:off x="1724977" y="5055582"/>
                <a:ext cx="7829323" cy="276999"/>
              </a:xfrm>
              <a:prstGeom prst="rect">
                <a:avLst/>
              </a:prstGeom>
              <a:noFill/>
            </p:spPr>
            <p:txBody>
              <a:bodyPr wrap="none" lIns="0" tIns="0" rIns="0" bIns="0" rtlCol="0">
                <a:spAutoFit/>
              </a:bodyPr>
              <a:lstStyle/>
              <a:p>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r>
                          <a:rPr lang="en-US" altLang="zh-CN" i="1" smtClean="0">
                            <a:solidFill>
                              <a:srgbClr val="FF0000"/>
                            </a:solidFill>
                            <a:latin typeface="Cambria Math" panose="02040503050406030204" pitchFamily="18" charset="0"/>
                          </a:rPr>
                          <m:t>0</m:t>
                        </m:r>
                        <m:r>
                          <a:rPr lang="en-US" altLang="zh-CN" b="0" i="1" smtClean="0">
                            <a:solidFill>
                              <a:srgbClr val="FF0000"/>
                            </a:solidFill>
                            <a:latin typeface="Cambria Math" panose="02040503050406030204" pitchFamily="18" charset="0"/>
                          </a:rPr>
                          <m:t>.189</m:t>
                        </m:r>
                        <m:r>
                          <a:rPr lang="zh-CN" altLang="en-US" i="1">
                            <a:latin typeface="Cambria Math" panose="02040503050406030204" pitchFamily="18" charset="0"/>
                          </a:rPr>
                          <m:t>，</m:t>
                        </m:r>
                        <m:r>
                          <a:rPr lang="en-US" altLang="zh-CN" b="0" i="1" smtClean="0">
                            <a:latin typeface="Cambria Math" panose="02040503050406030204" pitchFamily="18" charset="0"/>
                          </a:rPr>
                          <m:t>0.010625</m:t>
                        </m:r>
                        <m:r>
                          <a:rPr lang="zh-CN" altLang="en-US" i="1">
                            <a:latin typeface="Cambria Math" panose="02040503050406030204" pitchFamily="18" charset="0"/>
                          </a:rPr>
                          <m:t>，</m:t>
                        </m:r>
                        <m:r>
                          <a:rPr lang="en-US" altLang="zh-CN" b="0" i="1" smtClean="0">
                            <a:latin typeface="Cambria Math" panose="02040503050406030204" pitchFamily="18" charset="0"/>
                          </a:rPr>
                          <m:t>0.0025</m:t>
                        </m:r>
                      </m:e>
                    </m:d>
                    <m:r>
                      <a:rPr lang="en-US" altLang="zh-CN" i="1">
                        <a:latin typeface="Cambria Math" panose="02040503050406030204" pitchFamily="18" charset="0"/>
                      </a:rPr>
                      <m:t>×</m:t>
                    </m:r>
                    <m:r>
                      <a:rPr lang="en-US" altLang="zh-CN" b="0" i="1" smtClean="0">
                        <a:latin typeface="Cambria Math" panose="02040503050406030204" pitchFamily="18" charset="0"/>
                      </a:rPr>
                      <m:t>0.15   </m:t>
                    </m:r>
                    <m:r>
                      <a:rPr lang="en-US" altLang="zh-CN" i="1">
                        <a:latin typeface="Cambria Math" panose="02040503050406030204" pitchFamily="18" charset="0"/>
                      </a:rPr>
                      <m:t>=</m:t>
                    </m:r>
                  </m:oMath>
                </a14:m>
                <a:r>
                  <a:rPr lang="en-US" altLang="zh-CN" i="1" dirty="0">
                    <a:latin typeface="Cambria Math" panose="02040503050406030204" pitchFamily="18" charset="0"/>
                  </a:rPr>
                  <a:t> </a:t>
                </a:r>
                <a:r>
                  <a:rPr lang="en-US" altLang="zh-CN" dirty="0">
                    <a:solidFill>
                      <a:srgbClr val="FF0000"/>
                    </a:solidFill>
                    <a:latin typeface="Cambria Math" panose="02040503050406030204" pitchFamily="18" charset="0"/>
                  </a:rPr>
                  <a:t>0.189</a:t>
                </a:r>
                <a:r>
                  <a:rPr lang="en-US" altLang="zh-CN" i="1" dirty="0">
                    <a:latin typeface="Cambria Math" panose="02040503050406030204" pitchFamily="18" charset="0"/>
                  </a:rPr>
                  <a:t> </a:t>
                </a:r>
                <a:r>
                  <a:rPr lang="en-US" altLang="zh-CN" dirty="0">
                    <a:latin typeface="Cambria Math" panose="02040503050406030204" pitchFamily="18" charset="0"/>
                  </a:rPr>
                  <a:t>× 0.15 = 0.02835 </a:t>
                </a:r>
                <a:r>
                  <a:rPr lang="zh-CN" altLang="en-US" dirty="0">
                    <a:latin typeface="Cambria Math" panose="02040503050406030204" pitchFamily="18" charset="0"/>
                  </a:rPr>
                  <a:t>≈ </a:t>
                </a:r>
                <a:r>
                  <a:rPr lang="en-US" altLang="zh-CN" dirty="0">
                    <a:latin typeface="Cambria Math" panose="02040503050406030204" pitchFamily="18" charset="0"/>
                  </a:rPr>
                  <a:t>0.028</a:t>
                </a:r>
              </a:p>
            </p:txBody>
          </p:sp>
        </mc:Choice>
        <mc:Fallback xmlns="">
          <p:sp>
            <p:nvSpPr>
              <p:cNvPr id="27" name="文本框 26">
                <a:extLst>
                  <a:ext uri="{FF2B5EF4-FFF2-40B4-BE49-F238E27FC236}">
                    <a16:creationId xmlns:a16="http://schemas.microsoft.com/office/drawing/2014/main" id="{9C22F8A5-2F6A-476D-9E1D-0020603CDFB5}"/>
                  </a:ext>
                </a:extLst>
              </p:cNvPr>
              <p:cNvSpPr txBox="1">
                <a:spLocks noRot="1" noChangeAspect="1" noMove="1" noResize="1" noEditPoints="1" noAdjustHandles="1" noChangeArrowheads="1" noChangeShapeType="1" noTextEdit="1"/>
              </p:cNvSpPr>
              <p:nvPr/>
            </p:nvSpPr>
            <p:spPr>
              <a:xfrm>
                <a:off x="1724977" y="5055582"/>
                <a:ext cx="7829323" cy="276999"/>
              </a:xfrm>
              <a:prstGeom prst="rect">
                <a:avLst/>
              </a:prstGeom>
              <a:blipFill>
                <a:blip r:embed="rId16"/>
                <a:stretch>
                  <a:fillRect l="-701" t="-32609" r="-857"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D31B0EC1-00A0-4C2C-842C-D2C4D5244FF4}"/>
                  </a:ext>
                </a:extLst>
              </p:cNvPr>
              <p:cNvSpPr txBox="1"/>
              <p:nvPr/>
            </p:nvSpPr>
            <p:spPr>
              <a:xfrm>
                <a:off x="7882502" y="5807331"/>
                <a:ext cx="1994040" cy="369332"/>
              </a:xfrm>
              <a:prstGeom prst="rect">
                <a:avLst/>
              </a:prstGeom>
              <a:noFill/>
            </p:spPr>
            <p:txBody>
              <a:bodyPr wrap="squar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i="1">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oMath>
                </a14:m>
                <a:r>
                  <a:rPr lang="zh-CN" altLang="en-US" dirty="0"/>
                  <a:t> </a:t>
                </a:r>
                <a:r>
                  <a:rPr lang="en-US" altLang="zh-CN" dirty="0"/>
                  <a:t>= </a:t>
                </a:r>
                <a:r>
                  <a:rPr lang="zh-CN" altLang="en-US" dirty="0"/>
                  <a:t>晴朗</a:t>
                </a:r>
                <a:endParaRPr lang="en-US" altLang="zh-CN" dirty="0"/>
              </a:p>
            </p:txBody>
          </p:sp>
        </mc:Choice>
        <mc:Fallback xmlns="">
          <p:sp>
            <p:nvSpPr>
              <p:cNvPr id="29" name="文本框 28">
                <a:extLst>
                  <a:ext uri="{FF2B5EF4-FFF2-40B4-BE49-F238E27FC236}">
                    <a16:creationId xmlns:a16="http://schemas.microsoft.com/office/drawing/2014/main" id="{D31B0EC1-00A0-4C2C-842C-D2C4D5244FF4}"/>
                  </a:ext>
                </a:extLst>
              </p:cNvPr>
              <p:cNvSpPr txBox="1">
                <a:spLocks noRot="1" noChangeAspect="1" noMove="1" noResize="1" noEditPoints="1" noAdjustHandles="1" noChangeArrowheads="1" noChangeShapeType="1" noTextEdit="1"/>
              </p:cNvSpPr>
              <p:nvPr/>
            </p:nvSpPr>
            <p:spPr>
              <a:xfrm>
                <a:off x="7882502" y="5807331"/>
                <a:ext cx="1994040" cy="369332"/>
              </a:xfrm>
              <a:prstGeom prst="rect">
                <a:avLst/>
              </a:prstGeom>
              <a:blipFill>
                <a:blip r:embed="rId17"/>
                <a:stretch>
                  <a:fillRect l="-917"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E66A7B52-F8AA-444F-BAA5-32283224A2A9}"/>
                  </a:ext>
                </a:extLst>
              </p:cNvPr>
              <p:cNvSpPr txBox="1"/>
              <p:nvPr/>
            </p:nvSpPr>
            <p:spPr>
              <a:xfrm>
                <a:off x="801487" y="5561523"/>
                <a:ext cx="6870393" cy="9233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同理可得：</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r>
                        <a:rPr lang="zh-CN" altLang="en-US" i="1">
                          <a:latin typeface="Cambria Math" panose="02040503050406030204" pitchFamily="18" charset="0"/>
                        </a:rPr>
                        <m:t>=</m:t>
                      </m:r>
                      <m:r>
                        <a:rPr lang="en-US" altLang="zh-CN" i="1">
                          <a:latin typeface="Cambria Math" panose="02040503050406030204" pitchFamily="18" charset="0"/>
                        </a:rPr>
                        <m:t>𝑚𝑎𝑥</m:t>
                      </m:r>
                      <m:d>
                        <m:dPr>
                          <m:begChr m:val="["/>
                          <m:endChr m:val="]"/>
                          <m:ctrlPr>
                            <a:rPr lang="en-US" altLang="zh-CN" i="1">
                              <a:latin typeface="Cambria Math" panose="02040503050406030204" pitchFamily="18" charset="0"/>
                            </a:rPr>
                          </m:ctrlPr>
                        </m:dPr>
                        <m:e>
                          <m:r>
                            <a:rPr lang="en-US" altLang="zh-CN" b="0" i="1" smtClean="0">
                              <a:solidFill>
                                <a:srgbClr val="FF0000"/>
                              </a:solidFill>
                              <a:latin typeface="Cambria Math" panose="02040503050406030204" pitchFamily="18" charset="0"/>
                            </a:rPr>
                            <m:t>0.14175</m:t>
                          </m:r>
                          <m:r>
                            <a:rPr lang="zh-CN" altLang="en-US" i="1">
                              <a:latin typeface="Cambria Math" panose="02040503050406030204" pitchFamily="18" charset="0"/>
                            </a:rPr>
                            <m:t>，</m:t>
                          </m:r>
                          <m:r>
                            <a:rPr lang="en-US" altLang="zh-CN" b="0" i="1" smtClean="0">
                              <a:latin typeface="Cambria Math" panose="02040503050406030204" pitchFamily="18" charset="0"/>
                            </a:rPr>
                            <m:t>0.0053313</m:t>
                          </m:r>
                          <m:r>
                            <a:rPr lang="zh-CN" altLang="en-US" i="1">
                              <a:latin typeface="Cambria Math" panose="02040503050406030204" pitchFamily="18" charset="0"/>
                            </a:rPr>
                            <m:t>，</m:t>
                          </m:r>
                          <m:r>
                            <a:rPr lang="en-US" altLang="zh-CN" b="0" i="1" smtClean="0">
                              <a:latin typeface="Cambria Math" panose="02040503050406030204" pitchFamily="18" charset="0"/>
                            </a:rPr>
                            <m:t>0.00375</m:t>
                          </m:r>
                        </m:e>
                      </m:d>
                      <m:r>
                        <a:rPr lang="en-US" altLang="zh-CN" i="1">
                          <a:latin typeface="Cambria Math" panose="02040503050406030204" pitchFamily="18" charset="0"/>
                        </a:rPr>
                        <m:t>×0.</m:t>
                      </m:r>
                      <m:r>
                        <a:rPr lang="en-US" altLang="zh-CN" b="0" i="1" smtClean="0">
                          <a:latin typeface="Cambria Math" panose="02040503050406030204" pitchFamily="18" charset="0"/>
                        </a:rPr>
                        <m:t>25</m:t>
                      </m:r>
                      <m:r>
                        <a:rPr lang="en-US" altLang="zh-CN" i="1" smtClean="0">
                          <a:latin typeface="Cambria Math" panose="02040503050406030204" pitchFamily="18" charset="0"/>
                        </a:rPr>
                        <m:t>=</m:t>
                      </m:r>
                      <m:r>
                        <a:rPr lang="en-US" altLang="zh-CN" b="0" i="1" smtClean="0">
                          <a:latin typeface="Cambria Math" panose="02040503050406030204" pitchFamily="18" charset="0"/>
                        </a:rPr>
                        <m:t>0.035</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r>
                        <a:rPr lang="zh-CN" altLang="en-US" i="1">
                          <a:latin typeface="Cambria Math" panose="02040503050406030204" pitchFamily="18" charset="0"/>
                        </a:rPr>
                        <m:t>=</m:t>
                      </m:r>
                      <m:r>
                        <a:rPr lang="en-US" altLang="zh-CN" i="1">
                          <a:latin typeface="Cambria Math" panose="02040503050406030204" pitchFamily="18" charset="0"/>
                        </a:rPr>
                        <m:t>𝑚𝑎𝑥</m:t>
                      </m:r>
                      <m:d>
                        <m:dPr>
                          <m:begChr m:val="["/>
                          <m:endChr m:val="]"/>
                          <m:ctrlPr>
                            <a:rPr lang="en-US" altLang="zh-CN" i="1">
                              <a:latin typeface="Cambria Math" panose="02040503050406030204" pitchFamily="18" charset="0"/>
                            </a:rPr>
                          </m:ctrlPr>
                        </m:dPr>
                        <m:e>
                          <m:r>
                            <a:rPr lang="en-US" altLang="zh-CN" b="0" i="1" smtClean="0">
                              <a:solidFill>
                                <a:srgbClr val="FF0000"/>
                              </a:solidFill>
                              <a:latin typeface="Cambria Math" panose="02040503050406030204" pitchFamily="18" charset="0"/>
                            </a:rPr>
                            <m:t>0.04725</m:t>
                          </m:r>
                          <m:r>
                            <a:rPr lang="zh-CN" altLang="en-US" i="1">
                              <a:latin typeface="Cambria Math" panose="02040503050406030204" pitchFamily="18" charset="0"/>
                            </a:rPr>
                            <m:t>，</m:t>
                          </m:r>
                          <m:r>
                            <a:rPr lang="en-US" altLang="zh-CN" b="0" i="1" smtClean="0">
                              <a:latin typeface="Cambria Math" panose="02040503050406030204" pitchFamily="18" charset="0"/>
                            </a:rPr>
                            <m:t>0.0265625</m:t>
                          </m:r>
                          <m:r>
                            <a:rPr lang="zh-CN" altLang="en-US" i="1">
                              <a:latin typeface="Cambria Math" panose="02040503050406030204" pitchFamily="18" charset="0"/>
                            </a:rPr>
                            <m:t>，</m:t>
                          </m:r>
                          <m:r>
                            <a:rPr lang="en-US" altLang="zh-CN" b="0" i="1" smtClean="0">
                              <a:latin typeface="Cambria Math" panose="02040503050406030204" pitchFamily="18" charset="0"/>
                            </a:rPr>
                            <m:t>0.00375</m:t>
                          </m:r>
                        </m:e>
                      </m:d>
                      <m:r>
                        <a:rPr lang="en-US" altLang="zh-CN" i="1">
                          <a:latin typeface="Cambria Math" panose="02040503050406030204" pitchFamily="18" charset="0"/>
                        </a:rPr>
                        <m:t>×0.</m:t>
                      </m:r>
                      <m:r>
                        <a:rPr lang="en-US" altLang="zh-CN" b="0" i="1" smtClean="0">
                          <a:latin typeface="Cambria Math" panose="02040503050406030204" pitchFamily="18" charset="0"/>
                        </a:rPr>
                        <m:t>3</m:t>
                      </m:r>
                      <m:r>
                        <a:rPr lang="en-US" altLang="zh-CN" i="1">
                          <a:latin typeface="Cambria Math" panose="02040503050406030204" pitchFamily="18" charset="0"/>
                        </a:rPr>
                        <m:t>5</m:t>
                      </m:r>
                      <m:r>
                        <a:rPr lang="en-US" altLang="zh-CN" i="1" smtClean="0">
                          <a:latin typeface="Cambria Math" panose="02040503050406030204" pitchFamily="18" charset="0"/>
                        </a:rPr>
                        <m:t>=</m:t>
                      </m:r>
                      <m:r>
                        <a:rPr lang="en-US" altLang="zh-CN" b="0" i="1" smtClean="0">
                          <a:latin typeface="Cambria Math" panose="02040503050406030204" pitchFamily="18" charset="0"/>
                        </a:rPr>
                        <m:t>0.0165</m:t>
                      </m:r>
                    </m:oMath>
                  </m:oMathPara>
                </a14:m>
                <a:endParaRPr lang="zh-CN" altLang="en-US" dirty="0"/>
              </a:p>
            </p:txBody>
          </p:sp>
        </mc:Choice>
        <mc:Fallback xmlns="">
          <p:sp>
            <p:nvSpPr>
              <p:cNvPr id="31" name="文本框 30">
                <a:extLst>
                  <a:ext uri="{FF2B5EF4-FFF2-40B4-BE49-F238E27FC236}">
                    <a16:creationId xmlns:a16="http://schemas.microsoft.com/office/drawing/2014/main" id="{E66A7B52-F8AA-444F-BAA5-32283224A2A9}"/>
                  </a:ext>
                </a:extLst>
              </p:cNvPr>
              <p:cNvSpPr txBox="1">
                <a:spLocks noRot="1" noChangeAspect="1" noMove="1" noResize="1" noEditPoints="1" noAdjustHandles="1" noChangeArrowheads="1" noChangeShapeType="1" noTextEdit="1"/>
              </p:cNvSpPr>
              <p:nvPr/>
            </p:nvSpPr>
            <p:spPr>
              <a:xfrm>
                <a:off x="801487" y="5561523"/>
                <a:ext cx="6870393" cy="923330"/>
              </a:xfrm>
              <a:prstGeom prst="rect">
                <a:avLst/>
              </a:prstGeom>
              <a:blipFill>
                <a:blip r:embed="rId18"/>
                <a:stretch>
                  <a:fillRect l="-266" b="-1974"/>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6E46D58-9E4D-4BAA-AFB2-4477C7F6B186}"/>
              </a:ext>
            </a:extLst>
          </p:cNvPr>
          <p:cNvGrpSpPr/>
          <p:nvPr/>
        </p:nvGrpSpPr>
        <p:grpSpPr>
          <a:xfrm>
            <a:off x="7156273" y="2399628"/>
            <a:ext cx="3995685" cy="1356787"/>
            <a:chOff x="4888912" y="602249"/>
            <a:chExt cx="3995685" cy="1356787"/>
          </a:xfrm>
        </p:grpSpPr>
        <p:grpSp>
          <p:nvGrpSpPr>
            <p:cNvPr id="33" name="组合 32">
              <a:extLst>
                <a:ext uri="{FF2B5EF4-FFF2-40B4-BE49-F238E27FC236}">
                  <a16:creationId xmlns:a16="http://schemas.microsoft.com/office/drawing/2014/main" id="{DEE0E42A-7FA4-4EE3-8DEA-06B7A434B217}"/>
                </a:ext>
              </a:extLst>
            </p:cNvPr>
            <p:cNvGrpSpPr/>
            <p:nvPr/>
          </p:nvGrpSpPr>
          <p:grpSpPr>
            <a:xfrm>
              <a:off x="5410301" y="879248"/>
              <a:ext cx="3474296" cy="1048678"/>
              <a:chOff x="2555131" y="3560323"/>
              <a:chExt cx="4708188" cy="1985835"/>
            </a:xfrm>
          </p:grpSpPr>
          <p:sp>
            <p:nvSpPr>
              <p:cNvPr id="40" name="矩形 39">
                <a:extLst>
                  <a:ext uri="{FF2B5EF4-FFF2-40B4-BE49-F238E27FC236}">
                    <a16:creationId xmlns:a16="http://schemas.microsoft.com/office/drawing/2014/main" id="{5E68F311-696C-4DCD-8E2D-3BD28B9CF3A0}"/>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0.378</a:t>
                </a:r>
                <a:endParaRPr lang="zh-CN" altLang="en-US" sz="1000" dirty="0"/>
              </a:p>
            </p:txBody>
          </p:sp>
          <p:sp>
            <p:nvSpPr>
              <p:cNvPr id="41" name="矩形 40">
                <a:extLst>
                  <a:ext uri="{FF2B5EF4-FFF2-40B4-BE49-F238E27FC236}">
                    <a16:creationId xmlns:a16="http://schemas.microsoft.com/office/drawing/2014/main" id="{86F16E26-1F3B-4DC1-83AE-CA231EA67CCD}"/>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0.028</a:t>
                </a:r>
                <a:endParaRPr lang="zh-CN" altLang="en-US" sz="1000" dirty="0"/>
              </a:p>
            </p:txBody>
          </p:sp>
          <p:sp>
            <p:nvSpPr>
              <p:cNvPr id="42" name="矩形 41">
                <a:extLst>
                  <a:ext uri="{FF2B5EF4-FFF2-40B4-BE49-F238E27FC236}">
                    <a16:creationId xmlns:a16="http://schemas.microsoft.com/office/drawing/2014/main" id="{F41B95EF-60D1-468A-8B2D-66AAE4710D84}"/>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43" name="矩形 42">
                <a:extLst>
                  <a:ext uri="{FF2B5EF4-FFF2-40B4-BE49-F238E27FC236}">
                    <a16:creationId xmlns:a16="http://schemas.microsoft.com/office/drawing/2014/main" id="{19F6CFF4-5D54-47D9-B4BE-2BECE32414D9}"/>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44" name="矩形 43">
                <a:extLst>
                  <a:ext uri="{FF2B5EF4-FFF2-40B4-BE49-F238E27FC236}">
                    <a16:creationId xmlns:a16="http://schemas.microsoft.com/office/drawing/2014/main" id="{CB4F3724-38B1-41C6-AC83-9FDEF9A56146}"/>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45" name="矩形 44">
                <a:extLst>
                  <a:ext uri="{FF2B5EF4-FFF2-40B4-BE49-F238E27FC236}">
                    <a16:creationId xmlns:a16="http://schemas.microsoft.com/office/drawing/2014/main" id="{8D4CBB8D-8DAF-43C7-8AA5-A36DE53BBB32}"/>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0.035</a:t>
                </a:r>
                <a:endParaRPr lang="zh-CN" altLang="en-US" sz="1000" dirty="0"/>
              </a:p>
            </p:txBody>
          </p:sp>
          <p:sp>
            <p:nvSpPr>
              <p:cNvPr id="46" name="矩形 45">
                <a:extLst>
                  <a:ext uri="{FF2B5EF4-FFF2-40B4-BE49-F238E27FC236}">
                    <a16:creationId xmlns:a16="http://schemas.microsoft.com/office/drawing/2014/main" id="{BE1E60D3-2821-4529-943F-23C8F1AC39B3}"/>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47" name="矩形 46">
                <a:extLst>
                  <a:ext uri="{FF2B5EF4-FFF2-40B4-BE49-F238E27FC236}">
                    <a16:creationId xmlns:a16="http://schemas.microsoft.com/office/drawing/2014/main" id="{2EAA8475-B470-4ECB-B21B-7C05F6FD8B99}"/>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48" name="矩形 47">
                <a:extLst>
                  <a:ext uri="{FF2B5EF4-FFF2-40B4-BE49-F238E27FC236}">
                    <a16:creationId xmlns:a16="http://schemas.microsoft.com/office/drawing/2014/main" id="{91C8695D-3AFC-4F7B-884C-A8E58C4E7570}"/>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0.0165</a:t>
                </a:r>
                <a:endParaRPr lang="zh-CN" altLang="en-US" sz="1000" dirty="0"/>
              </a:p>
            </p:txBody>
          </p:sp>
          <p:cxnSp>
            <p:nvCxnSpPr>
              <p:cNvPr id="49" name="直接箭头连接符 48">
                <a:extLst>
                  <a:ext uri="{FF2B5EF4-FFF2-40B4-BE49-F238E27FC236}">
                    <a16:creationId xmlns:a16="http://schemas.microsoft.com/office/drawing/2014/main" id="{6ED6F52A-4FED-4202-B978-49D3461DF9D2}"/>
                  </a:ext>
                </a:extLst>
              </p:cNvPr>
              <p:cNvCxnSpPr>
                <a:cxnSpLocks/>
                <a:stCxn id="40" idx="3"/>
                <a:endCxn id="41" idx="1"/>
              </p:cNvCxnSpPr>
              <p:nvPr/>
            </p:nvCxnSpPr>
            <p:spPr>
              <a:xfrm>
                <a:off x="3320374" y="3758119"/>
                <a:ext cx="1248384" cy="3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1" name="直接箭头连接符 50">
                <a:extLst>
                  <a:ext uri="{FF2B5EF4-FFF2-40B4-BE49-F238E27FC236}">
                    <a16:creationId xmlns:a16="http://schemas.microsoft.com/office/drawing/2014/main" id="{CF0BFDF0-2CA0-4014-B501-B2B62C8722A6}"/>
                  </a:ext>
                </a:extLst>
              </p:cNvPr>
              <p:cNvCxnSpPr>
                <a:cxnSpLocks/>
                <a:stCxn id="43" idx="3"/>
                <a:endCxn id="45" idx="1"/>
              </p:cNvCxnSpPr>
              <p:nvPr/>
            </p:nvCxnSpPr>
            <p:spPr>
              <a:xfrm>
                <a:off x="3320374" y="4553703"/>
                <a:ext cx="1248383"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3" name="直接箭头连接符 52">
                <a:extLst>
                  <a:ext uri="{FF2B5EF4-FFF2-40B4-BE49-F238E27FC236}">
                    <a16:creationId xmlns:a16="http://schemas.microsoft.com/office/drawing/2014/main" id="{951665F5-6935-4285-AFF0-30EB37592EA2}"/>
                  </a:ext>
                </a:extLst>
              </p:cNvPr>
              <p:cNvCxnSpPr>
                <a:cxnSpLocks/>
                <a:stCxn id="44" idx="3"/>
                <a:endCxn id="48" idx="1"/>
              </p:cNvCxnSpPr>
              <p:nvPr/>
            </p:nvCxnSpPr>
            <p:spPr>
              <a:xfrm>
                <a:off x="3313888" y="5343844"/>
                <a:ext cx="1254868" cy="45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5" name="直接箭头连接符 54">
                <a:extLst>
                  <a:ext uri="{FF2B5EF4-FFF2-40B4-BE49-F238E27FC236}">
                    <a16:creationId xmlns:a16="http://schemas.microsoft.com/office/drawing/2014/main" id="{6198EAE4-6D94-4B18-88CE-7B77F6223D76}"/>
                  </a:ext>
                </a:extLst>
              </p:cNvPr>
              <p:cNvCxnSpPr>
                <a:cxnSpLocks/>
                <a:stCxn id="40" idx="3"/>
                <a:endCxn id="45" idx="1"/>
              </p:cNvCxnSpPr>
              <p:nvPr/>
            </p:nvCxnSpPr>
            <p:spPr>
              <a:xfrm>
                <a:off x="3320374" y="3758119"/>
                <a:ext cx="1248383" cy="7967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8" name="直接箭头连接符 57">
                <a:extLst>
                  <a:ext uri="{FF2B5EF4-FFF2-40B4-BE49-F238E27FC236}">
                    <a16:creationId xmlns:a16="http://schemas.microsoft.com/office/drawing/2014/main" id="{3C550B82-4DC5-47E2-B9E9-02879B05B721}"/>
                  </a:ext>
                </a:extLst>
              </p:cNvPr>
              <p:cNvCxnSpPr>
                <a:cxnSpLocks/>
                <a:stCxn id="43" idx="3"/>
                <a:endCxn id="48" idx="1"/>
              </p:cNvCxnSpPr>
              <p:nvPr/>
            </p:nvCxnSpPr>
            <p:spPr>
              <a:xfrm>
                <a:off x="3320374" y="4553703"/>
                <a:ext cx="1248382"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9" name="直接箭头连接符 58">
                <a:extLst>
                  <a:ext uri="{FF2B5EF4-FFF2-40B4-BE49-F238E27FC236}">
                    <a16:creationId xmlns:a16="http://schemas.microsoft.com/office/drawing/2014/main" id="{1476A471-D5D8-44DE-B973-871F378ED16D}"/>
                  </a:ext>
                </a:extLst>
              </p:cNvPr>
              <p:cNvCxnSpPr>
                <a:cxnSpLocks/>
                <a:stCxn id="43" idx="3"/>
                <a:endCxn id="41" idx="1"/>
              </p:cNvCxnSpPr>
              <p:nvPr/>
            </p:nvCxnSpPr>
            <p:spPr>
              <a:xfrm flipV="1">
                <a:off x="3320374" y="3761362"/>
                <a:ext cx="1248384" cy="79234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0" name="直接箭头连接符 59">
                <a:extLst>
                  <a:ext uri="{FF2B5EF4-FFF2-40B4-BE49-F238E27FC236}">
                    <a16:creationId xmlns:a16="http://schemas.microsoft.com/office/drawing/2014/main" id="{ACDA8F70-05D4-4E2D-9F5C-51FF8FAFD9CE}"/>
                  </a:ext>
                </a:extLst>
              </p:cNvPr>
              <p:cNvCxnSpPr>
                <a:cxnSpLocks/>
                <a:stCxn id="44" idx="3"/>
              </p:cNvCxnSpPr>
              <p:nvPr/>
            </p:nvCxnSpPr>
            <p:spPr>
              <a:xfrm flipV="1">
                <a:off x="3313888" y="4556946"/>
                <a:ext cx="1232171" cy="7868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3" name="直接箭头连接符 62">
                <a:extLst>
                  <a:ext uri="{FF2B5EF4-FFF2-40B4-BE49-F238E27FC236}">
                    <a16:creationId xmlns:a16="http://schemas.microsoft.com/office/drawing/2014/main" id="{4B434449-CA67-451B-B110-0915AB7E9F40}"/>
                  </a:ext>
                </a:extLst>
              </p:cNvPr>
              <p:cNvCxnSpPr>
                <a:cxnSpLocks/>
                <a:stCxn id="40" idx="3"/>
                <a:endCxn id="48" idx="1"/>
              </p:cNvCxnSpPr>
              <p:nvPr/>
            </p:nvCxnSpPr>
            <p:spPr>
              <a:xfrm>
                <a:off x="3320374" y="3758119"/>
                <a:ext cx="1248382" cy="1590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64" name="直接箭头连接符 63">
                <a:extLst>
                  <a:ext uri="{FF2B5EF4-FFF2-40B4-BE49-F238E27FC236}">
                    <a16:creationId xmlns:a16="http://schemas.microsoft.com/office/drawing/2014/main" id="{2F77059D-CCAF-41E1-8829-FEB20E7580FB}"/>
                  </a:ext>
                </a:extLst>
              </p:cNvPr>
              <p:cNvCxnSpPr>
                <a:cxnSpLocks/>
                <a:stCxn id="44" idx="3"/>
                <a:endCxn id="41" idx="1"/>
              </p:cNvCxnSpPr>
              <p:nvPr/>
            </p:nvCxnSpPr>
            <p:spPr>
              <a:xfrm flipV="1">
                <a:off x="3313888" y="3761362"/>
                <a:ext cx="1254870" cy="15824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
          <p:nvSpPr>
            <p:cNvPr id="34" name="文本框 33">
              <a:extLst>
                <a:ext uri="{FF2B5EF4-FFF2-40B4-BE49-F238E27FC236}">
                  <a16:creationId xmlns:a16="http://schemas.microsoft.com/office/drawing/2014/main" id="{40715569-72FF-42BA-B1A4-DAB0D5090B58}"/>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35" name="文本框 34">
              <a:extLst>
                <a:ext uri="{FF2B5EF4-FFF2-40B4-BE49-F238E27FC236}">
                  <a16:creationId xmlns:a16="http://schemas.microsoft.com/office/drawing/2014/main" id="{AC8DD9F3-4AB5-4F2A-BD9A-E1F19BEFE3DC}"/>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36" name="文本框 35">
              <a:extLst>
                <a:ext uri="{FF2B5EF4-FFF2-40B4-BE49-F238E27FC236}">
                  <a16:creationId xmlns:a16="http://schemas.microsoft.com/office/drawing/2014/main" id="{F520CEFC-D860-469C-9DD6-93FD9544F51A}"/>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37" name="文本框 36">
              <a:extLst>
                <a:ext uri="{FF2B5EF4-FFF2-40B4-BE49-F238E27FC236}">
                  <a16:creationId xmlns:a16="http://schemas.microsoft.com/office/drawing/2014/main" id="{6D25713B-CA7C-48A7-B745-2CCF2AF4488D}"/>
                </a:ext>
              </a:extLst>
            </p:cNvPr>
            <p:cNvSpPr txBox="1"/>
            <p:nvPr/>
          </p:nvSpPr>
          <p:spPr>
            <a:xfrm>
              <a:off x="5400117" y="611735"/>
              <a:ext cx="492443" cy="276999"/>
            </a:xfrm>
            <a:prstGeom prst="rect">
              <a:avLst/>
            </a:prstGeom>
            <a:noFill/>
          </p:spPr>
          <p:txBody>
            <a:bodyPr wrap="none" rtlCol="0">
              <a:spAutoFit/>
            </a:bodyPr>
            <a:lstStyle/>
            <a:p>
              <a:r>
                <a:rPr lang="zh-CN" altLang="en-US" sz="1200" dirty="0">
                  <a:highlight>
                    <a:srgbClr val="000080"/>
                  </a:highlight>
                </a:rPr>
                <a:t>干燥</a:t>
              </a:r>
            </a:p>
          </p:txBody>
        </p:sp>
        <p:sp>
          <p:nvSpPr>
            <p:cNvPr id="38" name="文本框 37">
              <a:extLst>
                <a:ext uri="{FF2B5EF4-FFF2-40B4-BE49-F238E27FC236}">
                  <a16:creationId xmlns:a16="http://schemas.microsoft.com/office/drawing/2014/main" id="{465F3110-76D9-4ADD-BF83-6B771E58DDE7}"/>
                </a:ext>
              </a:extLst>
            </p:cNvPr>
            <p:cNvSpPr txBox="1"/>
            <p:nvPr/>
          </p:nvSpPr>
          <p:spPr>
            <a:xfrm>
              <a:off x="6910360" y="602249"/>
              <a:ext cx="492443" cy="276999"/>
            </a:xfrm>
            <a:prstGeom prst="rect">
              <a:avLst/>
            </a:prstGeom>
            <a:noFill/>
          </p:spPr>
          <p:txBody>
            <a:bodyPr wrap="none" rtlCol="0">
              <a:spAutoFit/>
            </a:bodyPr>
            <a:lstStyle/>
            <a:p>
              <a:r>
                <a:rPr lang="zh-CN" altLang="en-US" sz="1200" dirty="0">
                  <a:highlight>
                    <a:srgbClr val="000080"/>
                  </a:highlight>
                </a:rPr>
                <a:t>潮湿</a:t>
              </a:r>
            </a:p>
          </p:txBody>
        </p:sp>
        <p:sp>
          <p:nvSpPr>
            <p:cNvPr id="39" name="文本框 38">
              <a:extLst>
                <a:ext uri="{FF2B5EF4-FFF2-40B4-BE49-F238E27FC236}">
                  <a16:creationId xmlns:a16="http://schemas.microsoft.com/office/drawing/2014/main" id="{C7CBAA56-F415-472D-8842-83A75BCDF93D}"/>
                </a:ext>
              </a:extLst>
            </p:cNvPr>
            <p:cNvSpPr txBox="1"/>
            <p:nvPr/>
          </p:nvSpPr>
          <p:spPr>
            <a:xfrm>
              <a:off x="8310334" y="614457"/>
              <a:ext cx="492443" cy="276999"/>
            </a:xfrm>
            <a:prstGeom prst="rect">
              <a:avLst/>
            </a:prstGeom>
            <a:noFill/>
          </p:spPr>
          <p:txBody>
            <a:bodyPr wrap="none" rtlCol="0">
              <a:spAutoFit/>
            </a:bodyPr>
            <a:lstStyle/>
            <a:p>
              <a:r>
                <a:rPr lang="zh-CN" altLang="en-US" sz="1200" dirty="0">
                  <a:highlight>
                    <a:srgbClr val="000080"/>
                  </a:highlight>
                </a:rPr>
                <a:t>湿透</a:t>
              </a:r>
            </a:p>
          </p:txBody>
        </p:sp>
      </p:gr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D1394756-1524-447D-BA84-4CEB79DD32F9}"/>
                  </a:ext>
                </a:extLst>
              </p:cNvPr>
              <p:cNvSpPr txBox="1"/>
              <p:nvPr/>
            </p:nvSpPr>
            <p:spPr>
              <a:xfrm>
                <a:off x="7882502" y="6115521"/>
                <a:ext cx="1994040" cy="369332"/>
              </a:xfrm>
              <a:prstGeom prst="rect">
                <a:avLst/>
              </a:prstGeom>
              <a:noFill/>
            </p:spPr>
            <p:txBody>
              <a:bodyPr wrap="squar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i="1">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oMath>
                </a14:m>
                <a:r>
                  <a:rPr lang="zh-CN" altLang="en-US" dirty="0"/>
                  <a:t> </a:t>
                </a:r>
                <a:r>
                  <a:rPr lang="en-US" altLang="zh-CN" dirty="0"/>
                  <a:t>= </a:t>
                </a:r>
                <a:r>
                  <a:rPr lang="zh-CN" altLang="en-US" dirty="0"/>
                  <a:t>晴朗</a:t>
                </a:r>
              </a:p>
            </p:txBody>
          </p:sp>
        </mc:Choice>
        <mc:Fallback xmlns="">
          <p:sp>
            <p:nvSpPr>
              <p:cNvPr id="68" name="文本框 67">
                <a:extLst>
                  <a:ext uri="{FF2B5EF4-FFF2-40B4-BE49-F238E27FC236}">
                    <a16:creationId xmlns:a16="http://schemas.microsoft.com/office/drawing/2014/main" id="{D1394756-1524-447D-BA84-4CEB79DD32F9}"/>
                  </a:ext>
                </a:extLst>
              </p:cNvPr>
              <p:cNvSpPr txBox="1">
                <a:spLocks noRot="1" noChangeAspect="1" noMove="1" noResize="1" noEditPoints="1" noAdjustHandles="1" noChangeArrowheads="1" noChangeShapeType="1" noTextEdit="1"/>
              </p:cNvSpPr>
              <p:nvPr/>
            </p:nvSpPr>
            <p:spPr>
              <a:xfrm>
                <a:off x="7882502" y="6115521"/>
                <a:ext cx="1994040" cy="369332"/>
              </a:xfrm>
              <a:prstGeom prst="rect">
                <a:avLst/>
              </a:prstGeom>
              <a:blipFill>
                <a:blip r:embed="rId19"/>
                <a:stretch>
                  <a:fillRect l="-917"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FAA35E79-3CDB-4FC3-9473-04279D680C2F}"/>
                  </a:ext>
                </a:extLst>
              </p:cNvPr>
              <p:cNvSpPr txBox="1"/>
              <p:nvPr/>
            </p:nvSpPr>
            <p:spPr>
              <a:xfrm>
                <a:off x="9819889" y="4979038"/>
                <a:ext cx="1994040" cy="369332"/>
              </a:xfrm>
              <a:prstGeom prst="rect">
                <a:avLst/>
              </a:prstGeom>
              <a:noFill/>
            </p:spPr>
            <p:txBody>
              <a:bodyPr wrap="square">
                <a:spAutoFit/>
              </a:bodyPr>
              <a:lstStyle/>
              <a:p>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b="0" i="1">
                            <a:latin typeface="Cambria Math" panose="02040503050406030204" pitchFamily="18" charset="0"/>
                          </a:rPr>
                          <m:t>晴朗</m:t>
                        </m:r>
                      </m:e>
                    </m:d>
                    <m:r>
                      <a:rPr lang="zh-CN" altLang="en-US" i="0">
                        <a:latin typeface="Cambria Math" panose="02040503050406030204" pitchFamily="18" charset="0"/>
                      </a:rPr>
                      <m:t>=</m:t>
                    </m:r>
                  </m:oMath>
                </a14:m>
                <a:r>
                  <a:rPr lang="zh-CN" altLang="en-US" dirty="0"/>
                  <a:t> 晴朗</a:t>
                </a:r>
                <a:endParaRPr lang="en-US" altLang="zh-CN" dirty="0"/>
              </a:p>
            </p:txBody>
          </p:sp>
        </mc:Choice>
        <mc:Fallback xmlns="">
          <p:sp>
            <p:nvSpPr>
              <p:cNvPr id="70" name="文本框 69">
                <a:extLst>
                  <a:ext uri="{FF2B5EF4-FFF2-40B4-BE49-F238E27FC236}">
                    <a16:creationId xmlns:a16="http://schemas.microsoft.com/office/drawing/2014/main" id="{FAA35E79-3CDB-4FC3-9473-04279D680C2F}"/>
                  </a:ext>
                </a:extLst>
              </p:cNvPr>
              <p:cNvSpPr txBox="1">
                <a:spLocks noRot="1" noChangeAspect="1" noMove="1" noResize="1" noEditPoints="1" noAdjustHandles="1" noChangeArrowheads="1" noChangeShapeType="1" noTextEdit="1"/>
              </p:cNvSpPr>
              <p:nvPr/>
            </p:nvSpPr>
            <p:spPr>
              <a:xfrm>
                <a:off x="9819889" y="4979038"/>
                <a:ext cx="1994040" cy="369332"/>
              </a:xfrm>
              <a:prstGeom prst="rect">
                <a:avLst/>
              </a:prstGeom>
              <a:blipFill>
                <a:blip r:embed="rId20"/>
                <a:stretch>
                  <a:fillRect l="-917" t="-10000" b="-26667"/>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36F1BCD9-AB45-44E4-A142-0A8DC56F9B3C}"/>
              </a:ext>
            </a:extLst>
          </p:cNvPr>
          <p:cNvSpPr txBox="1"/>
          <p:nvPr/>
        </p:nvSpPr>
        <p:spPr>
          <a:xfrm>
            <a:off x="750159" y="1965591"/>
            <a:ext cx="9182909" cy="369332"/>
          </a:xfrm>
          <a:prstGeom prst="rect">
            <a:avLst/>
          </a:prstGeom>
          <a:solidFill>
            <a:schemeClr val="accent1">
              <a:lumMod val="50000"/>
            </a:schemeClr>
          </a:solidFill>
        </p:spPr>
        <p:txBody>
          <a:bodyPr wrap="square">
            <a:spAutoFit/>
          </a:bodyPr>
          <a:lstStyle/>
          <a:p>
            <a:r>
              <a:rPr lang="zh-CN" altLang="en-US" dirty="0"/>
              <a:t>例：已知观测序列</a:t>
            </a:r>
            <a:r>
              <a:rPr lang="en-US" altLang="zh-CN" dirty="0"/>
              <a:t>O=(</a:t>
            </a:r>
            <a:r>
              <a:rPr lang="zh-CN" altLang="en-US" dirty="0"/>
              <a:t>干燥，潮湿，湿透</a:t>
            </a:r>
            <a:r>
              <a:rPr lang="en-US" altLang="zh-CN" dirty="0"/>
              <a:t>)</a:t>
            </a:r>
            <a:r>
              <a:rPr lang="zh-CN" altLang="en-US" dirty="0"/>
              <a:t>；那么，这三天最可能的天气序列</a:t>
            </a:r>
            <a:r>
              <a:rPr lang="en-US" altLang="zh-CN" dirty="0"/>
              <a:t>I</a:t>
            </a:r>
            <a:r>
              <a:rPr lang="zh-CN" altLang="en-US" dirty="0"/>
              <a:t>是什么？</a:t>
            </a:r>
          </a:p>
        </p:txBody>
      </p:sp>
    </p:spTree>
    <p:extLst>
      <p:ext uri="{BB962C8B-B14F-4D97-AF65-F5344CB8AC3E}">
        <p14:creationId xmlns:p14="http://schemas.microsoft.com/office/powerpoint/2010/main" val="2789646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4.3.2 </a:t>
            </a:r>
            <a:r>
              <a:rPr lang="zh-CN" altLang="en-US" dirty="0"/>
              <a:t>确定最优状态序列</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DC57021-B8B4-4400-B8CE-09F99BBEA6CF}"/>
                  </a:ext>
                </a:extLst>
              </p:cNvPr>
              <p:cNvSpPr txBox="1"/>
              <p:nvPr/>
            </p:nvSpPr>
            <p:spPr>
              <a:xfrm>
                <a:off x="1209515" y="99188"/>
                <a:ext cx="1591653"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𝜋</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1</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≤ⅈ≤</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𝑁</m:t>
                      </m:r>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9" name="文本框 8">
                <a:extLst>
                  <a:ext uri="{FF2B5EF4-FFF2-40B4-BE49-F238E27FC236}">
                    <a16:creationId xmlns:a16="http://schemas.microsoft.com/office/drawing/2014/main" id="{2DC57021-B8B4-4400-B8CE-09F99BBEA6CF}"/>
                  </a:ext>
                </a:extLst>
              </p:cNvPr>
              <p:cNvSpPr txBox="1">
                <a:spLocks noRot="1" noChangeAspect="1" noMove="1" noResize="1" noEditPoints="1" noAdjustHandles="1" noChangeArrowheads="1" noChangeShapeType="1" noTextEdit="1"/>
              </p:cNvSpPr>
              <p:nvPr/>
            </p:nvSpPr>
            <p:spPr>
              <a:xfrm>
                <a:off x="1209515" y="99188"/>
                <a:ext cx="1591653" cy="153888"/>
              </a:xfrm>
              <a:prstGeom prst="rect">
                <a:avLst/>
              </a:prstGeom>
              <a:blipFill>
                <a:blip r:embed="rId2"/>
                <a:stretch>
                  <a:fillRect l="-1527" r="-763"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A628389-188C-4C49-AF58-5D9FA9823018}"/>
                  </a:ext>
                </a:extLst>
              </p:cNvPr>
              <p:cNvSpPr txBox="1"/>
              <p:nvPr/>
            </p:nvSpPr>
            <p:spPr>
              <a:xfrm>
                <a:off x="1209515" y="349264"/>
                <a:ext cx="515462"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𝜓</m:t>
                      </m:r>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=0</m:t>
                      </m:r>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0" name="文本框 9">
                <a:extLst>
                  <a:ext uri="{FF2B5EF4-FFF2-40B4-BE49-F238E27FC236}">
                    <a16:creationId xmlns:a16="http://schemas.microsoft.com/office/drawing/2014/main" id="{2A628389-188C-4C49-AF58-5D9FA9823018}"/>
                  </a:ext>
                </a:extLst>
              </p:cNvPr>
              <p:cNvSpPr txBox="1">
                <a:spLocks noRot="1" noChangeAspect="1" noMove="1" noResize="1" noEditPoints="1" noAdjustHandles="1" noChangeArrowheads="1" noChangeShapeType="1" noTextEdit="1"/>
              </p:cNvSpPr>
              <p:nvPr/>
            </p:nvSpPr>
            <p:spPr>
              <a:xfrm>
                <a:off x="1209515" y="349264"/>
                <a:ext cx="515462" cy="153888"/>
              </a:xfrm>
              <a:prstGeom prst="rect">
                <a:avLst/>
              </a:prstGeom>
              <a:blipFill>
                <a:blip r:embed="rId3"/>
                <a:stretch>
                  <a:fillRect l="-8235" r="-5882" b="-30769"/>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1DE96B28-4EE1-4FE3-99DD-304DD419D23D}"/>
              </a:ext>
            </a:extLst>
          </p:cNvPr>
          <p:cNvSpPr txBox="1"/>
          <p:nvPr/>
        </p:nvSpPr>
        <p:spPr>
          <a:xfrm>
            <a:off x="337226" y="216559"/>
            <a:ext cx="82586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①初始化：</a:t>
            </a:r>
          </a:p>
        </p:txBody>
      </p:sp>
      <p:sp>
        <p:nvSpPr>
          <p:cNvPr id="12" name="文本框 11">
            <a:extLst>
              <a:ext uri="{FF2B5EF4-FFF2-40B4-BE49-F238E27FC236}">
                <a16:creationId xmlns:a16="http://schemas.microsoft.com/office/drawing/2014/main" id="{FA3B4238-5591-4B34-B5F9-F3F9B82136C7}"/>
              </a:ext>
            </a:extLst>
          </p:cNvPr>
          <p:cNvSpPr txBox="1"/>
          <p:nvPr/>
        </p:nvSpPr>
        <p:spPr>
          <a:xfrm>
            <a:off x="3371886" y="193811"/>
            <a:ext cx="95410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②递归计算：</a:t>
            </a:r>
          </a:p>
        </p:txBody>
      </p:sp>
      <p:sp>
        <p:nvSpPr>
          <p:cNvPr id="13" name="文本框 12">
            <a:extLst>
              <a:ext uri="{FF2B5EF4-FFF2-40B4-BE49-F238E27FC236}">
                <a16:creationId xmlns:a16="http://schemas.microsoft.com/office/drawing/2014/main" id="{8342441D-4947-43C2-A349-5E95C8132A7C}"/>
              </a:ext>
            </a:extLst>
          </p:cNvPr>
          <p:cNvSpPr txBox="1"/>
          <p:nvPr/>
        </p:nvSpPr>
        <p:spPr>
          <a:xfrm>
            <a:off x="8501974" y="179987"/>
            <a:ext cx="954107"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③路径回溯：</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1419E25-4237-4CC9-8AFD-B7DBA43B1E20}"/>
                  </a:ext>
                </a:extLst>
              </p:cNvPr>
              <p:cNvSpPr txBox="1"/>
              <p:nvPr/>
            </p:nvSpPr>
            <p:spPr>
              <a:xfrm>
                <a:off x="4352182" y="101687"/>
                <a:ext cx="3747693" cy="22974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e>
                      <m:lim>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lim>
                    </m:limLow>
                    <m:d>
                      <m:dPr>
                        <m:begChr m:val="["/>
                        <m:end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e>
                        </m:d>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𝑎</m:t>
                            </m:r>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𝑗</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e>
                    </m:d>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a:t>
                </a:r>
                <a14:m>
                  <m:oMath xmlns:m="http://schemas.openxmlformats.org/officeDocument/2006/math">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          </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𝑁</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−1</m:t>
                    </m:r>
                  </m:oMath>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4" name="文本框 13">
                <a:extLst>
                  <a:ext uri="{FF2B5EF4-FFF2-40B4-BE49-F238E27FC236}">
                    <a16:creationId xmlns:a16="http://schemas.microsoft.com/office/drawing/2014/main" id="{51419E25-4237-4CC9-8AFD-B7DBA43B1E20}"/>
                  </a:ext>
                </a:extLst>
              </p:cNvPr>
              <p:cNvSpPr txBox="1">
                <a:spLocks noRot="1" noChangeAspect="1" noMove="1" noResize="1" noEditPoints="1" noAdjustHandles="1" noChangeArrowheads="1" noChangeShapeType="1" noTextEdit="1"/>
              </p:cNvSpPr>
              <p:nvPr/>
            </p:nvSpPr>
            <p:spPr>
              <a:xfrm>
                <a:off x="4352182" y="101687"/>
                <a:ext cx="3747693" cy="229743"/>
              </a:xfrm>
              <a:prstGeom prst="rect">
                <a:avLst/>
              </a:prstGeom>
              <a:blipFill>
                <a:blip r:embed="rId4"/>
                <a:stretch>
                  <a:fillRect l="-1301" t="-10811" r="-163" b="-216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DBD56F2-FAB7-4EDF-AE67-A801B4AA6F15}"/>
                  </a:ext>
                </a:extLst>
              </p:cNvPr>
              <p:cNvSpPr txBox="1"/>
              <p:nvPr/>
            </p:nvSpPr>
            <p:spPr>
              <a:xfrm>
                <a:off x="4325993" y="374784"/>
                <a:ext cx="2276777" cy="25673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𝜓</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e>
                      </m:d>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arg</m:t>
                          </m:r>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e>
                        <m:lim>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lim>
                      </m:limLow>
                      <m:d>
                        <m:dPr>
                          <m:begChr m:val="["/>
                          <m:end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e>
                          </m:d>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𝑎</m:t>
                              </m:r>
                            </m:e>
                            <m:sub>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𝑗</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e>
                      </m:d>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𝑏</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𝑖</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𝑜</m:t>
                              </m:r>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𝑡</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+1</m:t>
                              </m:r>
                            </m:sub>
                          </m:sSub>
                        </m:e>
                      </m:d>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5" name="文本框 14">
                <a:extLst>
                  <a:ext uri="{FF2B5EF4-FFF2-40B4-BE49-F238E27FC236}">
                    <a16:creationId xmlns:a16="http://schemas.microsoft.com/office/drawing/2014/main" id="{8DBD56F2-FAB7-4EDF-AE67-A801B4AA6F15}"/>
                  </a:ext>
                </a:extLst>
              </p:cNvPr>
              <p:cNvSpPr txBox="1">
                <a:spLocks noRot="1" noChangeAspect="1" noMove="1" noResize="1" noEditPoints="1" noAdjustHandles="1" noChangeArrowheads="1" noChangeShapeType="1" noTextEdit="1"/>
              </p:cNvSpPr>
              <p:nvPr/>
            </p:nvSpPr>
            <p:spPr>
              <a:xfrm>
                <a:off x="4325993" y="374784"/>
                <a:ext cx="2276777" cy="256737"/>
              </a:xfrm>
              <a:prstGeom prst="rect">
                <a:avLst/>
              </a:prstGeom>
              <a:blipFill>
                <a:blip r:embed="rId5"/>
                <a:stretch>
                  <a:fillRect l="-1340" b="-16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4F8F0C9-9C1A-4531-A052-478D15878D36}"/>
                  </a:ext>
                </a:extLst>
              </p:cNvPr>
              <p:cNvSpPr txBox="1"/>
              <p:nvPr/>
            </p:nvSpPr>
            <p:spPr>
              <a:xfrm>
                <a:off x="9568816" y="349264"/>
                <a:ext cx="1066510" cy="228396"/>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sub>
                      </m:s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limLow>
                        <m:limLow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limLowPr>
                        <m:e>
                          <m:r>
                            <m:rPr>
                              <m:sty m:val="p"/>
                            </m:rPr>
                            <a:rPr kumimoji="0" lang="en-US" altLang="zh-CN" sz="1000" b="0" i="0" u="none" strike="noStrike" kern="1200" cap="none" spc="0" normalizeH="0" baseline="0" noProof="0">
                              <a:ln>
                                <a:noFill/>
                              </a:ln>
                              <a:solidFill>
                                <a:prstClr val="white"/>
                              </a:solidFill>
                              <a:effectLst/>
                              <a:uLnTx/>
                              <a:uFillTx/>
                              <a:latin typeface="Cambria Math" panose="02040503050406030204" pitchFamily="18" charset="0"/>
                              <a:cs typeface="+mn-cs"/>
                            </a:rPr>
                            <m:t>arg</m:t>
                          </m:r>
                          <m:r>
                            <m:rPr>
                              <m:sty m:val="p"/>
                            </m:rP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max</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 </m:t>
                              </m:r>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𝛿</m:t>
                              </m:r>
                            </m:e>
                            <m:sub>
                              <m:r>
                                <a:rPr kumimoji="0" lang="en-US" altLang="zh-CN" sz="1000" b="0" i="1" u="none" strike="noStrike" kern="1200" cap="none" spc="0" normalizeH="0" baseline="0" noProof="0">
                                  <a:ln>
                                    <a:noFill/>
                                  </a:ln>
                                  <a:solidFill>
                                    <a:prstClr val="white"/>
                                  </a:solidFill>
                                  <a:effectLst/>
                                  <a:uLnTx/>
                                  <a:uFillTx/>
                                  <a:latin typeface="Cambria Math" panose="02040503050406030204" pitchFamily="18" charset="0"/>
                                  <a:cs typeface="+mn-cs"/>
                                </a:rPr>
                                <m:t>𝑇</m:t>
                              </m:r>
                            </m:sub>
                          </m:sSub>
                          <m:d>
                            <m:d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dPr>
                            <m:e>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e>
                          </m:d>
                        </m:e>
                        <m:lim>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lim>
                      </m:limLow>
                    </m:oMath>
                  </m:oMathPara>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6" name="文本框 15">
                <a:extLst>
                  <a:ext uri="{FF2B5EF4-FFF2-40B4-BE49-F238E27FC236}">
                    <a16:creationId xmlns:a16="http://schemas.microsoft.com/office/drawing/2014/main" id="{94F8F0C9-9C1A-4531-A052-478D15878D36}"/>
                  </a:ext>
                </a:extLst>
              </p:cNvPr>
              <p:cNvSpPr txBox="1">
                <a:spLocks noRot="1" noChangeAspect="1" noMove="1" noResize="1" noEditPoints="1" noAdjustHandles="1" noChangeArrowheads="1" noChangeShapeType="1" noTextEdit="1"/>
              </p:cNvSpPr>
              <p:nvPr/>
            </p:nvSpPr>
            <p:spPr>
              <a:xfrm>
                <a:off x="9568816" y="349264"/>
                <a:ext cx="1066510" cy="228396"/>
              </a:xfrm>
              <a:prstGeom prst="rect">
                <a:avLst/>
              </a:prstGeom>
              <a:blipFill>
                <a:blip r:embed="rId6"/>
                <a:stretch>
                  <a:fillRect l="-2286" t="-2632"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184FB46-105A-40D6-95DD-73CA044943D5}"/>
                  </a:ext>
                </a:extLst>
              </p:cNvPr>
              <p:cNvSpPr txBox="1"/>
              <p:nvPr/>
            </p:nvSpPr>
            <p:spPr>
              <a:xfrm>
                <a:off x="9568816" y="99188"/>
                <a:ext cx="1326838"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zh-CN" altLang="en-US"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sub>
                    </m:sSub>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𝜓</m:t>
                        </m:r>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sub>
                    </m:sSub>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14:m>
                  <m:oMath xmlns:m="http://schemas.openxmlformats.org/officeDocument/2006/math">
                    <m:sSub>
                      <m:sSubPr>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sSubPr>
                      <m:e>
                        <m:acc>
                          <m:accPr>
                            <m:chr m:val="̂"/>
                            <m:ctrlP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ctrlPr>
                          </m:accPr>
                          <m:e>
                            <m:r>
                              <a:rPr kumimoji="0" lang="zh-CN" altLang="en-US" sz="1000" b="0" i="1" u="none" strike="noStrike" kern="1200" cap="none" spc="0" normalizeH="0" baseline="0" noProof="0">
                                <a:ln>
                                  <a:noFill/>
                                </a:ln>
                                <a:solidFill>
                                  <a:prstClr val="white"/>
                                </a:solidFill>
                                <a:effectLst/>
                                <a:uLnTx/>
                                <a:uFillTx/>
                                <a:latin typeface="Cambria Math" panose="02040503050406030204" pitchFamily="18" charset="0"/>
                                <a:cs typeface="+mn-cs"/>
                              </a:rPr>
                              <m:t>𝑞</m:t>
                            </m:r>
                          </m:e>
                        </m:acc>
                      </m:e>
                      <m:sub>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sub>
                    </m:sSub>
                  </m:oMath>
                </a14:m>
                <a:r>
                  <a:rPr kumimoji="0" lang="en-US" altLang="zh-CN"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 </a:t>
                </a:r>
                <a14:m>
                  <m:oMath xmlns:m="http://schemas.openxmlformats.org/officeDocument/2006/math">
                    <m: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2</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r>
                      <m:rPr>
                        <m:sty m:val="p"/>
                      </m:rPr>
                      <a:rPr kumimoji="0" lang="en-US" altLang="zh-CN" sz="1000" b="0" i="0" u="none" strike="noStrike" kern="1200" cap="none" spc="0" normalizeH="0" baseline="0" noProof="0" smtClean="0">
                        <a:ln>
                          <a:noFill/>
                        </a:ln>
                        <a:solidFill>
                          <a:prstClr val="white"/>
                        </a:solidFill>
                        <a:effectLst/>
                        <a:uLnTx/>
                        <a:uFillTx/>
                        <a:latin typeface="Cambria Math" panose="02040503050406030204" pitchFamily="18" charset="0"/>
                        <a:cs typeface="+mn-cs"/>
                      </a:rPr>
                      <m:t>t</m:t>
                    </m:r>
                    <m:r>
                      <a:rPr kumimoji="0" lang="zh-CN" altLang="en-US" sz="1000" b="0" i="0" u="none" strike="noStrike" kern="1200" cap="none" spc="0" normalizeH="0" baseline="0" noProof="0">
                        <a:ln>
                          <a:noFill/>
                        </a:ln>
                        <a:solidFill>
                          <a:prstClr val="white"/>
                        </a:solidFill>
                        <a:effectLst/>
                        <a:uLnTx/>
                        <a:uFillTx/>
                        <a:latin typeface="Cambria Math" panose="02040503050406030204" pitchFamily="18" charset="0"/>
                        <a:cs typeface="+mn-cs"/>
                      </a:rPr>
                      <m:t>≤</m:t>
                    </m:r>
                    <m:r>
                      <a:rPr kumimoji="0" lang="en-US" altLang="zh-CN" sz="10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𝑇</m:t>
                    </m:r>
                  </m:oMath>
                </a14:m>
                <a:endParaRPr kumimoji="0" lang="zh-CN" altLang="en-US" sz="10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mc:Choice>
        <mc:Fallback xmlns="">
          <p:sp>
            <p:nvSpPr>
              <p:cNvPr id="18" name="文本框 17">
                <a:extLst>
                  <a:ext uri="{FF2B5EF4-FFF2-40B4-BE49-F238E27FC236}">
                    <a16:creationId xmlns:a16="http://schemas.microsoft.com/office/drawing/2014/main" id="{F184FB46-105A-40D6-95DD-73CA044943D5}"/>
                  </a:ext>
                </a:extLst>
              </p:cNvPr>
              <p:cNvSpPr txBox="1">
                <a:spLocks noRot="1" noChangeAspect="1" noMove="1" noResize="1" noEditPoints="1" noAdjustHandles="1" noChangeArrowheads="1" noChangeShapeType="1" noTextEdit="1"/>
              </p:cNvSpPr>
              <p:nvPr/>
            </p:nvSpPr>
            <p:spPr>
              <a:xfrm>
                <a:off x="9568816" y="99188"/>
                <a:ext cx="1326838" cy="153888"/>
              </a:xfrm>
              <a:prstGeom prst="rect">
                <a:avLst/>
              </a:prstGeom>
              <a:blipFill>
                <a:blip r:embed="rId7"/>
                <a:stretch>
                  <a:fillRect l="-3687" t="-19231" r="-2304"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内容占位符 2">
                <a:extLst>
                  <a:ext uri="{FF2B5EF4-FFF2-40B4-BE49-F238E27FC236}">
                    <a16:creationId xmlns:a16="http://schemas.microsoft.com/office/drawing/2014/main" id="{6CFC756B-4207-4C2F-9983-2BE89556821D}"/>
                  </a:ext>
                </a:extLst>
              </p:cNvPr>
              <p:cNvSpPr txBox="1">
                <a:spLocks/>
              </p:cNvSpPr>
              <p:nvPr/>
            </p:nvSpPr>
            <p:spPr>
              <a:xfrm>
                <a:off x="5600696" y="763845"/>
                <a:ext cx="2346657" cy="10486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t>状态转移矩阵 </a:t>
                </a:r>
                <a14:m>
                  <m:oMath xmlns:m="http://schemas.openxmlformats.org/officeDocument/2006/math">
                    <m:r>
                      <a:rPr lang="en-US" altLang="zh-CN" sz="800" b="0" i="1" smtClean="0">
                        <a:latin typeface="Cambria Math" panose="02040503050406030204" pitchFamily="18" charset="0"/>
                      </a:rPr>
                      <m:t>𝑎</m:t>
                    </m:r>
                    <m:r>
                      <a:rPr lang="en-US" altLang="zh-CN" sz="800" b="0" i="1" smtClean="0">
                        <a:latin typeface="Cambria Math" panose="02040503050406030204" pitchFamily="18" charset="0"/>
                      </a:rPr>
                      <m:t> </m:t>
                    </m:r>
                  </m:oMath>
                </a14:m>
                <a:r>
                  <a:rPr lang="zh-CN" altLang="en-US" sz="1000" dirty="0"/>
                  <a:t>：</a:t>
                </a:r>
                <a:endParaRPr lang="en-US" altLang="zh-CN" sz="1000" dirty="0"/>
              </a:p>
              <a:p>
                <a:pPr marL="0" indent="0">
                  <a:buFont typeface="Arial" panose="020B0604020202020204" pitchFamily="34" charset="0"/>
                  <a:buNone/>
                </a:pPr>
                <a:r>
                  <a:rPr lang="zh-CN" altLang="en-US" sz="1000" dirty="0"/>
                  <a:t>                   晴朗   多云     下雨</a:t>
                </a:r>
                <a:endParaRPr lang="en-US" altLang="zh-CN" sz="1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1000" i="1" smtClean="0">
                              <a:latin typeface="Cambria Math" panose="02040503050406030204" pitchFamily="18" charset="0"/>
                            </a:rPr>
                          </m:ctrlPr>
                        </m:mPr>
                        <m:mr>
                          <m:e>
                            <m:r>
                              <m:rPr>
                                <m:brk m:alnAt="7"/>
                              </m:rPr>
                              <a:rPr lang="zh-CN" altLang="en-US" sz="1000" i="1">
                                <a:latin typeface="Cambria Math" panose="02040503050406030204" pitchFamily="18" charset="0"/>
                              </a:rPr>
                              <m:t>晴</m:t>
                            </m:r>
                            <m:r>
                              <a:rPr lang="zh-CN" altLang="en-US" sz="1000" i="1">
                                <a:latin typeface="Cambria Math" panose="02040503050406030204" pitchFamily="18" charset="0"/>
                              </a:rPr>
                              <m:t>朗</m:t>
                            </m:r>
                          </m:e>
                        </m:mr>
                        <m:mr>
                          <m:e>
                            <m:r>
                              <a:rPr lang="zh-CN" altLang="en-US" sz="1000" i="1">
                                <a:latin typeface="Cambria Math" panose="02040503050406030204" pitchFamily="18" charset="0"/>
                              </a:rPr>
                              <m:t>多云</m:t>
                            </m:r>
                          </m:e>
                        </m:mr>
                        <m:mr>
                          <m:e>
                            <m:r>
                              <a:rPr lang="zh-CN" altLang="en-US" sz="1000" i="1">
                                <a:latin typeface="Cambria Math" panose="02040503050406030204" pitchFamily="18" charset="0"/>
                              </a:rPr>
                              <m:t>下雨</m:t>
                            </m:r>
                          </m:e>
                        </m:mr>
                      </m:m>
                      <m:d>
                        <m:dPr>
                          <m:ctrlPr>
                            <a:rPr lang="en-US" altLang="zh-CN" sz="1000" i="1" smtClean="0">
                              <a:latin typeface="Cambria Math" panose="02040503050406030204" pitchFamily="18" charset="0"/>
                            </a:rPr>
                          </m:ctrlPr>
                        </m:dPr>
                        <m:e>
                          <m:m>
                            <m:mPr>
                              <m:mcs>
                                <m:mc>
                                  <m:mcPr>
                                    <m:count m:val="3"/>
                                    <m:mcJc m:val="center"/>
                                  </m:mcPr>
                                </m:mc>
                              </m:mcs>
                              <m:ctrlPr>
                                <a:rPr lang="en-US" altLang="zh-CN" sz="1000" i="1" smtClean="0">
                                  <a:latin typeface="Cambria Math" panose="02040503050406030204" pitchFamily="18" charset="0"/>
                                </a:rPr>
                              </m:ctrlPr>
                            </m:mPr>
                            <m:mr>
                              <m:e>
                                <m:r>
                                  <m:rPr>
                                    <m:brk m:alnAt="7"/>
                                  </m:rPr>
                                  <a:rPr lang="en-US" altLang="zh-CN" sz="1000" b="0" i="1" smtClean="0">
                                    <a:latin typeface="Cambria Math" panose="02040503050406030204" pitchFamily="18" charset="0"/>
                                  </a:rPr>
                                  <m:t>0</m:t>
                                </m:r>
                                <m:r>
                                  <a:rPr lang="en-US" altLang="zh-CN" sz="1000" b="0" i="1" smtClean="0">
                                    <a:latin typeface="Cambria Math" panose="02040503050406030204" pitchFamily="18" charset="0"/>
                                  </a:rPr>
                                  <m:t>.50</m:t>
                                </m:r>
                              </m:e>
                              <m:e>
                                <m:r>
                                  <a:rPr lang="en-US" altLang="zh-CN" sz="1000" b="0" i="1" smtClean="0">
                                    <a:latin typeface="Cambria Math" panose="02040503050406030204" pitchFamily="18" charset="0"/>
                                  </a:rPr>
                                  <m:t>0.375</m:t>
                                </m:r>
                              </m:e>
                              <m:e>
                                <m:r>
                                  <a:rPr lang="en-US" altLang="zh-CN" sz="1000" b="0" i="1" smtClean="0">
                                    <a:latin typeface="Cambria Math" panose="02040503050406030204" pitchFamily="18" charset="0"/>
                                  </a:rPr>
                                  <m:t>0.125</m:t>
                                </m:r>
                              </m:e>
                            </m:mr>
                            <m:mr>
                              <m:e>
                                <m:r>
                                  <a:rPr lang="en-US" altLang="zh-CN" sz="1000" b="0" i="1" smtClean="0">
                                    <a:latin typeface="Cambria Math" panose="02040503050406030204" pitchFamily="18" charset="0"/>
                                  </a:rPr>
                                  <m:t>0.25</m:t>
                                </m:r>
                              </m:e>
                              <m:e>
                                <m:r>
                                  <a:rPr lang="en-US" altLang="zh-CN" sz="1000" b="0" i="1" smtClean="0">
                                    <a:latin typeface="Cambria Math" panose="02040503050406030204" pitchFamily="18" charset="0"/>
                                  </a:rPr>
                                  <m:t>0.125</m:t>
                                </m:r>
                              </m:e>
                              <m:e>
                                <m:r>
                                  <a:rPr lang="en-US" altLang="zh-CN" sz="1000" b="0" i="1" smtClean="0">
                                    <a:latin typeface="Cambria Math" panose="02040503050406030204" pitchFamily="18" charset="0"/>
                                  </a:rPr>
                                  <m:t>0.625</m:t>
                                </m:r>
                              </m:e>
                            </m:mr>
                            <m:mr>
                              <m:e>
                                <m:r>
                                  <a:rPr lang="en-US" altLang="zh-CN" sz="1000" b="0" i="1" smtClean="0">
                                    <a:latin typeface="Cambria Math" panose="02040503050406030204" pitchFamily="18" charset="0"/>
                                  </a:rPr>
                                  <m:t>0.25</m:t>
                                </m:r>
                              </m:e>
                              <m:e>
                                <m:r>
                                  <a:rPr lang="en-US" altLang="zh-CN" sz="1000" b="0" i="1" smtClean="0">
                                    <a:latin typeface="Cambria Math" panose="02040503050406030204" pitchFamily="18" charset="0"/>
                                  </a:rPr>
                                  <m:t>0.375</m:t>
                                </m:r>
                              </m:e>
                              <m:e>
                                <m:r>
                                  <a:rPr lang="en-US" altLang="zh-CN" sz="1000" b="0" i="1" smtClean="0">
                                    <a:latin typeface="Cambria Math" panose="02040503050406030204" pitchFamily="18" charset="0"/>
                                  </a:rPr>
                                  <m:t>0.375</m:t>
                                </m:r>
                              </m:e>
                            </m:mr>
                          </m:m>
                        </m:e>
                      </m:d>
                    </m:oMath>
                  </m:oMathPara>
                </a14:m>
                <a:endParaRPr lang="en-US" altLang="zh-CN" sz="1000" dirty="0"/>
              </a:p>
            </p:txBody>
          </p:sp>
        </mc:Choice>
        <mc:Fallback xmlns="">
          <p:sp>
            <p:nvSpPr>
              <p:cNvPr id="21" name="内容占位符 2">
                <a:extLst>
                  <a:ext uri="{FF2B5EF4-FFF2-40B4-BE49-F238E27FC236}">
                    <a16:creationId xmlns:a16="http://schemas.microsoft.com/office/drawing/2014/main" id="{6CFC756B-4207-4C2F-9983-2BE89556821D}"/>
                  </a:ext>
                </a:extLst>
              </p:cNvPr>
              <p:cNvSpPr txBox="1">
                <a:spLocks noRot="1" noChangeAspect="1" noMove="1" noResize="1" noEditPoints="1" noAdjustHandles="1" noChangeArrowheads="1" noChangeShapeType="1" noTextEdit="1"/>
              </p:cNvSpPr>
              <p:nvPr/>
            </p:nvSpPr>
            <p:spPr>
              <a:xfrm>
                <a:off x="5600696" y="763845"/>
                <a:ext cx="2346657" cy="1048678"/>
              </a:xfrm>
              <a:prstGeom prst="rect">
                <a:avLst/>
              </a:prstGeom>
              <a:blipFill>
                <a:blip r:embed="rId8"/>
                <a:stretch>
                  <a:fillRect t="-5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内容占位符 2">
                <a:extLst>
                  <a:ext uri="{FF2B5EF4-FFF2-40B4-BE49-F238E27FC236}">
                    <a16:creationId xmlns:a16="http://schemas.microsoft.com/office/drawing/2014/main" id="{02770754-5521-4A48-8D1C-210332C4DD9F}"/>
                  </a:ext>
                </a:extLst>
              </p:cNvPr>
              <p:cNvSpPr>
                <a:spLocks noGrp="1"/>
              </p:cNvSpPr>
              <p:nvPr>
                <p:ph idx="1"/>
              </p:nvPr>
            </p:nvSpPr>
            <p:spPr>
              <a:xfrm>
                <a:off x="7997376" y="753160"/>
                <a:ext cx="2313480" cy="104867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buNone/>
                </a:pPr>
                <a:r>
                  <a:rPr lang="zh-CN" altLang="en-US" sz="1000" dirty="0"/>
                  <a:t>发射概率矩阵 </a:t>
                </a:r>
                <a:r>
                  <a:rPr lang="en-US" altLang="zh-CN" sz="1000" i="1" dirty="0"/>
                  <a:t>b </a:t>
                </a:r>
                <a:r>
                  <a:rPr lang="zh-CN" altLang="en-US" sz="1000" dirty="0"/>
                  <a:t>：</a:t>
                </a:r>
                <a:endParaRPr lang="en-US" altLang="zh-CN" sz="1000" dirty="0"/>
              </a:p>
              <a:p>
                <a:pPr marL="0" indent="0">
                  <a:buNone/>
                </a:pPr>
                <a:r>
                  <a:rPr lang="zh-CN" altLang="en-US" sz="1000" dirty="0"/>
                  <a:t>         干燥    稍干   潮湿    湿透</a:t>
                </a:r>
                <a:endParaRPr lang="en-US" altLang="zh-CN" sz="1000" dirty="0"/>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sz="1000" i="1">
                              <a:latin typeface="Cambria Math" panose="02040503050406030204" pitchFamily="18" charset="0"/>
                            </a:rPr>
                          </m:ctrlPr>
                        </m:mPr>
                        <m:mr>
                          <m:e>
                            <m:r>
                              <m:rPr>
                                <m:brk m:alnAt="7"/>
                              </m:rPr>
                              <a:rPr lang="zh-CN" altLang="en-US" sz="1000" i="1">
                                <a:latin typeface="Cambria Math" panose="02040503050406030204" pitchFamily="18" charset="0"/>
                              </a:rPr>
                              <m:t>晴</m:t>
                            </m:r>
                            <m:r>
                              <a:rPr lang="zh-CN" altLang="en-US" sz="1000" i="1">
                                <a:latin typeface="Cambria Math" panose="02040503050406030204" pitchFamily="18" charset="0"/>
                              </a:rPr>
                              <m:t>朗</m:t>
                            </m:r>
                          </m:e>
                        </m:mr>
                        <m:mr>
                          <m:e>
                            <m:r>
                              <a:rPr lang="zh-CN" altLang="en-US" sz="1000" i="1">
                                <a:latin typeface="Cambria Math" panose="02040503050406030204" pitchFamily="18" charset="0"/>
                              </a:rPr>
                              <m:t>多云</m:t>
                            </m:r>
                          </m:e>
                        </m:mr>
                        <m:mr>
                          <m:e>
                            <m:r>
                              <a:rPr lang="zh-CN" altLang="en-US" sz="1000" i="1" smtClean="0">
                                <a:latin typeface="Cambria Math" panose="02040503050406030204" pitchFamily="18" charset="0"/>
                              </a:rPr>
                              <m:t>下</m:t>
                            </m:r>
                            <m:r>
                              <a:rPr lang="zh-CN" altLang="en-US" sz="1000" i="1">
                                <a:latin typeface="Cambria Math" panose="02040503050406030204" pitchFamily="18" charset="0"/>
                              </a:rPr>
                              <m:t>雨</m:t>
                            </m:r>
                          </m:e>
                        </m:mr>
                      </m:m>
                      <m:d>
                        <m:dPr>
                          <m:ctrlPr>
                            <a:rPr lang="en-US" altLang="zh-CN" sz="1000" i="1">
                              <a:latin typeface="Cambria Math" panose="02040503050406030204" pitchFamily="18" charset="0"/>
                            </a:rPr>
                          </m:ctrlPr>
                        </m:dPr>
                        <m:e>
                          <m:m>
                            <m:mPr>
                              <m:mcs>
                                <m:mc>
                                  <m:mcPr>
                                    <m:count m:val="1"/>
                                    <m:mcJc m:val="center"/>
                                  </m:mcPr>
                                </m:mc>
                              </m:mcs>
                              <m:ctrlPr>
                                <a:rPr lang="en-US" altLang="zh-CN" sz="1000" i="1" smtClean="0">
                                  <a:latin typeface="Cambria Math" panose="02040503050406030204" pitchFamily="18" charset="0"/>
                                </a:rPr>
                              </m:ctrlPr>
                            </m:mPr>
                            <m:mr>
                              <m:e>
                                <m:r>
                                  <a:rPr lang="en-US" altLang="zh-CN" sz="1000" b="0" i="1" smtClean="0">
                                    <a:latin typeface="Cambria Math" panose="02040503050406030204" pitchFamily="18" charset="0"/>
                                  </a:rPr>
                                  <m:t>0.60</m:t>
                                </m:r>
                              </m:e>
                            </m:mr>
                            <m:mr>
                              <m:e>
                                <m:r>
                                  <a:rPr lang="en-US" altLang="zh-CN" sz="1000" b="0" i="1" smtClean="0">
                                    <a:latin typeface="Cambria Math" panose="02040503050406030204" pitchFamily="18" charset="0"/>
                                  </a:rPr>
                                  <m:t>0.25</m:t>
                                </m:r>
                              </m:e>
                            </m:mr>
                            <m:mr>
                              <m:e>
                                <m:r>
                                  <a:rPr lang="en-US" altLang="zh-CN" sz="1000" b="0" i="1" smtClean="0">
                                    <a:latin typeface="Cambria Math" panose="02040503050406030204" pitchFamily="18" charset="0"/>
                                  </a:rPr>
                                  <m:t>0.05</m:t>
                                </m:r>
                              </m:e>
                            </m:mr>
                          </m:m>
                          <m:r>
                            <a:rPr lang="en-US" altLang="zh-CN" sz="1000" b="0" i="1" smtClean="0">
                              <a:latin typeface="Cambria Math" panose="02040503050406030204" pitchFamily="18" charset="0"/>
                            </a:rPr>
                            <m:t>    </m:t>
                          </m:r>
                          <m:m>
                            <m:mPr>
                              <m:mcs>
                                <m:mc>
                                  <m:mcPr>
                                    <m:count m:val="3"/>
                                    <m:mcJc m:val="center"/>
                                  </m:mcPr>
                                </m:mc>
                              </m:mcs>
                              <m:ctrlPr>
                                <a:rPr lang="en-US" altLang="zh-CN" sz="1000" i="1">
                                  <a:latin typeface="Cambria Math" panose="02040503050406030204" pitchFamily="18" charset="0"/>
                                </a:rPr>
                              </m:ctrlPr>
                            </m:mPr>
                            <m:mr>
                              <m:e>
                                <m:r>
                                  <m:rPr>
                                    <m:brk m:alnAt="7"/>
                                  </m:rPr>
                                  <a:rPr lang="en-US" altLang="zh-CN" sz="1000" i="1">
                                    <a:latin typeface="Cambria Math" panose="02040503050406030204" pitchFamily="18" charset="0"/>
                                  </a:rPr>
                                  <m:t>0</m:t>
                                </m:r>
                                <m:r>
                                  <a:rPr lang="en-US" altLang="zh-CN" sz="1000" i="1">
                                    <a:latin typeface="Cambria Math" panose="02040503050406030204" pitchFamily="18" charset="0"/>
                                  </a:rPr>
                                  <m:t>.</m:t>
                                </m:r>
                                <m:r>
                                  <a:rPr lang="en-US" altLang="zh-CN" sz="1000" b="0" i="1" smtClean="0">
                                    <a:latin typeface="Cambria Math" panose="02040503050406030204" pitchFamily="18" charset="0"/>
                                  </a:rPr>
                                  <m:t>2</m:t>
                                </m:r>
                                <m:r>
                                  <a:rPr lang="en-US" altLang="zh-CN" sz="1000" i="1">
                                    <a:latin typeface="Cambria Math" panose="02040503050406030204" pitchFamily="18" charset="0"/>
                                  </a:rPr>
                                  <m:t>0</m:t>
                                </m:r>
                              </m:e>
                              <m:e>
                                <m:r>
                                  <a:rPr lang="en-US" altLang="zh-CN" sz="1000" i="1">
                                    <a:latin typeface="Cambria Math" panose="02040503050406030204" pitchFamily="18" charset="0"/>
                                  </a:rPr>
                                  <m:t>0.</m:t>
                                </m:r>
                                <m:r>
                                  <a:rPr lang="en-US" altLang="zh-CN" sz="1000" b="0" i="1" smtClean="0">
                                    <a:latin typeface="Cambria Math" panose="02040503050406030204" pitchFamily="18" charset="0"/>
                                  </a:rPr>
                                  <m:t>1</m:t>
                                </m:r>
                                <m:r>
                                  <a:rPr lang="en-US" altLang="zh-CN" sz="1000" i="1">
                                    <a:latin typeface="Cambria Math" panose="02040503050406030204" pitchFamily="18" charset="0"/>
                                  </a:rPr>
                                  <m:t>5</m:t>
                                </m:r>
                              </m:e>
                              <m:e>
                                <m:r>
                                  <a:rPr lang="en-US" altLang="zh-CN" sz="1000" i="1">
                                    <a:latin typeface="Cambria Math" panose="02040503050406030204" pitchFamily="18" charset="0"/>
                                  </a:rPr>
                                  <m:t>0.</m:t>
                                </m:r>
                                <m:r>
                                  <a:rPr lang="en-US" altLang="zh-CN" sz="1000" b="0" i="1" smtClean="0">
                                    <a:latin typeface="Cambria Math" panose="02040503050406030204" pitchFamily="18" charset="0"/>
                                  </a:rPr>
                                  <m:t>0</m:t>
                                </m:r>
                                <m:r>
                                  <a:rPr lang="en-US" altLang="zh-CN" sz="1000" i="1">
                                    <a:latin typeface="Cambria Math" panose="02040503050406030204" pitchFamily="18" charset="0"/>
                                  </a:rPr>
                                  <m:t>5</m:t>
                                </m:r>
                              </m:e>
                            </m:mr>
                            <m:mr>
                              <m:e>
                                <m:r>
                                  <a:rPr lang="en-US" altLang="zh-CN" sz="1000" i="1">
                                    <a:latin typeface="Cambria Math" panose="02040503050406030204" pitchFamily="18" charset="0"/>
                                  </a:rPr>
                                  <m:t>0.25</m:t>
                                </m:r>
                              </m:e>
                              <m:e>
                                <m:r>
                                  <a:rPr lang="en-US" altLang="zh-CN" sz="1000" i="1">
                                    <a:latin typeface="Cambria Math" panose="02040503050406030204" pitchFamily="18" charset="0"/>
                                  </a:rPr>
                                  <m:t>0.</m:t>
                                </m:r>
                                <m:r>
                                  <a:rPr lang="en-US" altLang="zh-CN" sz="1000" i="1" smtClean="0">
                                    <a:latin typeface="Cambria Math" panose="02040503050406030204" pitchFamily="18" charset="0"/>
                                  </a:rPr>
                                  <m:t> </m:t>
                                </m:r>
                                <m:r>
                                  <a:rPr lang="en-US" altLang="zh-CN" sz="1000" i="1">
                                    <a:latin typeface="Cambria Math" panose="02040503050406030204" pitchFamily="18" charset="0"/>
                                  </a:rPr>
                                  <m:t>25</m:t>
                                </m:r>
                              </m:e>
                              <m:e>
                                <m:r>
                                  <a:rPr lang="en-US" altLang="zh-CN" sz="1000" i="1">
                                    <a:latin typeface="Cambria Math" panose="02040503050406030204" pitchFamily="18" charset="0"/>
                                  </a:rPr>
                                  <m:t>0.25</m:t>
                                </m:r>
                              </m:e>
                            </m:mr>
                            <m:mr>
                              <m:e>
                                <m:r>
                                  <a:rPr lang="en-US" altLang="zh-CN" sz="1000" i="1">
                                    <a:latin typeface="Cambria Math" panose="02040503050406030204" pitchFamily="18" charset="0"/>
                                  </a:rPr>
                                  <m:t>0.</m:t>
                                </m:r>
                                <m:r>
                                  <a:rPr lang="en-US" altLang="zh-CN" sz="1000" b="0" i="1" smtClean="0">
                                    <a:latin typeface="Cambria Math" panose="02040503050406030204" pitchFamily="18" charset="0"/>
                                  </a:rPr>
                                  <m:t>10</m:t>
                                </m:r>
                              </m:e>
                              <m:e>
                                <m:r>
                                  <a:rPr lang="en-US" altLang="zh-CN" sz="1000" i="1">
                                    <a:latin typeface="Cambria Math" panose="02040503050406030204" pitchFamily="18" charset="0"/>
                                  </a:rPr>
                                  <m:t>0.35</m:t>
                                </m:r>
                              </m:e>
                              <m:e>
                                <m:r>
                                  <a:rPr lang="en-US" altLang="zh-CN" sz="1000" i="1">
                                    <a:latin typeface="Cambria Math" panose="02040503050406030204" pitchFamily="18" charset="0"/>
                                  </a:rPr>
                                  <m:t>0.5</m:t>
                                </m:r>
                                <m:r>
                                  <a:rPr lang="en-US" altLang="zh-CN" sz="1000" b="0" i="1" smtClean="0">
                                    <a:latin typeface="Cambria Math" panose="02040503050406030204" pitchFamily="18" charset="0"/>
                                  </a:rPr>
                                  <m:t>0</m:t>
                                </m:r>
                              </m:e>
                            </m:mr>
                          </m:m>
                        </m:e>
                      </m:d>
                    </m:oMath>
                  </m:oMathPara>
                </a14:m>
                <a:endParaRPr lang="zh-CN" altLang="en-US" sz="1000" dirty="0"/>
              </a:p>
            </p:txBody>
          </p:sp>
        </mc:Choice>
        <mc:Fallback xmlns="">
          <p:sp>
            <p:nvSpPr>
              <p:cNvPr id="22" name="内容占位符 2">
                <a:extLst>
                  <a:ext uri="{FF2B5EF4-FFF2-40B4-BE49-F238E27FC236}">
                    <a16:creationId xmlns:a16="http://schemas.microsoft.com/office/drawing/2014/main" id="{02770754-5521-4A48-8D1C-210332C4DD9F}"/>
                  </a:ext>
                </a:extLst>
              </p:cNvPr>
              <p:cNvSpPr>
                <a:spLocks noGrp="1" noRot="1" noChangeAspect="1" noMove="1" noResize="1" noEditPoints="1" noAdjustHandles="1" noChangeArrowheads="1" noChangeShapeType="1" noTextEdit="1"/>
              </p:cNvSpPr>
              <p:nvPr>
                <p:ph idx="1"/>
              </p:nvPr>
            </p:nvSpPr>
            <p:spPr>
              <a:xfrm>
                <a:off x="7997376" y="753160"/>
                <a:ext cx="2313480" cy="1048678"/>
              </a:xfrm>
              <a:blipFill>
                <a:blip r:embed="rId9"/>
                <a:stretch>
                  <a:fillRect t="-116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内容占位符 2">
                <a:extLst>
                  <a:ext uri="{FF2B5EF4-FFF2-40B4-BE49-F238E27FC236}">
                    <a16:creationId xmlns:a16="http://schemas.microsoft.com/office/drawing/2014/main" id="{B614E9FC-056E-4186-BDC7-6DA7600BB73B}"/>
                  </a:ext>
                </a:extLst>
              </p:cNvPr>
              <p:cNvSpPr txBox="1">
                <a:spLocks/>
              </p:cNvSpPr>
              <p:nvPr/>
            </p:nvSpPr>
            <p:spPr>
              <a:xfrm>
                <a:off x="10635326" y="1147394"/>
                <a:ext cx="1454422" cy="6651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sz="1000" dirty="0"/>
                  <a:t>初始概率矩阵 </a:t>
                </a:r>
                <a:r>
                  <a:rPr lang="en-US" altLang="zh-CN" sz="1000" dirty="0"/>
                  <a:t>π </a:t>
                </a:r>
                <a:r>
                  <a:rPr lang="zh-CN" altLang="en-US" sz="1000" dirty="0"/>
                  <a:t>：</a:t>
                </a:r>
                <a:endParaRPr lang="en-US" altLang="zh-CN" sz="1000" dirty="0"/>
              </a:p>
              <a:p>
                <a:pPr marL="0" indent="0">
                  <a:buFont typeface="Arial" panose="020B0604020202020204" pitchFamily="34" charset="0"/>
                  <a:buNone/>
                </a:pPr>
                <a:r>
                  <a:rPr lang="zh-CN" altLang="en-US" sz="1000" dirty="0"/>
                  <a:t>晴朗   多云     下雨</a:t>
                </a:r>
                <a:endParaRPr lang="en-US" altLang="zh-CN" sz="100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d>
                        <m:dPr>
                          <m:ctrlPr>
                            <a:rPr lang="en-US" altLang="zh-CN" sz="1000" i="1" smtClean="0">
                              <a:latin typeface="Cambria Math" panose="02040503050406030204" pitchFamily="18" charset="0"/>
                            </a:rPr>
                          </m:ctrlPr>
                        </m:dPr>
                        <m:e>
                          <m:r>
                            <a:rPr lang="en-US" altLang="zh-CN" sz="1000" b="0" i="1" smtClean="0">
                              <a:latin typeface="Cambria Math" panose="02040503050406030204" pitchFamily="18" charset="0"/>
                            </a:rPr>
                            <m:t>0.63     0.17     0.20</m:t>
                          </m:r>
                        </m:e>
                      </m:d>
                    </m:oMath>
                  </m:oMathPara>
                </a14:m>
                <a:endParaRPr lang="en-US" altLang="zh-CN" sz="1000" dirty="0"/>
              </a:p>
            </p:txBody>
          </p:sp>
        </mc:Choice>
        <mc:Fallback xmlns="">
          <p:sp>
            <p:nvSpPr>
              <p:cNvPr id="23" name="内容占位符 2">
                <a:extLst>
                  <a:ext uri="{FF2B5EF4-FFF2-40B4-BE49-F238E27FC236}">
                    <a16:creationId xmlns:a16="http://schemas.microsoft.com/office/drawing/2014/main" id="{B614E9FC-056E-4186-BDC7-6DA7600BB73B}"/>
                  </a:ext>
                </a:extLst>
              </p:cNvPr>
              <p:cNvSpPr txBox="1">
                <a:spLocks noRot="1" noChangeAspect="1" noMove="1" noResize="1" noEditPoints="1" noAdjustHandles="1" noChangeArrowheads="1" noChangeShapeType="1" noTextEdit="1"/>
              </p:cNvSpPr>
              <p:nvPr/>
            </p:nvSpPr>
            <p:spPr>
              <a:xfrm>
                <a:off x="10635326" y="1147394"/>
                <a:ext cx="1454422" cy="665129"/>
              </a:xfrm>
              <a:prstGeom prst="rect">
                <a:avLst/>
              </a:prstGeom>
              <a:blipFill>
                <a:blip r:embed="rId10"/>
                <a:stretch>
                  <a:fillRect t="-91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65E0FCA-7D52-4DD5-B965-5394B60F6929}"/>
                  </a:ext>
                </a:extLst>
              </p:cNvPr>
              <p:cNvSpPr txBox="1"/>
              <p:nvPr/>
            </p:nvSpPr>
            <p:spPr>
              <a:xfrm>
                <a:off x="415939" y="2188361"/>
                <a:ext cx="10513584" cy="422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r>
                        <a:rPr lang="zh-CN" altLang="en-US" i="1">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晴朗</m:t>
                              </m:r>
                            </m:e>
                          </m:d>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晴朗，晴朗</m:t>
                              </m:r>
                            </m:sub>
                          </m:sSub>
                          <m:r>
                            <a:rPr lang="zh-CN" altLang="en-US" b="0"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多云</m:t>
                              </m:r>
                              <m:r>
                                <a:rPr lang="zh-CN" altLang="en-US" i="1">
                                  <a:latin typeface="Cambria Math" panose="02040503050406030204" pitchFamily="18" charset="0"/>
                                </a:rPr>
                                <m:t>，晴朗</m:t>
                              </m:r>
                            </m:sub>
                          </m:sSub>
                          <m:r>
                            <a:rPr lang="zh-CN" altLang="en-US" b="0"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2</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sSub>
                            <m:sSubPr>
                              <m:ctrlPr>
                                <a:rPr lang="zh-CN" altLang="en-US" i="1">
                                  <a:latin typeface="Cambria Math" panose="02040503050406030204" pitchFamily="18" charset="0"/>
                                </a:rPr>
                              </m:ctrlPr>
                            </m:sSubPr>
                            <m:e>
                              <m:r>
                                <a:rPr lang="en-US" altLang="zh-CN" i="1">
                                  <a:latin typeface="Cambria Math" panose="02040503050406030204" pitchFamily="18" charset="0"/>
                                </a:rPr>
                                <m:t>𝑎</m:t>
                              </m:r>
                            </m:e>
                            <m:sub>
                              <m:r>
                                <a:rPr lang="zh-CN" altLang="en-US" i="1" smtClean="0">
                                  <a:latin typeface="Cambria Math" panose="02040503050406030204" pitchFamily="18" charset="0"/>
                                </a:rPr>
                                <m:t>下雨</m:t>
                              </m:r>
                              <m:r>
                                <a:rPr lang="zh-CN" altLang="en-US" i="1">
                                  <a:latin typeface="Cambria Math" panose="02040503050406030204" pitchFamily="18" charset="0"/>
                                </a:rPr>
                                <m:t>，晴朗</m:t>
                              </m:r>
                            </m:sub>
                          </m:sSub>
                        </m:e>
                      </m:d>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𝑏</m:t>
                          </m:r>
                        </m:e>
                        <m:sub>
                          <m:r>
                            <a:rPr lang="zh-CN" altLang="en-US" i="1">
                              <a:latin typeface="Cambria Math" panose="02040503050406030204" pitchFamily="18" charset="0"/>
                            </a:rPr>
                            <m:t>晴朗</m:t>
                          </m:r>
                        </m:sub>
                      </m:sSub>
                      <m:d>
                        <m:dPr>
                          <m:ctrlPr>
                            <a:rPr lang="zh-CN" altLang="en-US" i="1">
                              <a:latin typeface="Cambria Math" panose="02040503050406030204" pitchFamily="18" charset="0"/>
                            </a:rPr>
                          </m:ctrlPr>
                        </m:dPr>
                        <m:e>
                          <m:r>
                            <a:rPr lang="zh-CN" altLang="en-US" i="1">
                              <a:latin typeface="Cambria Math" panose="02040503050406030204" pitchFamily="18" charset="0"/>
                            </a:rPr>
                            <m:t>湿透</m:t>
                          </m:r>
                        </m:e>
                      </m:d>
                    </m:oMath>
                  </m:oMathPara>
                </a14:m>
                <a:endParaRPr lang="en-US" altLang="zh-CN" i="1"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765E0FCA-7D52-4DD5-B965-5394B60F6929}"/>
                  </a:ext>
                </a:extLst>
              </p:cNvPr>
              <p:cNvSpPr txBox="1">
                <a:spLocks noRot="1" noChangeAspect="1" noMove="1" noResize="1" noEditPoints="1" noAdjustHandles="1" noChangeArrowheads="1" noChangeShapeType="1" noTextEdit="1"/>
              </p:cNvSpPr>
              <p:nvPr/>
            </p:nvSpPr>
            <p:spPr>
              <a:xfrm>
                <a:off x="415939" y="2188361"/>
                <a:ext cx="10513584" cy="422552"/>
              </a:xfrm>
              <a:prstGeom prst="rect">
                <a:avLst/>
              </a:prstGeom>
              <a:blipFill>
                <a:blip r:embed="rId11"/>
                <a:stretch>
                  <a:fillRect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822EB25-9EAC-4996-8171-F285A4A6016E}"/>
                  </a:ext>
                </a:extLst>
              </p:cNvPr>
              <p:cNvSpPr txBox="1"/>
              <p:nvPr/>
            </p:nvSpPr>
            <p:spPr>
              <a:xfrm>
                <a:off x="1439366" y="2670822"/>
                <a:ext cx="57213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r>
                            <a:rPr lang="en-US" altLang="zh-CN" i="1" smtClean="0">
                              <a:latin typeface="Cambria Math" panose="02040503050406030204" pitchFamily="18" charset="0"/>
                            </a:rPr>
                            <m:t>0</m:t>
                          </m:r>
                          <m:r>
                            <a:rPr lang="en-US" altLang="zh-CN" b="0" i="1" smtClean="0">
                              <a:latin typeface="Cambria Math" panose="02040503050406030204" pitchFamily="18" charset="0"/>
                            </a:rPr>
                            <m:t>.03</m:t>
                          </m:r>
                          <m:r>
                            <a:rPr lang="en-US" altLang="zh-CN" i="1">
                              <a:latin typeface="Cambria Math" panose="02040503050406030204" pitchFamily="18" charset="0"/>
                            </a:rPr>
                            <m:t>×</m:t>
                          </m:r>
                          <m:r>
                            <a:rPr lang="en-US" altLang="zh-CN" b="0" i="1" smtClean="0">
                              <a:latin typeface="Cambria Math" panose="02040503050406030204" pitchFamily="18" charset="0"/>
                            </a:rPr>
                            <m:t>0.5</m:t>
                          </m:r>
                          <m:r>
                            <a:rPr lang="zh-CN" altLang="en-US" i="1">
                              <a:latin typeface="Cambria Math" panose="02040503050406030204" pitchFamily="18" charset="0"/>
                            </a:rPr>
                            <m:t>，</m:t>
                          </m:r>
                          <m:r>
                            <a:rPr lang="en-US" altLang="zh-CN" b="0" i="1" smtClean="0">
                              <a:latin typeface="Cambria Math" panose="02040503050406030204" pitchFamily="18" charset="0"/>
                            </a:rPr>
                            <m:t>0.035</m:t>
                          </m:r>
                          <m:r>
                            <a:rPr lang="en-US" altLang="zh-CN" i="1">
                              <a:latin typeface="Cambria Math" panose="02040503050406030204" pitchFamily="18" charset="0"/>
                            </a:rPr>
                            <m:t>×</m:t>
                          </m:r>
                          <m:r>
                            <a:rPr lang="en-US" altLang="zh-CN" b="0" i="1" smtClean="0">
                              <a:latin typeface="Cambria Math" panose="02040503050406030204" pitchFamily="18" charset="0"/>
                            </a:rPr>
                            <m:t>0.25</m:t>
                          </m:r>
                          <m:r>
                            <a:rPr lang="zh-CN" altLang="en-US" i="1">
                              <a:latin typeface="Cambria Math" panose="02040503050406030204" pitchFamily="18" charset="0"/>
                            </a:rPr>
                            <m:t>，</m:t>
                          </m:r>
                          <m:r>
                            <a:rPr lang="en-US" altLang="zh-CN" b="0" i="1" smtClean="0">
                              <a:latin typeface="Cambria Math" panose="02040503050406030204" pitchFamily="18" charset="0"/>
                            </a:rPr>
                            <m:t>0.0165</m:t>
                          </m:r>
                          <m:r>
                            <a:rPr lang="en-US" altLang="zh-CN" i="1">
                              <a:latin typeface="Cambria Math" panose="02040503050406030204" pitchFamily="18" charset="0"/>
                            </a:rPr>
                            <m:t>×</m:t>
                          </m:r>
                          <m:r>
                            <a:rPr lang="en-US" altLang="zh-CN" b="0" i="1" smtClean="0">
                              <a:latin typeface="Cambria Math" panose="02040503050406030204" pitchFamily="18" charset="0"/>
                            </a:rPr>
                            <m:t>0.25</m:t>
                          </m:r>
                        </m:e>
                      </m:d>
                      <m:r>
                        <a:rPr lang="en-US" altLang="zh-CN" i="1">
                          <a:latin typeface="Cambria Math" panose="02040503050406030204" pitchFamily="18" charset="0"/>
                        </a:rPr>
                        <m:t>×</m:t>
                      </m:r>
                      <m:r>
                        <a:rPr lang="en-US" altLang="zh-CN" b="0" i="1" smtClean="0">
                          <a:latin typeface="Cambria Math" panose="02040503050406030204" pitchFamily="18" charset="0"/>
                        </a:rPr>
                        <m:t>0.05</m:t>
                      </m:r>
                    </m:oMath>
                  </m:oMathPara>
                </a14:m>
                <a:endParaRPr lang="en-US" altLang="zh-CN" i="1" dirty="0">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5822EB25-9EAC-4996-8171-F285A4A6016E}"/>
                  </a:ext>
                </a:extLst>
              </p:cNvPr>
              <p:cNvSpPr txBox="1">
                <a:spLocks noRot="1" noChangeAspect="1" noMove="1" noResize="1" noEditPoints="1" noAdjustHandles="1" noChangeArrowheads="1" noChangeShapeType="1" noTextEdit="1"/>
              </p:cNvSpPr>
              <p:nvPr/>
            </p:nvSpPr>
            <p:spPr>
              <a:xfrm>
                <a:off x="1439366" y="2670822"/>
                <a:ext cx="5721374" cy="276999"/>
              </a:xfrm>
              <a:prstGeom prst="rect">
                <a:avLst/>
              </a:prstGeom>
              <a:blipFill>
                <a:blip r:embed="rId12"/>
                <a:stretch>
                  <a:fillRect r="-639"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C22F8A5-2F6A-476D-9E1D-0020603CDFB5}"/>
                  </a:ext>
                </a:extLst>
              </p:cNvPr>
              <p:cNvSpPr txBox="1"/>
              <p:nvPr/>
            </p:nvSpPr>
            <p:spPr>
              <a:xfrm>
                <a:off x="1493186" y="3065014"/>
                <a:ext cx="7252242" cy="276999"/>
              </a:xfrm>
              <a:prstGeom prst="rect">
                <a:avLst/>
              </a:prstGeom>
              <a:noFill/>
            </p:spPr>
            <p:txBody>
              <a:bodyPr wrap="none" lIns="0" tIns="0" rIns="0" bIns="0" rtlCol="0">
                <a:spAutoFit/>
              </a:bodyPr>
              <a:lstStyle/>
              <a:p>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𝑚𝑎𝑥</m:t>
                    </m:r>
                    <m:d>
                      <m:dPr>
                        <m:begChr m:val="["/>
                        <m:endChr m:val="]"/>
                        <m:ctrlPr>
                          <a:rPr lang="en-US" altLang="zh-CN" b="0" i="1" smtClean="0">
                            <a:latin typeface="Cambria Math" panose="02040503050406030204" pitchFamily="18" charset="0"/>
                          </a:rPr>
                        </m:ctrlPr>
                      </m:dPr>
                      <m:e>
                        <m:r>
                          <a:rPr lang="en-US" altLang="zh-CN" i="1" smtClean="0">
                            <a:solidFill>
                              <a:srgbClr val="FF0000"/>
                            </a:solidFill>
                            <a:latin typeface="Cambria Math" panose="02040503050406030204" pitchFamily="18" charset="0"/>
                          </a:rPr>
                          <m:t>0</m:t>
                        </m:r>
                        <m:r>
                          <a:rPr lang="en-US" altLang="zh-CN" b="0" i="1" smtClean="0">
                            <a:solidFill>
                              <a:srgbClr val="FF0000"/>
                            </a:solidFill>
                            <a:latin typeface="Cambria Math" panose="02040503050406030204" pitchFamily="18" charset="0"/>
                          </a:rPr>
                          <m:t>.015</m:t>
                        </m:r>
                        <m:r>
                          <a:rPr lang="zh-CN" altLang="en-US" i="1">
                            <a:latin typeface="Cambria Math" panose="02040503050406030204" pitchFamily="18" charset="0"/>
                          </a:rPr>
                          <m:t>，</m:t>
                        </m:r>
                        <m:r>
                          <a:rPr lang="en-US" altLang="zh-CN" b="0" i="1" smtClean="0">
                            <a:latin typeface="Cambria Math" panose="02040503050406030204" pitchFamily="18" charset="0"/>
                          </a:rPr>
                          <m:t>0.00875</m:t>
                        </m:r>
                        <m:r>
                          <a:rPr lang="zh-CN" altLang="en-US" i="1">
                            <a:latin typeface="Cambria Math" panose="02040503050406030204" pitchFamily="18" charset="0"/>
                          </a:rPr>
                          <m:t>，</m:t>
                        </m:r>
                        <m:r>
                          <a:rPr lang="en-US" altLang="zh-CN" b="0" i="1" smtClean="0">
                            <a:latin typeface="Cambria Math" panose="02040503050406030204" pitchFamily="18" charset="0"/>
                          </a:rPr>
                          <m:t>0.004125</m:t>
                        </m:r>
                      </m:e>
                    </m:d>
                    <m:r>
                      <a:rPr lang="en-US" altLang="zh-CN" i="1">
                        <a:latin typeface="Cambria Math" panose="02040503050406030204" pitchFamily="18" charset="0"/>
                      </a:rPr>
                      <m:t>×</m:t>
                    </m:r>
                    <m:r>
                      <a:rPr lang="en-US" altLang="zh-CN" b="0" i="1" smtClean="0">
                        <a:latin typeface="Cambria Math" panose="02040503050406030204" pitchFamily="18" charset="0"/>
                      </a:rPr>
                      <m:t>0.05   </m:t>
                    </m:r>
                    <m:r>
                      <a:rPr lang="en-US" altLang="zh-CN" i="1">
                        <a:latin typeface="Cambria Math" panose="02040503050406030204" pitchFamily="18" charset="0"/>
                      </a:rPr>
                      <m:t>=</m:t>
                    </m:r>
                  </m:oMath>
                </a14:m>
                <a:r>
                  <a:rPr lang="en-US" altLang="zh-CN" i="1" dirty="0">
                    <a:latin typeface="Cambria Math" panose="02040503050406030204" pitchFamily="18" charset="0"/>
                  </a:rPr>
                  <a:t> 0.015 × 0.05 = 0.00075</a:t>
                </a:r>
              </a:p>
            </p:txBody>
          </p:sp>
        </mc:Choice>
        <mc:Fallback xmlns="">
          <p:sp>
            <p:nvSpPr>
              <p:cNvPr id="27" name="文本框 26">
                <a:extLst>
                  <a:ext uri="{FF2B5EF4-FFF2-40B4-BE49-F238E27FC236}">
                    <a16:creationId xmlns:a16="http://schemas.microsoft.com/office/drawing/2014/main" id="{9C22F8A5-2F6A-476D-9E1D-0020603CDFB5}"/>
                  </a:ext>
                </a:extLst>
              </p:cNvPr>
              <p:cNvSpPr txBox="1">
                <a:spLocks noRot="1" noChangeAspect="1" noMove="1" noResize="1" noEditPoints="1" noAdjustHandles="1" noChangeArrowheads="1" noChangeShapeType="1" noTextEdit="1"/>
              </p:cNvSpPr>
              <p:nvPr/>
            </p:nvSpPr>
            <p:spPr>
              <a:xfrm>
                <a:off x="1493186" y="3065014"/>
                <a:ext cx="7252242" cy="276999"/>
              </a:xfrm>
              <a:prstGeom prst="rect">
                <a:avLst/>
              </a:prstGeom>
              <a:blipFill>
                <a:blip r:embed="rId13"/>
                <a:stretch>
                  <a:fillRect l="-756" t="-33333" b="-5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D31B0EC1-00A0-4C2C-842C-D2C4D5244FF4}"/>
                  </a:ext>
                </a:extLst>
              </p:cNvPr>
              <p:cNvSpPr txBox="1"/>
              <p:nvPr/>
            </p:nvSpPr>
            <p:spPr>
              <a:xfrm>
                <a:off x="9130375" y="2991962"/>
                <a:ext cx="2047834" cy="369332"/>
              </a:xfrm>
              <a:prstGeom prst="rect">
                <a:avLst/>
              </a:prstGeom>
              <a:noFill/>
            </p:spPr>
            <p:txBody>
              <a:bodyPr wrap="square">
                <a:spAutoFit/>
              </a:bodyPr>
              <a:lstStyle/>
              <a:p>
                <a14:m>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b="0" i="1">
                            <a:latin typeface="Cambria Math" panose="02040503050406030204" pitchFamily="18" charset="0"/>
                          </a:rPr>
                          <m:t>晴朗</m:t>
                        </m:r>
                      </m:e>
                    </m:d>
                  </m:oMath>
                </a14:m>
                <a:r>
                  <a:rPr lang="zh-CN" altLang="en-US" dirty="0"/>
                  <a:t> </a:t>
                </a:r>
                <a:r>
                  <a:rPr lang="en-US" altLang="zh-CN" dirty="0"/>
                  <a:t>= </a:t>
                </a:r>
                <a:r>
                  <a:rPr lang="zh-CN" altLang="en-US" dirty="0"/>
                  <a:t>晴朗</a:t>
                </a:r>
              </a:p>
            </p:txBody>
          </p:sp>
        </mc:Choice>
        <mc:Fallback xmlns="">
          <p:sp>
            <p:nvSpPr>
              <p:cNvPr id="29" name="文本框 28">
                <a:extLst>
                  <a:ext uri="{FF2B5EF4-FFF2-40B4-BE49-F238E27FC236}">
                    <a16:creationId xmlns:a16="http://schemas.microsoft.com/office/drawing/2014/main" id="{D31B0EC1-00A0-4C2C-842C-D2C4D5244FF4}"/>
                  </a:ext>
                </a:extLst>
              </p:cNvPr>
              <p:cNvSpPr txBox="1">
                <a:spLocks noRot="1" noChangeAspect="1" noMove="1" noResize="1" noEditPoints="1" noAdjustHandles="1" noChangeArrowheads="1" noChangeShapeType="1" noTextEdit="1"/>
              </p:cNvSpPr>
              <p:nvPr/>
            </p:nvSpPr>
            <p:spPr>
              <a:xfrm>
                <a:off x="9130375" y="2991962"/>
                <a:ext cx="2047834" cy="369332"/>
              </a:xfrm>
              <a:prstGeom prst="rect">
                <a:avLst/>
              </a:prstGeom>
              <a:blipFill>
                <a:blip r:embed="rId14"/>
                <a:stretch>
                  <a:fillRect l="-893"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E66A7B52-F8AA-444F-BAA5-32283224A2A9}"/>
                  </a:ext>
                </a:extLst>
              </p:cNvPr>
              <p:cNvSpPr txBox="1"/>
              <p:nvPr/>
            </p:nvSpPr>
            <p:spPr>
              <a:xfrm>
                <a:off x="415939" y="3682704"/>
                <a:ext cx="7531414" cy="9233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同理可得：</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r>
                        <a:rPr lang="zh-CN" altLang="en-US" i="1">
                          <a:latin typeface="Cambria Math" panose="02040503050406030204" pitchFamily="18" charset="0"/>
                        </a:rPr>
                        <m:t>=</m:t>
                      </m:r>
                      <m:r>
                        <a:rPr lang="en-US" altLang="zh-CN" i="1">
                          <a:latin typeface="Cambria Math" panose="02040503050406030204" pitchFamily="18" charset="0"/>
                        </a:rPr>
                        <m:t>𝑚𝑎𝑥</m:t>
                      </m:r>
                      <m:d>
                        <m:dPr>
                          <m:begChr m:val="["/>
                          <m:endChr m:val="]"/>
                          <m:ctrlPr>
                            <a:rPr lang="en-US" altLang="zh-CN" i="1">
                              <a:latin typeface="Cambria Math" panose="02040503050406030204" pitchFamily="18" charset="0"/>
                            </a:rPr>
                          </m:ctrlPr>
                        </m:dPr>
                        <m:e>
                          <m:r>
                            <a:rPr lang="en-US" altLang="zh-CN" b="0" i="1" smtClean="0">
                              <a:solidFill>
                                <a:srgbClr val="FF0000"/>
                              </a:solidFill>
                              <a:latin typeface="Cambria Math" panose="02040503050406030204" pitchFamily="18" charset="0"/>
                            </a:rPr>
                            <m:t>0.01125</m:t>
                          </m:r>
                          <m:r>
                            <a:rPr lang="zh-CN" altLang="en-US" i="1">
                              <a:latin typeface="Cambria Math" panose="02040503050406030204" pitchFamily="18" charset="0"/>
                            </a:rPr>
                            <m:t>，</m:t>
                          </m:r>
                          <m:r>
                            <a:rPr lang="en-US" altLang="zh-CN" b="0" i="1" smtClean="0">
                              <a:latin typeface="Cambria Math" panose="02040503050406030204" pitchFamily="18" charset="0"/>
                            </a:rPr>
                            <m:t>0.004375</m:t>
                          </m:r>
                          <m:r>
                            <a:rPr lang="zh-CN" altLang="en-US" i="1">
                              <a:latin typeface="Cambria Math" panose="02040503050406030204" pitchFamily="18" charset="0"/>
                            </a:rPr>
                            <m:t>，</m:t>
                          </m:r>
                          <m:r>
                            <a:rPr lang="en-US" altLang="zh-CN" b="0" i="1" smtClean="0">
                              <a:latin typeface="Cambria Math" panose="02040503050406030204" pitchFamily="18" charset="0"/>
                            </a:rPr>
                            <m:t>0.00624375</m:t>
                          </m:r>
                        </m:e>
                      </m:d>
                      <m:r>
                        <a:rPr lang="en-US" altLang="zh-CN" i="1">
                          <a:latin typeface="Cambria Math" panose="02040503050406030204" pitchFamily="18" charset="0"/>
                        </a:rPr>
                        <m:t>×0.</m:t>
                      </m:r>
                      <m:r>
                        <a:rPr lang="en-US" altLang="zh-CN" b="0" i="1" smtClean="0">
                          <a:latin typeface="Cambria Math" panose="02040503050406030204" pitchFamily="18" charset="0"/>
                        </a:rPr>
                        <m:t>2</m:t>
                      </m:r>
                      <m:r>
                        <a:rPr lang="en-US" altLang="zh-CN" i="1">
                          <a:latin typeface="Cambria Math" panose="02040503050406030204" pitchFamily="18" charset="0"/>
                        </a:rPr>
                        <m:t>5</m:t>
                      </m:r>
                      <m:r>
                        <a:rPr lang="zh-CN" altLang="en-US" i="1">
                          <a:latin typeface="Cambria Math" panose="02040503050406030204" pitchFamily="18" charset="0"/>
                        </a:rPr>
                        <m:t>=</m:t>
                      </m:r>
                      <m:r>
                        <a:rPr lang="en-US" altLang="zh-CN" b="0" i="1" smtClean="0">
                          <a:latin typeface="Cambria Math" panose="02040503050406030204" pitchFamily="18" charset="0"/>
                        </a:rPr>
                        <m:t>0.00028</m:t>
                      </m:r>
                    </m:oMath>
                  </m:oMathPara>
                </a14:m>
                <a:endParaRPr lang="en-US" altLang="zh-CN"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r>
                        <a:rPr lang="zh-CN" altLang="en-US" i="1">
                          <a:latin typeface="Cambria Math" panose="02040503050406030204" pitchFamily="18" charset="0"/>
                        </a:rPr>
                        <m:t>=</m:t>
                      </m:r>
                      <m:r>
                        <a:rPr lang="en-US" altLang="zh-CN" i="1">
                          <a:latin typeface="Cambria Math" panose="02040503050406030204" pitchFamily="18" charset="0"/>
                        </a:rPr>
                        <m:t>𝑚𝑎𝑥</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0.00375</m:t>
                          </m:r>
                          <m:r>
                            <a:rPr lang="zh-CN" altLang="en-US" i="1">
                              <a:latin typeface="Cambria Math" panose="02040503050406030204" pitchFamily="18" charset="0"/>
                            </a:rPr>
                            <m:t>，</m:t>
                          </m:r>
                          <m:r>
                            <a:rPr lang="en-US" altLang="zh-CN" i="1" smtClean="0">
                              <a:solidFill>
                                <a:srgbClr val="FF0000"/>
                              </a:solidFill>
                              <a:latin typeface="Cambria Math" panose="02040503050406030204" pitchFamily="18" charset="0"/>
                            </a:rPr>
                            <m:t>0.021875</m:t>
                          </m:r>
                          <m:r>
                            <a:rPr lang="zh-CN" altLang="en-US" i="1">
                              <a:latin typeface="Cambria Math" panose="02040503050406030204" pitchFamily="18" charset="0"/>
                            </a:rPr>
                            <m:t>，</m:t>
                          </m:r>
                          <m:r>
                            <a:rPr lang="en-US" altLang="zh-CN" i="1">
                              <a:latin typeface="Cambria Math" panose="02040503050406030204" pitchFamily="18" charset="0"/>
                            </a:rPr>
                            <m:t>0.00624375</m:t>
                          </m:r>
                        </m:e>
                      </m:d>
                      <m:r>
                        <a:rPr lang="en-US" altLang="zh-CN" i="1">
                          <a:latin typeface="Cambria Math" panose="02040503050406030204" pitchFamily="18" charset="0"/>
                        </a:rPr>
                        <m:t>×0.50</m:t>
                      </m:r>
                      <m:r>
                        <a:rPr lang="zh-CN" altLang="en-US" i="1">
                          <a:latin typeface="Cambria Math" panose="02040503050406030204" pitchFamily="18" charset="0"/>
                        </a:rPr>
                        <m:t>=</m:t>
                      </m:r>
                      <m:r>
                        <a:rPr lang="en-US" altLang="zh-CN" i="1">
                          <a:latin typeface="Cambria Math" panose="02040503050406030204" pitchFamily="18" charset="0"/>
                        </a:rPr>
                        <m:t>0.01</m:t>
                      </m:r>
                    </m:oMath>
                  </m:oMathPara>
                </a14:m>
                <a:endParaRPr lang="zh-CN" altLang="en-US" i="1" dirty="0">
                  <a:latin typeface="Cambria Math" panose="02040503050406030204" pitchFamily="18" charset="0"/>
                </a:endParaRPr>
              </a:p>
            </p:txBody>
          </p:sp>
        </mc:Choice>
        <mc:Fallback xmlns="">
          <p:sp>
            <p:nvSpPr>
              <p:cNvPr id="31" name="文本框 30">
                <a:extLst>
                  <a:ext uri="{FF2B5EF4-FFF2-40B4-BE49-F238E27FC236}">
                    <a16:creationId xmlns:a16="http://schemas.microsoft.com/office/drawing/2014/main" id="{E66A7B52-F8AA-444F-BAA5-32283224A2A9}"/>
                  </a:ext>
                </a:extLst>
              </p:cNvPr>
              <p:cNvSpPr txBox="1">
                <a:spLocks noRot="1" noChangeAspect="1" noMove="1" noResize="1" noEditPoints="1" noAdjustHandles="1" noChangeArrowheads="1" noChangeShapeType="1" noTextEdit="1"/>
              </p:cNvSpPr>
              <p:nvPr/>
            </p:nvSpPr>
            <p:spPr>
              <a:xfrm>
                <a:off x="415939" y="3682704"/>
                <a:ext cx="7531414" cy="923330"/>
              </a:xfrm>
              <a:prstGeom prst="rect">
                <a:avLst/>
              </a:prstGeom>
              <a:blipFill>
                <a:blip r:embed="rId15"/>
                <a:stretch>
                  <a:fillRect l="-243" b="-2632"/>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6E46D58-9E4D-4BAA-AFB2-4477C7F6B186}"/>
              </a:ext>
            </a:extLst>
          </p:cNvPr>
          <p:cNvGrpSpPr/>
          <p:nvPr/>
        </p:nvGrpSpPr>
        <p:grpSpPr>
          <a:xfrm>
            <a:off x="542316" y="4999431"/>
            <a:ext cx="4517703" cy="1356787"/>
            <a:chOff x="4888912" y="602249"/>
            <a:chExt cx="3995685" cy="1356787"/>
          </a:xfrm>
        </p:grpSpPr>
        <p:grpSp>
          <p:nvGrpSpPr>
            <p:cNvPr id="33" name="组合 32">
              <a:extLst>
                <a:ext uri="{FF2B5EF4-FFF2-40B4-BE49-F238E27FC236}">
                  <a16:creationId xmlns:a16="http://schemas.microsoft.com/office/drawing/2014/main" id="{DEE0E42A-7FA4-4EE3-8DEA-06B7A434B217}"/>
                </a:ext>
              </a:extLst>
            </p:cNvPr>
            <p:cNvGrpSpPr/>
            <p:nvPr/>
          </p:nvGrpSpPr>
          <p:grpSpPr>
            <a:xfrm>
              <a:off x="5410301" y="879248"/>
              <a:ext cx="3474296" cy="1048678"/>
              <a:chOff x="2555131" y="3560323"/>
              <a:chExt cx="4708188" cy="1985835"/>
            </a:xfrm>
          </p:grpSpPr>
          <p:sp>
            <p:nvSpPr>
              <p:cNvPr id="40" name="矩形 39">
                <a:extLst>
                  <a:ext uri="{FF2B5EF4-FFF2-40B4-BE49-F238E27FC236}">
                    <a16:creationId xmlns:a16="http://schemas.microsoft.com/office/drawing/2014/main" id="{5E68F311-696C-4DCD-8E2D-3BD28B9CF3A0}"/>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0.378</a:t>
                </a:r>
                <a:endParaRPr lang="zh-CN" altLang="en-US" sz="1000" dirty="0"/>
              </a:p>
            </p:txBody>
          </p:sp>
          <p:sp>
            <p:nvSpPr>
              <p:cNvPr id="41" name="矩形 40">
                <a:extLst>
                  <a:ext uri="{FF2B5EF4-FFF2-40B4-BE49-F238E27FC236}">
                    <a16:creationId xmlns:a16="http://schemas.microsoft.com/office/drawing/2014/main" id="{86F16E26-1F3B-4DC1-83AE-CA231EA67CCD}"/>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0.028</a:t>
                </a:r>
                <a:endParaRPr lang="zh-CN" altLang="en-US" sz="1000" dirty="0"/>
              </a:p>
            </p:txBody>
          </p:sp>
          <p:sp>
            <p:nvSpPr>
              <p:cNvPr id="42" name="矩形 41">
                <a:extLst>
                  <a:ext uri="{FF2B5EF4-FFF2-40B4-BE49-F238E27FC236}">
                    <a16:creationId xmlns:a16="http://schemas.microsoft.com/office/drawing/2014/main" id="{F41B95EF-60D1-468A-8B2D-66AAE4710D84}"/>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0.00075</a:t>
                </a:r>
                <a:endParaRPr lang="zh-CN" altLang="en-US" sz="1000" dirty="0"/>
              </a:p>
            </p:txBody>
          </p:sp>
          <p:sp>
            <p:nvSpPr>
              <p:cNvPr id="43" name="矩形 42">
                <a:extLst>
                  <a:ext uri="{FF2B5EF4-FFF2-40B4-BE49-F238E27FC236}">
                    <a16:creationId xmlns:a16="http://schemas.microsoft.com/office/drawing/2014/main" id="{19F6CFF4-5D54-47D9-B4BE-2BECE32414D9}"/>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44" name="矩形 43">
                <a:extLst>
                  <a:ext uri="{FF2B5EF4-FFF2-40B4-BE49-F238E27FC236}">
                    <a16:creationId xmlns:a16="http://schemas.microsoft.com/office/drawing/2014/main" id="{CB4F3724-38B1-41C6-AC83-9FDEF9A56146}"/>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45" name="矩形 44">
                <a:extLst>
                  <a:ext uri="{FF2B5EF4-FFF2-40B4-BE49-F238E27FC236}">
                    <a16:creationId xmlns:a16="http://schemas.microsoft.com/office/drawing/2014/main" id="{8D4CBB8D-8DAF-43C7-8AA5-A36DE53BBB32}"/>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0.035</a:t>
                </a:r>
                <a:endParaRPr lang="zh-CN" altLang="en-US" sz="1000" dirty="0"/>
              </a:p>
            </p:txBody>
          </p:sp>
          <p:sp>
            <p:nvSpPr>
              <p:cNvPr id="46" name="矩形 45">
                <a:extLst>
                  <a:ext uri="{FF2B5EF4-FFF2-40B4-BE49-F238E27FC236}">
                    <a16:creationId xmlns:a16="http://schemas.microsoft.com/office/drawing/2014/main" id="{BE1E60D3-2821-4529-943F-23C8F1AC39B3}"/>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0.0028</a:t>
                </a:r>
                <a:endParaRPr lang="zh-CN" altLang="en-US" sz="1000" dirty="0"/>
              </a:p>
            </p:txBody>
          </p:sp>
          <p:sp>
            <p:nvSpPr>
              <p:cNvPr id="47" name="矩形 46">
                <a:extLst>
                  <a:ext uri="{FF2B5EF4-FFF2-40B4-BE49-F238E27FC236}">
                    <a16:creationId xmlns:a16="http://schemas.microsoft.com/office/drawing/2014/main" id="{2EAA8475-B470-4ECB-B21B-7C05F6FD8B99}"/>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48" name="矩形 47">
                <a:extLst>
                  <a:ext uri="{FF2B5EF4-FFF2-40B4-BE49-F238E27FC236}">
                    <a16:creationId xmlns:a16="http://schemas.microsoft.com/office/drawing/2014/main" id="{91C8695D-3AFC-4F7B-884C-A8E58C4E7570}"/>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0.0165</a:t>
                </a:r>
                <a:endParaRPr lang="zh-CN" altLang="en-US" sz="1000" dirty="0"/>
              </a:p>
            </p:txBody>
          </p:sp>
          <p:cxnSp>
            <p:nvCxnSpPr>
              <p:cNvPr id="49" name="直接箭头连接符 48">
                <a:extLst>
                  <a:ext uri="{FF2B5EF4-FFF2-40B4-BE49-F238E27FC236}">
                    <a16:creationId xmlns:a16="http://schemas.microsoft.com/office/drawing/2014/main" id="{6ED6F52A-4FED-4202-B978-49D3461DF9D2}"/>
                  </a:ext>
                </a:extLst>
              </p:cNvPr>
              <p:cNvCxnSpPr>
                <a:cxnSpLocks/>
                <a:stCxn id="40" idx="3"/>
                <a:endCxn id="41" idx="1"/>
              </p:cNvCxnSpPr>
              <p:nvPr/>
            </p:nvCxnSpPr>
            <p:spPr>
              <a:xfrm>
                <a:off x="3320374" y="3758119"/>
                <a:ext cx="1248384" cy="3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0" name="直接箭头连接符 49">
                <a:extLst>
                  <a:ext uri="{FF2B5EF4-FFF2-40B4-BE49-F238E27FC236}">
                    <a16:creationId xmlns:a16="http://schemas.microsoft.com/office/drawing/2014/main" id="{7D5CEFA2-5766-4E35-B5D4-072ED9B37E81}"/>
                  </a:ext>
                </a:extLst>
              </p:cNvPr>
              <p:cNvCxnSpPr>
                <a:cxnSpLocks/>
                <a:stCxn id="41" idx="3"/>
                <a:endCxn id="42" idx="1"/>
              </p:cNvCxnSpPr>
              <p:nvPr/>
            </p:nvCxnSpPr>
            <p:spPr>
              <a:xfrm>
                <a:off x="5327515" y="3761362"/>
                <a:ext cx="1157593" cy="324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1" name="直接箭头连接符 50">
                <a:extLst>
                  <a:ext uri="{FF2B5EF4-FFF2-40B4-BE49-F238E27FC236}">
                    <a16:creationId xmlns:a16="http://schemas.microsoft.com/office/drawing/2014/main" id="{CF0BFDF0-2CA0-4014-B501-B2B62C8722A6}"/>
                  </a:ext>
                </a:extLst>
              </p:cNvPr>
              <p:cNvCxnSpPr>
                <a:cxnSpLocks/>
                <a:stCxn id="43" idx="3"/>
                <a:endCxn id="45" idx="1"/>
              </p:cNvCxnSpPr>
              <p:nvPr/>
            </p:nvCxnSpPr>
            <p:spPr>
              <a:xfrm>
                <a:off x="3320374" y="4553703"/>
                <a:ext cx="1248383"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2" name="直接箭头连接符 51">
                <a:extLst>
                  <a:ext uri="{FF2B5EF4-FFF2-40B4-BE49-F238E27FC236}">
                    <a16:creationId xmlns:a16="http://schemas.microsoft.com/office/drawing/2014/main" id="{A5F41366-2CD6-4395-A309-C32DE32FD810}"/>
                  </a:ext>
                </a:extLst>
              </p:cNvPr>
              <p:cNvCxnSpPr>
                <a:cxnSpLocks/>
                <a:stCxn id="45" idx="3"/>
                <a:endCxn id="46" idx="1"/>
              </p:cNvCxnSpPr>
              <p:nvPr/>
            </p:nvCxnSpPr>
            <p:spPr>
              <a:xfrm flipV="1">
                <a:off x="5327514" y="4553703"/>
                <a:ext cx="1157594"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3" name="直接箭头连接符 52">
                <a:extLst>
                  <a:ext uri="{FF2B5EF4-FFF2-40B4-BE49-F238E27FC236}">
                    <a16:creationId xmlns:a16="http://schemas.microsoft.com/office/drawing/2014/main" id="{951665F5-6935-4285-AFF0-30EB37592EA2}"/>
                  </a:ext>
                </a:extLst>
              </p:cNvPr>
              <p:cNvCxnSpPr>
                <a:cxnSpLocks/>
                <a:stCxn id="44" idx="3"/>
                <a:endCxn id="48" idx="1"/>
              </p:cNvCxnSpPr>
              <p:nvPr/>
            </p:nvCxnSpPr>
            <p:spPr>
              <a:xfrm>
                <a:off x="3313888" y="5343844"/>
                <a:ext cx="1254868" cy="45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4" name="直接箭头连接符 53">
                <a:extLst>
                  <a:ext uri="{FF2B5EF4-FFF2-40B4-BE49-F238E27FC236}">
                    <a16:creationId xmlns:a16="http://schemas.microsoft.com/office/drawing/2014/main" id="{CE23FB47-4FE7-4753-916E-682D39C12FAD}"/>
                  </a:ext>
                </a:extLst>
              </p:cNvPr>
              <p:cNvCxnSpPr>
                <a:cxnSpLocks/>
                <a:stCxn id="48" idx="3"/>
                <a:endCxn id="47" idx="1"/>
              </p:cNvCxnSpPr>
              <p:nvPr/>
            </p:nvCxnSpPr>
            <p:spPr>
              <a:xfrm flipV="1">
                <a:off x="5327513" y="5342802"/>
                <a:ext cx="1177049" cy="556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5" name="直接箭头连接符 54">
                <a:extLst>
                  <a:ext uri="{FF2B5EF4-FFF2-40B4-BE49-F238E27FC236}">
                    <a16:creationId xmlns:a16="http://schemas.microsoft.com/office/drawing/2014/main" id="{6198EAE4-6D94-4B18-88CE-7B77F6223D76}"/>
                  </a:ext>
                </a:extLst>
              </p:cNvPr>
              <p:cNvCxnSpPr>
                <a:cxnSpLocks/>
                <a:stCxn id="40" idx="3"/>
                <a:endCxn id="45" idx="1"/>
              </p:cNvCxnSpPr>
              <p:nvPr/>
            </p:nvCxnSpPr>
            <p:spPr>
              <a:xfrm>
                <a:off x="3320374" y="3758119"/>
                <a:ext cx="1248383" cy="7967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6" name="直接箭头连接符 55">
                <a:extLst>
                  <a:ext uri="{FF2B5EF4-FFF2-40B4-BE49-F238E27FC236}">
                    <a16:creationId xmlns:a16="http://schemas.microsoft.com/office/drawing/2014/main" id="{4A703394-43D6-4C41-AB7C-E04521D0D373}"/>
                  </a:ext>
                </a:extLst>
              </p:cNvPr>
              <p:cNvCxnSpPr>
                <a:cxnSpLocks/>
                <a:stCxn id="45" idx="3"/>
                <a:endCxn id="47" idx="1"/>
              </p:cNvCxnSpPr>
              <p:nvPr/>
            </p:nvCxnSpPr>
            <p:spPr>
              <a:xfrm>
                <a:off x="5327514" y="4554862"/>
                <a:ext cx="1177048" cy="78794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7" name="直接箭头连接符 56">
                <a:extLst>
                  <a:ext uri="{FF2B5EF4-FFF2-40B4-BE49-F238E27FC236}">
                    <a16:creationId xmlns:a16="http://schemas.microsoft.com/office/drawing/2014/main" id="{B5265605-77D9-4BAA-BEEE-E953E5C1D7EB}"/>
                  </a:ext>
                </a:extLst>
              </p:cNvPr>
              <p:cNvCxnSpPr>
                <a:cxnSpLocks/>
                <a:stCxn id="41" idx="3"/>
                <a:endCxn id="46" idx="1"/>
              </p:cNvCxnSpPr>
              <p:nvPr/>
            </p:nvCxnSpPr>
            <p:spPr>
              <a:xfrm>
                <a:off x="5327515" y="3761362"/>
                <a:ext cx="1157593" cy="79234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8" name="直接箭头连接符 57">
                <a:extLst>
                  <a:ext uri="{FF2B5EF4-FFF2-40B4-BE49-F238E27FC236}">
                    <a16:creationId xmlns:a16="http://schemas.microsoft.com/office/drawing/2014/main" id="{3C550B82-4DC5-47E2-B9E9-02879B05B721}"/>
                  </a:ext>
                </a:extLst>
              </p:cNvPr>
              <p:cNvCxnSpPr>
                <a:cxnSpLocks/>
                <a:stCxn id="43" idx="3"/>
                <a:endCxn id="48" idx="1"/>
              </p:cNvCxnSpPr>
              <p:nvPr/>
            </p:nvCxnSpPr>
            <p:spPr>
              <a:xfrm>
                <a:off x="3320374" y="4553703"/>
                <a:ext cx="1248382"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9" name="直接箭头连接符 58">
                <a:extLst>
                  <a:ext uri="{FF2B5EF4-FFF2-40B4-BE49-F238E27FC236}">
                    <a16:creationId xmlns:a16="http://schemas.microsoft.com/office/drawing/2014/main" id="{1476A471-D5D8-44DE-B973-871F378ED16D}"/>
                  </a:ext>
                </a:extLst>
              </p:cNvPr>
              <p:cNvCxnSpPr>
                <a:cxnSpLocks/>
                <a:stCxn id="43" idx="3"/>
                <a:endCxn id="41" idx="1"/>
              </p:cNvCxnSpPr>
              <p:nvPr/>
            </p:nvCxnSpPr>
            <p:spPr>
              <a:xfrm flipV="1">
                <a:off x="3320374" y="3761362"/>
                <a:ext cx="1248384" cy="79234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0" name="直接箭头连接符 59">
                <a:extLst>
                  <a:ext uri="{FF2B5EF4-FFF2-40B4-BE49-F238E27FC236}">
                    <a16:creationId xmlns:a16="http://schemas.microsoft.com/office/drawing/2014/main" id="{ACDA8F70-05D4-4E2D-9F5C-51FF8FAFD9CE}"/>
                  </a:ext>
                </a:extLst>
              </p:cNvPr>
              <p:cNvCxnSpPr>
                <a:cxnSpLocks/>
                <a:stCxn id="44" idx="3"/>
              </p:cNvCxnSpPr>
              <p:nvPr/>
            </p:nvCxnSpPr>
            <p:spPr>
              <a:xfrm flipV="1">
                <a:off x="3313888" y="4556946"/>
                <a:ext cx="1232171" cy="7868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1" name="直接箭头连接符 60">
                <a:extLst>
                  <a:ext uri="{FF2B5EF4-FFF2-40B4-BE49-F238E27FC236}">
                    <a16:creationId xmlns:a16="http://schemas.microsoft.com/office/drawing/2014/main" id="{42A3A2B3-7160-4984-AA63-0A8489CCCF24}"/>
                  </a:ext>
                </a:extLst>
              </p:cNvPr>
              <p:cNvCxnSpPr>
                <a:cxnSpLocks/>
                <a:stCxn id="45" idx="3"/>
                <a:endCxn id="42" idx="1"/>
              </p:cNvCxnSpPr>
              <p:nvPr/>
            </p:nvCxnSpPr>
            <p:spPr>
              <a:xfrm flipV="1">
                <a:off x="5327514" y="3764604"/>
                <a:ext cx="1157594" cy="7902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2" name="直接箭头连接符 61">
                <a:extLst>
                  <a:ext uri="{FF2B5EF4-FFF2-40B4-BE49-F238E27FC236}">
                    <a16:creationId xmlns:a16="http://schemas.microsoft.com/office/drawing/2014/main" id="{B095C11C-3F2F-403D-A7AC-8109BB2A3ED2}"/>
                  </a:ext>
                </a:extLst>
              </p:cNvPr>
              <p:cNvCxnSpPr>
                <a:cxnSpLocks/>
                <a:stCxn id="48" idx="3"/>
                <a:endCxn id="46" idx="1"/>
              </p:cNvCxnSpPr>
              <p:nvPr/>
            </p:nvCxnSpPr>
            <p:spPr>
              <a:xfrm flipV="1">
                <a:off x="5327513" y="4553703"/>
                <a:ext cx="1157595"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3" name="直接箭头连接符 62">
                <a:extLst>
                  <a:ext uri="{FF2B5EF4-FFF2-40B4-BE49-F238E27FC236}">
                    <a16:creationId xmlns:a16="http://schemas.microsoft.com/office/drawing/2014/main" id="{4B434449-CA67-451B-B110-0915AB7E9F40}"/>
                  </a:ext>
                </a:extLst>
              </p:cNvPr>
              <p:cNvCxnSpPr>
                <a:cxnSpLocks/>
                <a:stCxn id="40" idx="3"/>
                <a:endCxn id="48" idx="1"/>
              </p:cNvCxnSpPr>
              <p:nvPr/>
            </p:nvCxnSpPr>
            <p:spPr>
              <a:xfrm>
                <a:off x="3320374" y="3758119"/>
                <a:ext cx="1248382" cy="1590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64" name="直接箭头连接符 63">
                <a:extLst>
                  <a:ext uri="{FF2B5EF4-FFF2-40B4-BE49-F238E27FC236}">
                    <a16:creationId xmlns:a16="http://schemas.microsoft.com/office/drawing/2014/main" id="{2F77059D-CCAF-41E1-8829-FEB20E7580FB}"/>
                  </a:ext>
                </a:extLst>
              </p:cNvPr>
              <p:cNvCxnSpPr>
                <a:cxnSpLocks/>
                <a:stCxn id="44" idx="3"/>
                <a:endCxn id="41" idx="1"/>
              </p:cNvCxnSpPr>
              <p:nvPr/>
            </p:nvCxnSpPr>
            <p:spPr>
              <a:xfrm flipV="1">
                <a:off x="3313888" y="3761362"/>
                <a:ext cx="1254870" cy="15824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5" name="直接箭头连接符 64">
                <a:extLst>
                  <a:ext uri="{FF2B5EF4-FFF2-40B4-BE49-F238E27FC236}">
                    <a16:creationId xmlns:a16="http://schemas.microsoft.com/office/drawing/2014/main" id="{41C4F188-4BC4-4359-BA08-498E52491EEF}"/>
                  </a:ext>
                </a:extLst>
              </p:cNvPr>
              <p:cNvCxnSpPr>
                <a:cxnSpLocks/>
                <a:stCxn id="41" idx="3"/>
                <a:endCxn id="47" idx="1"/>
              </p:cNvCxnSpPr>
              <p:nvPr/>
            </p:nvCxnSpPr>
            <p:spPr>
              <a:xfrm>
                <a:off x="5327515" y="3761362"/>
                <a:ext cx="1177047" cy="158144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6" name="直接箭头连接符 65">
                <a:extLst>
                  <a:ext uri="{FF2B5EF4-FFF2-40B4-BE49-F238E27FC236}">
                    <a16:creationId xmlns:a16="http://schemas.microsoft.com/office/drawing/2014/main" id="{5B3D3BF7-F3EE-46E0-9D37-DAB5DDAE15B3}"/>
                  </a:ext>
                </a:extLst>
              </p:cNvPr>
              <p:cNvCxnSpPr>
                <a:cxnSpLocks/>
                <a:stCxn id="48" idx="3"/>
                <a:endCxn id="42" idx="1"/>
              </p:cNvCxnSpPr>
              <p:nvPr/>
            </p:nvCxnSpPr>
            <p:spPr>
              <a:xfrm flipV="1">
                <a:off x="5327513" y="3764604"/>
                <a:ext cx="1157595" cy="15837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
          <p:nvSpPr>
            <p:cNvPr id="34" name="文本框 33">
              <a:extLst>
                <a:ext uri="{FF2B5EF4-FFF2-40B4-BE49-F238E27FC236}">
                  <a16:creationId xmlns:a16="http://schemas.microsoft.com/office/drawing/2014/main" id="{40715569-72FF-42BA-B1A4-DAB0D5090B58}"/>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35" name="文本框 34">
              <a:extLst>
                <a:ext uri="{FF2B5EF4-FFF2-40B4-BE49-F238E27FC236}">
                  <a16:creationId xmlns:a16="http://schemas.microsoft.com/office/drawing/2014/main" id="{AC8DD9F3-4AB5-4F2A-BD9A-E1F19BEFE3DC}"/>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36" name="文本框 35">
              <a:extLst>
                <a:ext uri="{FF2B5EF4-FFF2-40B4-BE49-F238E27FC236}">
                  <a16:creationId xmlns:a16="http://schemas.microsoft.com/office/drawing/2014/main" id="{F520CEFC-D860-469C-9DD6-93FD9544F51A}"/>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37" name="文本框 36">
              <a:extLst>
                <a:ext uri="{FF2B5EF4-FFF2-40B4-BE49-F238E27FC236}">
                  <a16:creationId xmlns:a16="http://schemas.microsoft.com/office/drawing/2014/main" id="{6D25713B-CA7C-48A7-B745-2CCF2AF4488D}"/>
                </a:ext>
              </a:extLst>
            </p:cNvPr>
            <p:cNvSpPr txBox="1"/>
            <p:nvPr/>
          </p:nvSpPr>
          <p:spPr>
            <a:xfrm>
              <a:off x="5400117" y="611735"/>
              <a:ext cx="492443" cy="276999"/>
            </a:xfrm>
            <a:prstGeom prst="rect">
              <a:avLst/>
            </a:prstGeom>
            <a:noFill/>
          </p:spPr>
          <p:txBody>
            <a:bodyPr wrap="none" rtlCol="0">
              <a:spAutoFit/>
            </a:bodyPr>
            <a:lstStyle/>
            <a:p>
              <a:r>
                <a:rPr lang="zh-CN" altLang="en-US" sz="1200" dirty="0"/>
                <a:t>干燥</a:t>
              </a:r>
            </a:p>
          </p:txBody>
        </p:sp>
        <p:sp>
          <p:nvSpPr>
            <p:cNvPr id="38" name="文本框 37">
              <a:extLst>
                <a:ext uri="{FF2B5EF4-FFF2-40B4-BE49-F238E27FC236}">
                  <a16:creationId xmlns:a16="http://schemas.microsoft.com/office/drawing/2014/main" id="{465F3110-76D9-4ADD-BF83-6B771E58DDE7}"/>
                </a:ext>
              </a:extLst>
            </p:cNvPr>
            <p:cNvSpPr txBox="1"/>
            <p:nvPr/>
          </p:nvSpPr>
          <p:spPr>
            <a:xfrm>
              <a:off x="6910360" y="602249"/>
              <a:ext cx="492443" cy="276999"/>
            </a:xfrm>
            <a:prstGeom prst="rect">
              <a:avLst/>
            </a:prstGeom>
            <a:noFill/>
          </p:spPr>
          <p:txBody>
            <a:bodyPr wrap="none" rtlCol="0">
              <a:spAutoFit/>
            </a:bodyPr>
            <a:lstStyle/>
            <a:p>
              <a:r>
                <a:rPr lang="zh-CN" altLang="en-US" sz="1200" dirty="0"/>
                <a:t>潮湿</a:t>
              </a:r>
            </a:p>
          </p:txBody>
        </p:sp>
        <p:sp>
          <p:nvSpPr>
            <p:cNvPr id="39" name="文本框 38">
              <a:extLst>
                <a:ext uri="{FF2B5EF4-FFF2-40B4-BE49-F238E27FC236}">
                  <a16:creationId xmlns:a16="http://schemas.microsoft.com/office/drawing/2014/main" id="{C7CBAA56-F415-472D-8842-83A75BCDF93D}"/>
                </a:ext>
              </a:extLst>
            </p:cNvPr>
            <p:cNvSpPr txBox="1"/>
            <p:nvPr/>
          </p:nvSpPr>
          <p:spPr>
            <a:xfrm>
              <a:off x="8310334" y="614457"/>
              <a:ext cx="492443" cy="276999"/>
            </a:xfrm>
            <a:prstGeom prst="rect">
              <a:avLst/>
            </a:prstGeom>
            <a:noFill/>
          </p:spPr>
          <p:txBody>
            <a:bodyPr wrap="none" rtlCol="0">
              <a:spAutoFit/>
            </a:bodyPr>
            <a:lstStyle/>
            <a:p>
              <a:r>
                <a:rPr lang="zh-CN" altLang="en-US" sz="1200" dirty="0"/>
                <a:t>湿透</a:t>
              </a:r>
            </a:p>
          </p:txBody>
        </p: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8BDC429-3A16-458C-A3F3-EE2C9C56A537}"/>
                  </a:ext>
                </a:extLst>
              </p:cNvPr>
              <p:cNvSpPr txBox="1"/>
              <p:nvPr/>
            </p:nvSpPr>
            <p:spPr>
              <a:xfrm>
                <a:off x="7791665" y="3918773"/>
                <a:ext cx="2504496" cy="369332"/>
              </a:xfrm>
              <a:prstGeom prst="rect">
                <a:avLst/>
              </a:prstGeom>
              <a:noFill/>
            </p:spPr>
            <p:txBody>
              <a:bodyPr wrap="squar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多云</m:t>
                        </m:r>
                      </m:e>
                    </m:d>
                  </m:oMath>
                </a14:m>
                <a:r>
                  <a:rPr lang="zh-CN" altLang="en-US" dirty="0"/>
                  <a:t> </a:t>
                </a:r>
                <a:r>
                  <a:rPr lang="en-US" altLang="zh-CN" dirty="0"/>
                  <a:t>= </a:t>
                </a:r>
                <a:r>
                  <a:rPr lang="zh-CN" altLang="en-US" dirty="0"/>
                  <a:t>晴朗</a:t>
                </a:r>
              </a:p>
            </p:txBody>
          </p:sp>
        </mc:Choice>
        <mc:Fallback xmlns="">
          <p:sp>
            <p:nvSpPr>
              <p:cNvPr id="5" name="文本框 4">
                <a:extLst>
                  <a:ext uri="{FF2B5EF4-FFF2-40B4-BE49-F238E27FC236}">
                    <a16:creationId xmlns:a16="http://schemas.microsoft.com/office/drawing/2014/main" id="{B8BDC429-3A16-458C-A3F3-EE2C9C56A537}"/>
                  </a:ext>
                </a:extLst>
              </p:cNvPr>
              <p:cNvSpPr txBox="1">
                <a:spLocks noRot="1" noChangeAspect="1" noMove="1" noResize="1" noEditPoints="1" noAdjustHandles="1" noChangeArrowheads="1" noChangeShapeType="1" noTextEdit="1"/>
              </p:cNvSpPr>
              <p:nvPr/>
            </p:nvSpPr>
            <p:spPr>
              <a:xfrm>
                <a:off x="7791665" y="3918773"/>
                <a:ext cx="2504496" cy="369332"/>
              </a:xfrm>
              <a:prstGeom prst="rect">
                <a:avLst/>
              </a:prstGeom>
              <a:blipFill>
                <a:blip r:embed="rId16"/>
                <a:stretch>
                  <a:fillRect l="-730"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5E47F51-9B65-446E-8D10-73D4BDAE7478}"/>
                  </a:ext>
                </a:extLst>
              </p:cNvPr>
              <p:cNvSpPr txBox="1"/>
              <p:nvPr/>
            </p:nvSpPr>
            <p:spPr>
              <a:xfrm>
                <a:off x="7791665" y="4248419"/>
                <a:ext cx="2147816" cy="369332"/>
              </a:xfrm>
              <a:prstGeom prst="rect">
                <a:avLst/>
              </a:prstGeom>
              <a:noFill/>
            </p:spPr>
            <p:txBody>
              <a:bodyPr wrap="squar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3</m:t>
                        </m:r>
                      </m:sub>
                    </m:sSub>
                    <m:d>
                      <m:dPr>
                        <m:ctrlPr>
                          <a:rPr lang="zh-CN" altLang="en-US" i="1">
                            <a:latin typeface="Cambria Math" panose="02040503050406030204" pitchFamily="18" charset="0"/>
                          </a:rPr>
                        </m:ctrlPr>
                      </m:dPr>
                      <m:e>
                        <m:r>
                          <a:rPr lang="zh-CN" altLang="en-US" i="1">
                            <a:latin typeface="Cambria Math" panose="02040503050406030204" pitchFamily="18" charset="0"/>
                          </a:rPr>
                          <m:t>下雨</m:t>
                        </m:r>
                      </m:e>
                    </m:d>
                  </m:oMath>
                </a14:m>
                <a:r>
                  <a:rPr lang="zh-CN" altLang="en-US" dirty="0"/>
                  <a:t> </a:t>
                </a:r>
                <a:r>
                  <a:rPr lang="en-US" altLang="zh-CN" dirty="0"/>
                  <a:t>= </a:t>
                </a:r>
                <a:r>
                  <a:rPr lang="zh-CN" altLang="en-US" dirty="0"/>
                  <a:t>多云</a:t>
                </a:r>
              </a:p>
            </p:txBody>
          </p:sp>
        </mc:Choice>
        <mc:Fallback xmlns="">
          <p:sp>
            <p:nvSpPr>
              <p:cNvPr id="17" name="文本框 16">
                <a:extLst>
                  <a:ext uri="{FF2B5EF4-FFF2-40B4-BE49-F238E27FC236}">
                    <a16:creationId xmlns:a16="http://schemas.microsoft.com/office/drawing/2014/main" id="{C5E47F51-9B65-446E-8D10-73D4BDAE7478}"/>
                  </a:ext>
                </a:extLst>
              </p:cNvPr>
              <p:cNvSpPr txBox="1">
                <a:spLocks noRot="1" noChangeAspect="1" noMove="1" noResize="1" noEditPoints="1" noAdjustHandles="1" noChangeArrowheads="1" noChangeShapeType="1" noTextEdit="1"/>
              </p:cNvSpPr>
              <p:nvPr/>
            </p:nvSpPr>
            <p:spPr>
              <a:xfrm>
                <a:off x="7791665" y="4248419"/>
                <a:ext cx="2147816" cy="369332"/>
              </a:xfrm>
              <a:prstGeom prst="rect">
                <a:avLst/>
              </a:prstGeom>
              <a:blipFill>
                <a:blip r:embed="rId17"/>
                <a:stretch>
                  <a:fillRect l="-852" t="-9836"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2341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EBB0F-1261-4BFA-A085-BB97EC8CB50F}"/>
              </a:ext>
            </a:extLst>
          </p:cNvPr>
          <p:cNvSpPr>
            <a:spLocks noGrp="1"/>
          </p:cNvSpPr>
          <p:nvPr>
            <p:ph type="title"/>
          </p:nvPr>
        </p:nvSpPr>
        <p:spPr/>
        <p:txBody>
          <a:bodyPr/>
          <a:lstStyle/>
          <a:p>
            <a:r>
              <a:rPr lang="en-US" altLang="zh-CN" dirty="0"/>
              <a:t>4.1 </a:t>
            </a:r>
            <a:r>
              <a:rPr lang="zh-CN" altLang="en-US" dirty="0"/>
              <a:t>马尔科夫模型</a:t>
            </a:r>
          </a:p>
        </p:txBody>
      </p:sp>
      <p:sp>
        <p:nvSpPr>
          <p:cNvPr id="3" name="内容占位符 2">
            <a:extLst>
              <a:ext uri="{FF2B5EF4-FFF2-40B4-BE49-F238E27FC236}">
                <a16:creationId xmlns:a16="http://schemas.microsoft.com/office/drawing/2014/main" id="{9A1F6769-7DC4-4EE1-83C7-4BCD7B801FCE}"/>
              </a:ext>
            </a:extLst>
          </p:cNvPr>
          <p:cNvSpPr>
            <a:spLocks noGrp="1"/>
          </p:cNvSpPr>
          <p:nvPr>
            <p:ph idx="1"/>
          </p:nvPr>
        </p:nvSpPr>
        <p:spPr>
          <a:xfrm>
            <a:off x="680321" y="2168259"/>
            <a:ext cx="10662130" cy="4342787"/>
          </a:xfrm>
          <a:solidFill>
            <a:schemeClr val="accent1">
              <a:lumMod val="50000"/>
            </a:schemeClr>
          </a:solidFill>
        </p:spPr>
        <p:txBody>
          <a:bodyPr>
            <a:normAutofit/>
          </a:bodyPr>
          <a:lstStyle/>
          <a:p>
            <a:pPr marL="0" indent="0">
              <a:buNone/>
            </a:pPr>
            <a:r>
              <a:rPr lang="zh-CN" altLang="en-US" sz="4000" dirty="0">
                <a:solidFill>
                  <a:schemeClr val="accent2"/>
                </a:solidFill>
                <a:highlight>
                  <a:srgbClr val="008000"/>
                </a:highlight>
              </a:rPr>
              <a:t>随机过程</a:t>
            </a:r>
            <a:r>
              <a:rPr lang="zh-CN" altLang="en-US" sz="4000" dirty="0"/>
              <a:t> </a:t>
            </a:r>
            <a:r>
              <a:rPr lang="en-US" altLang="zh-CN" sz="2000" dirty="0"/>
              <a:t>Stochastic Process </a:t>
            </a:r>
            <a:r>
              <a:rPr lang="zh-CN" altLang="en-US" sz="3200" dirty="0"/>
              <a:t>：</a:t>
            </a:r>
            <a:endParaRPr lang="en-US" altLang="zh-CN" sz="3200" dirty="0"/>
          </a:p>
          <a:p>
            <a:pPr marL="0" indent="0">
              <a:buNone/>
            </a:pPr>
            <a:r>
              <a:rPr lang="zh-CN" altLang="en-US" sz="3200" dirty="0"/>
              <a:t>也称</a:t>
            </a:r>
            <a:r>
              <a:rPr lang="zh-CN" altLang="en-US" sz="3200" dirty="0">
                <a:solidFill>
                  <a:schemeClr val="accent2"/>
                </a:solidFill>
              </a:rPr>
              <a:t>随机函数</a:t>
            </a:r>
            <a:r>
              <a:rPr lang="zh-CN" altLang="en-US" sz="3200" dirty="0"/>
              <a:t>，是</a:t>
            </a:r>
            <a:r>
              <a:rPr lang="zh-CN" altLang="en-US" sz="3200" dirty="0">
                <a:solidFill>
                  <a:schemeClr val="accent2"/>
                </a:solidFill>
              </a:rPr>
              <a:t>随时间而随机变化的过程</a:t>
            </a:r>
            <a:r>
              <a:rPr lang="zh-CN" altLang="en-US" sz="3200" dirty="0"/>
              <a:t>。</a:t>
            </a:r>
            <a:endParaRPr lang="en-US" altLang="zh-CN" sz="3200" dirty="0"/>
          </a:p>
          <a:p>
            <a:pPr marL="0" indent="0">
              <a:buNone/>
            </a:pPr>
            <a:endParaRPr lang="en-US" altLang="zh-CN" dirty="0"/>
          </a:p>
          <a:p>
            <a:pPr marL="0" indent="0">
              <a:buNone/>
            </a:pPr>
            <a:r>
              <a:rPr lang="zh-CN" altLang="en-US" sz="1800" dirty="0"/>
              <a:t>例如：</a:t>
            </a:r>
            <a:endParaRPr lang="en-US" altLang="zh-CN" sz="1800" dirty="0"/>
          </a:p>
          <a:p>
            <a:pPr marL="0" indent="0">
              <a:buNone/>
            </a:pPr>
            <a:r>
              <a:rPr lang="zh-CN" altLang="en-US" sz="1800" dirty="0"/>
              <a:t>某商店在从时间</a:t>
            </a:r>
            <a:r>
              <a:rPr lang="en-US" altLang="zh-CN" sz="1800" dirty="0"/>
              <a:t>t0</a:t>
            </a:r>
            <a:r>
              <a:rPr lang="zh-CN" altLang="en-US" sz="1800" dirty="0"/>
              <a:t>到时间</a:t>
            </a:r>
            <a:r>
              <a:rPr lang="en-US" altLang="zh-CN" sz="1800" dirty="0"/>
              <a:t>tK</a:t>
            </a:r>
            <a:r>
              <a:rPr lang="zh-CN" altLang="en-US" sz="1800" dirty="0"/>
              <a:t>这段时间内接待顾客的人数，是依赖于时间</a:t>
            </a:r>
            <a:r>
              <a:rPr lang="en-US" altLang="zh-CN" sz="1800" dirty="0"/>
              <a:t>t</a:t>
            </a:r>
            <a:r>
              <a:rPr lang="zh-CN" altLang="en-US" sz="1800" dirty="0"/>
              <a:t>的一组随机变量，即随机过程。</a:t>
            </a:r>
            <a:endParaRPr lang="en-US" altLang="zh-CN" sz="1800" dirty="0"/>
          </a:p>
          <a:p>
            <a:pPr marL="0" indent="0">
              <a:buNone/>
            </a:pPr>
            <a:endParaRPr lang="en-US" altLang="zh-CN" b="1" dirty="0"/>
          </a:p>
          <a:p>
            <a:pPr marL="0" indent="0">
              <a:buNone/>
            </a:pPr>
            <a:r>
              <a:rPr lang="zh-CN" altLang="en-US" b="1" dirty="0"/>
              <a:t>马尔科夫模型描述了一类重要的随机过程。</a:t>
            </a:r>
            <a:endParaRPr lang="en-US" altLang="zh-CN" b="1" dirty="0"/>
          </a:p>
          <a:p>
            <a:pPr marL="0" indent="0">
              <a:buNone/>
            </a:pPr>
            <a:r>
              <a:rPr lang="zh-CN" altLang="en-US" dirty="0">
                <a:highlight>
                  <a:srgbClr val="0000FF"/>
                </a:highlight>
              </a:rPr>
              <a:t>将无规则的运动用数学描述出来，对现实生产、生活有着巨大的指导意义。</a:t>
            </a:r>
            <a:endParaRPr lang="en-US" altLang="zh-CN" dirty="0">
              <a:highlight>
                <a:srgbClr val="0000FF"/>
              </a:highlight>
            </a:endParaRPr>
          </a:p>
        </p:txBody>
      </p:sp>
    </p:spTree>
    <p:extLst>
      <p:ext uri="{BB962C8B-B14F-4D97-AF65-F5344CB8AC3E}">
        <p14:creationId xmlns:p14="http://schemas.microsoft.com/office/powerpoint/2010/main" val="3804307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BF1AF3-3F2B-4E86-8AEF-3080008FF22A}"/>
              </a:ext>
            </a:extLst>
          </p:cNvPr>
          <p:cNvSpPr>
            <a:spLocks noGrp="1"/>
          </p:cNvSpPr>
          <p:nvPr>
            <p:ph type="title"/>
          </p:nvPr>
        </p:nvSpPr>
        <p:spPr/>
        <p:txBody>
          <a:bodyPr/>
          <a:lstStyle/>
          <a:p>
            <a:r>
              <a:rPr lang="zh-CN" altLang="en-US" sz="3600" b="1" dirty="0"/>
              <a:t>维特比算法 </a:t>
            </a:r>
            <a:r>
              <a:rPr lang="en-US" altLang="zh-CN" sz="3600" b="1" dirty="0"/>
              <a:t>( Viterbi Algorithm )</a:t>
            </a:r>
            <a:endParaRPr lang="zh-CN" altLang="en-US" dirty="0"/>
          </a:p>
        </p:txBody>
      </p:sp>
      <p:pic>
        <p:nvPicPr>
          <p:cNvPr id="7" name="图片 6">
            <a:extLst>
              <a:ext uri="{FF2B5EF4-FFF2-40B4-BE49-F238E27FC236}">
                <a16:creationId xmlns:a16="http://schemas.microsoft.com/office/drawing/2014/main" id="{6AD383BF-A3E7-4BF4-BB48-B3BBA964C8C0}"/>
              </a:ext>
            </a:extLst>
          </p:cNvPr>
          <p:cNvPicPr>
            <a:picLocks noChangeAspect="1"/>
          </p:cNvPicPr>
          <p:nvPr/>
        </p:nvPicPr>
        <p:blipFill>
          <a:blip r:embed="rId2"/>
          <a:stretch>
            <a:fillRect/>
          </a:stretch>
        </p:blipFill>
        <p:spPr>
          <a:xfrm>
            <a:off x="680321" y="1616582"/>
            <a:ext cx="1676545" cy="493819"/>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C52F9A7-46B2-4E92-AD1E-F209C9C0482D}"/>
                  </a:ext>
                </a:extLst>
              </p:cNvPr>
              <p:cNvSpPr txBox="1"/>
              <p:nvPr/>
            </p:nvSpPr>
            <p:spPr>
              <a:xfrm>
                <a:off x="2623260" y="1664573"/>
                <a:ext cx="1918089" cy="4110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zh-CN" altLang="en-US" i="1">
                              <a:latin typeface="Cambria Math" panose="02040503050406030204" pitchFamily="18" charset="0"/>
                            </a:rPr>
                            <m:t>𝑇</m:t>
                          </m:r>
                        </m:sub>
                      </m:sSub>
                      <m:r>
                        <a:rPr lang="zh-CN" altLang="en-US" i="0">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en-US" altLang="zh-CN">
                              <a:latin typeface="Cambria Math" panose="02040503050406030204" pitchFamily="18" charset="0"/>
                            </a:rPr>
                            <m:t>arg</m:t>
                          </m:r>
                          <m:r>
                            <m:rPr>
                              <m:sty m:val="p"/>
                            </m:rPr>
                            <a:rPr lang="zh-CN" altLang="en-US">
                              <a:latin typeface="Cambria Math" panose="02040503050406030204" pitchFamily="18" charset="0"/>
                            </a:rPr>
                            <m:t>max</m:t>
                          </m:r>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𝑇</m:t>
                              </m:r>
                            </m:sub>
                          </m:sSub>
                          <m:d>
                            <m:dPr>
                              <m:ctrlPr>
                                <a:rPr lang="zh-CN" altLang="en-US" i="1">
                                  <a:latin typeface="Cambria Math" panose="02040503050406030204" pitchFamily="18" charset="0"/>
                                </a:rPr>
                              </m:ctrlPr>
                            </m:dPr>
                            <m:e>
                              <m:r>
                                <a:rPr lang="en-US" altLang="zh-CN" b="0" i="1" smtClean="0">
                                  <a:latin typeface="Cambria Math" panose="02040503050406030204" pitchFamily="18" charset="0"/>
                                </a:rPr>
                                <m:t>𝑖</m:t>
                              </m:r>
                            </m:e>
                          </m:d>
                        </m:e>
                        <m:lim>
                          <m:r>
                            <a:rPr lang="en-US" altLang="zh-CN" b="0" i="1" smtClean="0">
                              <a:latin typeface="Cambria Math" panose="02040503050406030204" pitchFamily="18" charset="0"/>
                            </a:rPr>
                            <m:t>𝑖</m:t>
                          </m:r>
                        </m:lim>
                      </m:limLow>
                    </m:oMath>
                  </m:oMathPara>
                </a14:m>
                <a:endParaRPr lang="zh-CN" altLang="en-US" dirty="0"/>
              </a:p>
            </p:txBody>
          </p:sp>
        </mc:Choice>
        <mc:Fallback xmlns="">
          <p:sp>
            <p:nvSpPr>
              <p:cNvPr id="9" name="文本框 8">
                <a:extLst>
                  <a:ext uri="{FF2B5EF4-FFF2-40B4-BE49-F238E27FC236}">
                    <a16:creationId xmlns:a16="http://schemas.microsoft.com/office/drawing/2014/main" id="{6C52F9A7-46B2-4E92-AD1E-F209C9C0482D}"/>
                  </a:ext>
                </a:extLst>
              </p:cNvPr>
              <p:cNvSpPr txBox="1">
                <a:spLocks noRot="1" noChangeAspect="1" noMove="1" noResize="1" noEditPoints="1" noAdjustHandles="1" noChangeArrowheads="1" noChangeShapeType="1" noTextEdit="1"/>
              </p:cNvSpPr>
              <p:nvPr/>
            </p:nvSpPr>
            <p:spPr>
              <a:xfrm>
                <a:off x="2623260" y="1664573"/>
                <a:ext cx="1918089" cy="411075"/>
              </a:xfrm>
              <a:prstGeom prst="rect">
                <a:avLst/>
              </a:prstGeom>
              <a:blipFill>
                <a:blip r:embed="rId3"/>
                <a:stretch>
                  <a:fillRect l="-2222" t="-14925" b="-164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7268B2D-6660-4099-8E05-2EF9A697B10C}"/>
                  </a:ext>
                </a:extLst>
              </p:cNvPr>
              <p:cNvSpPr txBox="1"/>
              <p:nvPr/>
            </p:nvSpPr>
            <p:spPr>
              <a:xfrm>
                <a:off x="5061667" y="1666866"/>
                <a:ext cx="2404826" cy="276999"/>
              </a:xfrm>
              <a:prstGeom prst="rect">
                <a:avLst/>
              </a:prstGeom>
              <a:noFill/>
            </p:spPr>
            <p:txBody>
              <a:bodyPr wrap="none" lIns="0" tIns="0" rIns="0" bIns="0" rtlCol="0">
                <a:spAutoFit/>
              </a:bodyPr>
              <a:lstStyle/>
              <a:p>
                <a14:m>
                  <m:oMath xmlns:m="http://schemas.openxmlformats.org/officeDocument/2006/math">
                    <m:sSub>
                      <m:sSubPr>
                        <m:ctrlPr>
                          <a:rPr lang="zh-CN" altLang="en-US"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en-US" altLang="zh-CN" b="0" i="1" smtClean="0">
                            <a:latin typeface="Cambria Math" panose="02040503050406030204" pitchFamily="18" charset="0"/>
                          </a:rPr>
                          <m:t>𝑡</m:t>
                        </m:r>
                      </m:sub>
                    </m:sSub>
                  </m:oMath>
                </a14:m>
                <a:r>
                  <a:rPr lang="en-US" altLang="zh-CN" dirty="0"/>
                  <a:t>(</a:t>
                </a:r>
                <a14:m>
                  <m:oMath xmlns:m="http://schemas.openxmlformats.org/officeDocument/2006/math">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𝑞</m:t>
                            </m:r>
                          </m:e>
                        </m:acc>
                      </m:e>
                      <m:sub>
                        <m:r>
                          <a:rPr lang="en-US" altLang="zh-CN" b="0" i="1" smtClean="0">
                            <a:latin typeface="Cambria Math" panose="02040503050406030204" pitchFamily="18" charset="0"/>
                          </a:rPr>
                          <m:t>𝑡</m:t>
                        </m:r>
                      </m:sub>
                    </m:sSub>
                  </m:oMath>
                </a14:m>
                <a:r>
                  <a:rPr lang="en-US" altLang="zh-CN" dirty="0"/>
                  <a:t>), </a:t>
                </a:r>
                <a14:m>
                  <m:oMath xmlns:m="http://schemas.openxmlformats.org/officeDocument/2006/math">
                    <m:r>
                      <a:rPr lang="en-US" altLang="zh-CN" b="0" i="0" smtClean="0">
                        <a:latin typeface="Cambria Math" panose="02040503050406030204" pitchFamily="18" charset="0"/>
                      </a:rPr>
                      <m:t>2</m:t>
                    </m:r>
                    <m:r>
                      <a:rPr lang="zh-CN" altLang="en-US">
                        <a:latin typeface="Cambria Math" panose="02040503050406030204" pitchFamily="18" charset="0"/>
                      </a:rPr>
                      <m:t>≤</m:t>
                    </m:r>
                    <m:r>
                      <m:rPr>
                        <m:sty m:val="p"/>
                      </m:rPr>
                      <a:rPr lang="en-US" altLang="zh-CN" b="0" i="0" smtClean="0">
                        <a:latin typeface="Cambria Math" panose="02040503050406030204" pitchFamily="18" charset="0"/>
                      </a:rPr>
                      <m:t>t</m:t>
                    </m:r>
                    <m:r>
                      <a:rPr lang="zh-CN" altLang="en-US">
                        <a:latin typeface="Cambria Math" panose="02040503050406030204" pitchFamily="18" charset="0"/>
                      </a:rPr>
                      <m:t>≤</m:t>
                    </m:r>
                    <m:r>
                      <a:rPr lang="en-US" altLang="zh-CN" b="0" i="1" smtClean="0">
                        <a:latin typeface="Cambria Math" panose="02040503050406030204" pitchFamily="18" charset="0"/>
                      </a:rPr>
                      <m:t>𝑇</m:t>
                    </m:r>
                  </m:oMath>
                </a14:m>
                <a:endParaRPr lang="zh-CN" altLang="en-US" dirty="0"/>
              </a:p>
            </p:txBody>
          </p:sp>
        </mc:Choice>
        <mc:Fallback xmlns="">
          <p:sp>
            <p:nvSpPr>
              <p:cNvPr id="11" name="文本框 10">
                <a:extLst>
                  <a:ext uri="{FF2B5EF4-FFF2-40B4-BE49-F238E27FC236}">
                    <a16:creationId xmlns:a16="http://schemas.microsoft.com/office/drawing/2014/main" id="{57268B2D-6660-4099-8E05-2EF9A697B10C}"/>
                  </a:ext>
                </a:extLst>
              </p:cNvPr>
              <p:cNvSpPr txBox="1">
                <a:spLocks noRot="1" noChangeAspect="1" noMove="1" noResize="1" noEditPoints="1" noAdjustHandles="1" noChangeArrowheads="1" noChangeShapeType="1" noTextEdit="1"/>
              </p:cNvSpPr>
              <p:nvPr/>
            </p:nvSpPr>
            <p:spPr>
              <a:xfrm>
                <a:off x="5061667" y="1666866"/>
                <a:ext cx="2404826" cy="276999"/>
              </a:xfrm>
              <a:prstGeom prst="rect">
                <a:avLst/>
              </a:prstGeom>
              <a:blipFill>
                <a:blip r:embed="rId4"/>
                <a:stretch>
                  <a:fillRect l="-3544" t="-28261" r="-1772" b="-50000"/>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57E66F9D-54BE-41C6-8D58-831E724198A0}"/>
              </a:ext>
            </a:extLst>
          </p:cNvPr>
          <p:cNvGrpSpPr/>
          <p:nvPr/>
        </p:nvGrpSpPr>
        <p:grpSpPr>
          <a:xfrm>
            <a:off x="372254" y="2360514"/>
            <a:ext cx="4517703" cy="1356787"/>
            <a:chOff x="372254" y="2360514"/>
            <a:chExt cx="4517703" cy="1356787"/>
          </a:xfrm>
        </p:grpSpPr>
        <p:grpSp>
          <p:nvGrpSpPr>
            <p:cNvPr id="82" name="组合 81">
              <a:extLst>
                <a:ext uri="{FF2B5EF4-FFF2-40B4-BE49-F238E27FC236}">
                  <a16:creationId xmlns:a16="http://schemas.microsoft.com/office/drawing/2014/main" id="{C750F9A3-927C-4A27-B98A-6010EEE627F6}"/>
                </a:ext>
              </a:extLst>
            </p:cNvPr>
            <p:cNvGrpSpPr/>
            <p:nvPr/>
          </p:nvGrpSpPr>
          <p:grpSpPr>
            <a:xfrm>
              <a:off x="372254" y="2360514"/>
              <a:ext cx="4517703" cy="1356787"/>
              <a:chOff x="4888912" y="602249"/>
              <a:chExt cx="3995685" cy="1356787"/>
            </a:xfrm>
          </p:grpSpPr>
          <p:grpSp>
            <p:nvGrpSpPr>
              <p:cNvPr id="83" name="组合 82">
                <a:extLst>
                  <a:ext uri="{FF2B5EF4-FFF2-40B4-BE49-F238E27FC236}">
                    <a16:creationId xmlns:a16="http://schemas.microsoft.com/office/drawing/2014/main" id="{FD5571B5-0802-45A7-A7BA-1281DD177A74}"/>
                  </a:ext>
                </a:extLst>
              </p:cNvPr>
              <p:cNvGrpSpPr/>
              <p:nvPr/>
            </p:nvGrpSpPr>
            <p:grpSpPr>
              <a:xfrm>
                <a:off x="5410301" y="879248"/>
                <a:ext cx="3474296" cy="1048678"/>
                <a:chOff x="2555131" y="3560323"/>
                <a:chExt cx="4708188" cy="1985835"/>
              </a:xfrm>
            </p:grpSpPr>
            <p:sp>
              <p:nvSpPr>
                <p:cNvPr id="90" name="矩形 89">
                  <a:extLst>
                    <a:ext uri="{FF2B5EF4-FFF2-40B4-BE49-F238E27FC236}">
                      <a16:creationId xmlns:a16="http://schemas.microsoft.com/office/drawing/2014/main" id="{E0789F23-93B5-44D6-A910-31DA89568B9A}"/>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0.378</a:t>
                  </a:r>
                  <a:endParaRPr lang="zh-CN" altLang="en-US" sz="1000" b="1" dirty="0">
                    <a:solidFill>
                      <a:srgbClr val="FF0000"/>
                    </a:solidFill>
                    <a:highlight>
                      <a:srgbClr val="00FF00"/>
                    </a:highlight>
                  </a:endParaRPr>
                </a:p>
              </p:txBody>
            </p:sp>
            <p:sp>
              <p:nvSpPr>
                <p:cNvPr id="91" name="矩形 90">
                  <a:extLst>
                    <a:ext uri="{FF2B5EF4-FFF2-40B4-BE49-F238E27FC236}">
                      <a16:creationId xmlns:a16="http://schemas.microsoft.com/office/drawing/2014/main" id="{FECD03A4-4D11-4DD1-89DE-6D863899FBAA}"/>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0.028</a:t>
                  </a:r>
                  <a:endParaRPr lang="zh-CN" altLang="en-US" sz="1000" dirty="0"/>
                </a:p>
              </p:txBody>
            </p:sp>
            <p:sp>
              <p:nvSpPr>
                <p:cNvPr id="92" name="矩形 91">
                  <a:extLst>
                    <a:ext uri="{FF2B5EF4-FFF2-40B4-BE49-F238E27FC236}">
                      <a16:creationId xmlns:a16="http://schemas.microsoft.com/office/drawing/2014/main" id="{FA28D8BD-2908-4C06-B063-B2F47E7FDF62}"/>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0.00075</a:t>
                  </a:r>
                  <a:endParaRPr lang="zh-CN" altLang="en-US" sz="1000" dirty="0"/>
                </a:p>
              </p:txBody>
            </p:sp>
            <p:sp>
              <p:nvSpPr>
                <p:cNvPr id="93" name="矩形 92">
                  <a:extLst>
                    <a:ext uri="{FF2B5EF4-FFF2-40B4-BE49-F238E27FC236}">
                      <a16:creationId xmlns:a16="http://schemas.microsoft.com/office/drawing/2014/main" id="{938210A4-879B-47FB-8057-940F84F61DBF}"/>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94" name="矩形 93">
                  <a:extLst>
                    <a:ext uri="{FF2B5EF4-FFF2-40B4-BE49-F238E27FC236}">
                      <a16:creationId xmlns:a16="http://schemas.microsoft.com/office/drawing/2014/main" id="{DF4C26CC-77DA-4434-BB08-4C10D1E15566}"/>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95" name="矩形 94">
                  <a:extLst>
                    <a:ext uri="{FF2B5EF4-FFF2-40B4-BE49-F238E27FC236}">
                      <a16:creationId xmlns:a16="http://schemas.microsoft.com/office/drawing/2014/main" id="{9A3984AE-EA94-42C9-80CB-76637B14FF4D}"/>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0.035</a:t>
                  </a:r>
                  <a:endParaRPr lang="zh-CN" altLang="en-US" sz="1000" b="1" dirty="0">
                    <a:solidFill>
                      <a:srgbClr val="FF0000"/>
                    </a:solidFill>
                    <a:highlight>
                      <a:srgbClr val="00FF00"/>
                    </a:highlight>
                  </a:endParaRPr>
                </a:p>
              </p:txBody>
            </p:sp>
            <p:sp>
              <p:nvSpPr>
                <p:cNvPr id="96" name="矩形 95">
                  <a:extLst>
                    <a:ext uri="{FF2B5EF4-FFF2-40B4-BE49-F238E27FC236}">
                      <a16:creationId xmlns:a16="http://schemas.microsoft.com/office/drawing/2014/main" id="{0872ED7A-FC73-4DCF-8DF0-1811883E9894}"/>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0.0028</a:t>
                  </a:r>
                  <a:endParaRPr lang="zh-CN" altLang="en-US" sz="1000" dirty="0"/>
                </a:p>
              </p:txBody>
            </p:sp>
            <p:sp>
              <p:nvSpPr>
                <p:cNvPr id="97" name="矩形 96">
                  <a:extLst>
                    <a:ext uri="{FF2B5EF4-FFF2-40B4-BE49-F238E27FC236}">
                      <a16:creationId xmlns:a16="http://schemas.microsoft.com/office/drawing/2014/main" id="{EAF0FA75-B5E2-4E4E-B655-6929FA4FC3E2}"/>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0.01</a:t>
                  </a:r>
                  <a:endParaRPr lang="zh-CN" altLang="en-US" sz="1000" b="1" dirty="0">
                    <a:solidFill>
                      <a:srgbClr val="FF0000"/>
                    </a:solidFill>
                    <a:highlight>
                      <a:srgbClr val="00FF00"/>
                    </a:highlight>
                  </a:endParaRPr>
                </a:p>
              </p:txBody>
            </p:sp>
            <p:sp>
              <p:nvSpPr>
                <p:cNvPr id="98" name="矩形 97">
                  <a:extLst>
                    <a:ext uri="{FF2B5EF4-FFF2-40B4-BE49-F238E27FC236}">
                      <a16:creationId xmlns:a16="http://schemas.microsoft.com/office/drawing/2014/main" id="{E006CC54-49B5-4B03-9A60-F5D60AE1C18F}"/>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0.0165</a:t>
                  </a:r>
                  <a:endParaRPr lang="zh-CN" altLang="en-US" sz="1000" dirty="0"/>
                </a:p>
              </p:txBody>
            </p:sp>
            <p:cxnSp>
              <p:nvCxnSpPr>
                <p:cNvPr id="99" name="直接箭头连接符 98">
                  <a:extLst>
                    <a:ext uri="{FF2B5EF4-FFF2-40B4-BE49-F238E27FC236}">
                      <a16:creationId xmlns:a16="http://schemas.microsoft.com/office/drawing/2014/main" id="{13302F3A-860F-4FD7-B2FF-13349AA91358}"/>
                    </a:ext>
                  </a:extLst>
                </p:cNvPr>
                <p:cNvCxnSpPr>
                  <a:cxnSpLocks/>
                  <a:stCxn id="90" idx="3"/>
                  <a:endCxn id="91" idx="1"/>
                </p:cNvCxnSpPr>
                <p:nvPr/>
              </p:nvCxnSpPr>
              <p:spPr>
                <a:xfrm>
                  <a:off x="3320374" y="3758119"/>
                  <a:ext cx="1248384" cy="3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0" name="直接箭头连接符 99">
                  <a:extLst>
                    <a:ext uri="{FF2B5EF4-FFF2-40B4-BE49-F238E27FC236}">
                      <a16:creationId xmlns:a16="http://schemas.microsoft.com/office/drawing/2014/main" id="{93B58689-6C89-40F4-9D0E-1097506AF5D3}"/>
                    </a:ext>
                  </a:extLst>
                </p:cNvPr>
                <p:cNvCxnSpPr>
                  <a:cxnSpLocks/>
                  <a:stCxn id="91" idx="3"/>
                  <a:endCxn id="92" idx="1"/>
                </p:cNvCxnSpPr>
                <p:nvPr/>
              </p:nvCxnSpPr>
              <p:spPr>
                <a:xfrm>
                  <a:off x="5327515" y="3761362"/>
                  <a:ext cx="1157593" cy="324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1" name="直接箭头连接符 100">
                  <a:extLst>
                    <a:ext uri="{FF2B5EF4-FFF2-40B4-BE49-F238E27FC236}">
                      <a16:creationId xmlns:a16="http://schemas.microsoft.com/office/drawing/2014/main" id="{D3AD4D30-63E1-41FE-9BE0-06C2069957F5}"/>
                    </a:ext>
                  </a:extLst>
                </p:cNvPr>
                <p:cNvCxnSpPr>
                  <a:cxnSpLocks/>
                  <a:stCxn id="93" idx="3"/>
                  <a:endCxn id="95" idx="1"/>
                </p:cNvCxnSpPr>
                <p:nvPr/>
              </p:nvCxnSpPr>
              <p:spPr>
                <a:xfrm>
                  <a:off x="3320374" y="4553703"/>
                  <a:ext cx="1248383"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2" name="直接箭头连接符 101">
                  <a:extLst>
                    <a:ext uri="{FF2B5EF4-FFF2-40B4-BE49-F238E27FC236}">
                      <a16:creationId xmlns:a16="http://schemas.microsoft.com/office/drawing/2014/main" id="{5FB155F2-4987-4C2F-8104-D28B8B8E2F0B}"/>
                    </a:ext>
                  </a:extLst>
                </p:cNvPr>
                <p:cNvCxnSpPr>
                  <a:cxnSpLocks/>
                  <a:stCxn id="95" idx="3"/>
                  <a:endCxn id="96" idx="1"/>
                </p:cNvCxnSpPr>
                <p:nvPr/>
              </p:nvCxnSpPr>
              <p:spPr>
                <a:xfrm flipV="1">
                  <a:off x="5327514" y="4553703"/>
                  <a:ext cx="1157594"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3" name="直接箭头连接符 102">
                  <a:extLst>
                    <a:ext uri="{FF2B5EF4-FFF2-40B4-BE49-F238E27FC236}">
                      <a16:creationId xmlns:a16="http://schemas.microsoft.com/office/drawing/2014/main" id="{3A2E838B-2546-4837-B712-55ECF2865507}"/>
                    </a:ext>
                  </a:extLst>
                </p:cNvPr>
                <p:cNvCxnSpPr>
                  <a:cxnSpLocks/>
                  <a:stCxn id="94" idx="3"/>
                  <a:endCxn id="98" idx="1"/>
                </p:cNvCxnSpPr>
                <p:nvPr/>
              </p:nvCxnSpPr>
              <p:spPr>
                <a:xfrm>
                  <a:off x="3313888" y="5343844"/>
                  <a:ext cx="1254868" cy="45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4" name="直接箭头连接符 103">
                  <a:extLst>
                    <a:ext uri="{FF2B5EF4-FFF2-40B4-BE49-F238E27FC236}">
                      <a16:creationId xmlns:a16="http://schemas.microsoft.com/office/drawing/2014/main" id="{0CC3B900-22FC-4B5C-868E-307F80B90632}"/>
                    </a:ext>
                  </a:extLst>
                </p:cNvPr>
                <p:cNvCxnSpPr>
                  <a:cxnSpLocks/>
                  <a:stCxn id="98" idx="3"/>
                  <a:endCxn id="97" idx="1"/>
                </p:cNvCxnSpPr>
                <p:nvPr/>
              </p:nvCxnSpPr>
              <p:spPr>
                <a:xfrm flipV="1">
                  <a:off x="5327513" y="5342802"/>
                  <a:ext cx="1177049" cy="556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5" name="直接箭头连接符 104">
                  <a:extLst>
                    <a:ext uri="{FF2B5EF4-FFF2-40B4-BE49-F238E27FC236}">
                      <a16:creationId xmlns:a16="http://schemas.microsoft.com/office/drawing/2014/main" id="{545E5E9E-2288-4FCA-A9AC-C37D870D6FD5}"/>
                    </a:ext>
                  </a:extLst>
                </p:cNvPr>
                <p:cNvCxnSpPr>
                  <a:cxnSpLocks/>
                  <a:stCxn id="90" idx="3"/>
                  <a:endCxn id="95" idx="1"/>
                </p:cNvCxnSpPr>
                <p:nvPr/>
              </p:nvCxnSpPr>
              <p:spPr>
                <a:xfrm>
                  <a:off x="3320374" y="3758119"/>
                  <a:ext cx="1248383" cy="7967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6" name="直接箭头连接符 105">
                  <a:extLst>
                    <a:ext uri="{FF2B5EF4-FFF2-40B4-BE49-F238E27FC236}">
                      <a16:creationId xmlns:a16="http://schemas.microsoft.com/office/drawing/2014/main" id="{0989A9CA-D786-4DEF-A300-218AE385CA88}"/>
                    </a:ext>
                  </a:extLst>
                </p:cNvPr>
                <p:cNvCxnSpPr>
                  <a:cxnSpLocks/>
                  <a:stCxn id="95" idx="3"/>
                  <a:endCxn id="97" idx="1"/>
                </p:cNvCxnSpPr>
                <p:nvPr/>
              </p:nvCxnSpPr>
              <p:spPr>
                <a:xfrm>
                  <a:off x="5327514" y="4554862"/>
                  <a:ext cx="1177048" cy="78794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7" name="直接箭头连接符 106">
                  <a:extLst>
                    <a:ext uri="{FF2B5EF4-FFF2-40B4-BE49-F238E27FC236}">
                      <a16:creationId xmlns:a16="http://schemas.microsoft.com/office/drawing/2014/main" id="{63C46D1B-4C41-4D42-915F-904613D8D9A7}"/>
                    </a:ext>
                  </a:extLst>
                </p:cNvPr>
                <p:cNvCxnSpPr>
                  <a:cxnSpLocks/>
                  <a:stCxn id="91" idx="3"/>
                  <a:endCxn id="96" idx="1"/>
                </p:cNvCxnSpPr>
                <p:nvPr/>
              </p:nvCxnSpPr>
              <p:spPr>
                <a:xfrm>
                  <a:off x="5327515" y="3761362"/>
                  <a:ext cx="1157593" cy="79234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08" name="直接箭头连接符 107">
                  <a:extLst>
                    <a:ext uri="{FF2B5EF4-FFF2-40B4-BE49-F238E27FC236}">
                      <a16:creationId xmlns:a16="http://schemas.microsoft.com/office/drawing/2014/main" id="{FA7B66CA-479B-4AF9-A07C-627A2C33F949}"/>
                    </a:ext>
                  </a:extLst>
                </p:cNvPr>
                <p:cNvCxnSpPr>
                  <a:cxnSpLocks/>
                  <a:stCxn id="93" idx="3"/>
                  <a:endCxn id="98" idx="1"/>
                </p:cNvCxnSpPr>
                <p:nvPr/>
              </p:nvCxnSpPr>
              <p:spPr>
                <a:xfrm>
                  <a:off x="3320374" y="4553703"/>
                  <a:ext cx="1248382"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9" name="直接箭头连接符 108">
                  <a:extLst>
                    <a:ext uri="{FF2B5EF4-FFF2-40B4-BE49-F238E27FC236}">
                      <a16:creationId xmlns:a16="http://schemas.microsoft.com/office/drawing/2014/main" id="{4333F479-03A1-429D-8851-BE4CF4227C5A}"/>
                    </a:ext>
                  </a:extLst>
                </p:cNvPr>
                <p:cNvCxnSpPr>
                  <a:cxnSpLocks/>
                  <a:stCxn id="93" idx="3"/>
                  <a:endCxn id="91" idx="1"/>
                </p:cNvCxnSpPr>
                <p:nvPr/>
              </p:nvCxnSpPr>
              <p:spPr>
                <a:xfrm flipV="1">
                  <a:off x="3320374" y="3761362"/>
                  <a:ext cx="1248384" cy="79234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0" name="直接箭头连接符 109">
                  <a:extLst>
                    <a:ext uri="{FF2B5EF4-FFF2-40B4-BE49-F238E27FC236}">
                      <a16:creationId xmlns:a16="http://schemas.microsoft.com/office/drawing/2014/main" id="{7504ED0B-5E0B-415C-9E43-ABDBD874F9BF}"/>
                    </a:ext>
                  </a:extLst>
                </p:cNvPr>
                <p:cNvCxnSpPr>
                  <a:cxnSpLocks/>
                  <a:stCxn id="94" idx="3"/>
                </p:cNvCxnSpPr>
                <p:nvPr/>
              </p:nvCxnSpPr>
              <p:spPr>
                <a:xfrm flipV="1">
                  <a:off x="3313888" y="4556946"/>
                  <a:ext cx="1232171" cy="7868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1" name="直接箭头连接符 110">
                  <a:extLst>
                    <a:ext uri="{FF2B5EF4-FFF2-40B4-BE49-F238E27FC236}">
                      <a16:creationId xmlns:a16="http://schemas.microsoft.com/office/drawing/2014/main" id="{3BEBE4B3-5724-4366-85C7-036C2ED06DFE}"/>
                    </a:ext>
                  </a:extLst>
                </p:cNvPr>
                <p:cNvCxnSpPr>
                  <a:cxnSpLocks/>
                  <a:stCxn id="95" idx="3"/>
                  <a:endCxn id="92" idx="1"/>
                </p:cNvCxnSpPr>
                <p:nvPr/>
              </p:nvCxnSpPr>
              <p:spPr>
                <a:xfrm flipV="1">
                  <a:off x="5327514" y="3764604"/>
                  <a:ext cx="1157594" cy="7902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2" name="直接箭头连接符 111">
                  <a:extLst>
                    <a:ext uri="{FF2B5EF4-FFF2-40B4-BE49-F238E27FC236}">
                      <a16:creationId xmlns:a16="http://schemas.microsoft.com/office/drawing/2014/main" id="{EC5C9203-5C5A-41AE-9702-770B332FD8A2}"/>
                    </a:ext>
                  </a:extLst>
                </p:cNvPr>
                <p:cNvCxnSpPr>
                  <a:cxnSpLocks/>
                  <a:stCxn id="98" idx="3"/>
                  <a:endCxn id="96" idx="1"/>
                </p:cNvCxnSpPr>
                <p:nvPr/>
              </p:nvCxnSpPr>
              <p:spPr>
                <a:xfrm flipV="1">
                  <a:off x="5327513" y="4553703"/>
                  <a:ext cx="1157595"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3" name="直接箭头连接符 112">
                  <a:extLst>
                    <a:ext uri="{FF2B5EF4-FFF2-40B4-BE49-F238E27FC236}">
                      <a16:creationId xmlns:a16="http://schemas.microsoft.com/office/drawing/2014/main" id="{7357E1CD-7189-44B7-8CA8-868DC8806A75}"/>
                    </a:ext>
                  </a:extLst>
                </p:cNvPr>
                <p:cNvCxnSpPr>
                  <a:cxnSpLocks/>
                  <a:stCxn id="90" idx="3"/>
                  <a:endCxn id="98" idx="1"/>
                </p:cNvCxnSpPr>
                <p:nvPr/>
              </p:nvCxnSpPr>
              <p:spPr>
                <a:xfrm>
                  <a:off x="3320374" y="3758119"/>
                  <a:ext cx="1248382" cy="1590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14" name="直接箭头连接符 113">
                  <a:extLst>
                    <a:ext uri="{FF2B5EF4-FFF2-40B4-BE49-F238E27FC236}">
                      <a16:creationId xmlns:a16="http://schemas.microsoft.com/office/drawing/2014/main" id="{AE968A1B-78C8-4FC8-9939-756A0E9DE3D2}"/>
                    </a:ext>
                  </a:extLst>
                </p:cNvPr>
                <p:cNvCxnSpPr>
                  <a:cxnSpLocks/>
                  <a:stCxn id="94" idx="3"/>
                  <a:endCxn id="91" idx="1"/>
                </p:cNvCxnSpPr>
                <p:nvPr/>
              </p:nvCxnSpPr>
              <p:spPr>
                <a:xfrm flipV="1">
                  <a:off x="3313888" y="3761362"/>
                  <a:ext cx="1254870" cy="15824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5" name="直接箭头连接符 114">
                  <a:extLst>
                    <a:ext uri="{FF2B5EF4-FFF2-40B4-BE49-F238E27FC236}">
                      <a16:creationId xmlns:a16="http://schemas.microsoft.com/office/drawing/2014/main" id="{668DB4BA-5CE2-4923-A9BE-4FD3A90D8D23}"/>
                    </a:ext>
                  </a:extLst>
                </p:cNvPr>
                <p:cNvCxnSpPr>
                  <a:cxnSpLocks/>
                  <a:stCxn id="91" idx="3"/>
                  <a:endCxn id="97" idx="1"/>
                </p:cNvCxnSpPr>
                <p:nvPr/>
              </p:nvCxnSpPr>
              <p:spPr>
                <a:xfrm>
                  <a:off x="5327515" y="3761362"/>
                  <a:ext cx="1177047" cy="158144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6" name="直接箭头连接符 115">
                  <a:extLst>
                    <a:ext uri="{FF2B5EF4-FFF2-40B4-BE49-F238E27FC236}">
                      <a16:creationId xmlns:a16="http://schemas.microsoft.com/office/drawing/2014/main" id="{248C794C-D030-40BB-8FBE-524C869FE6A4}"/>
                    </a:ext>
                  </a:extLst>
                </p:cNvPr>
                <p:cNvCxnSpPr>
                  <a:cxnSpLocks/>
                  <a:stCxn id="98" idx="3"/>
                  <a:endCxn id="92" idx="1"/>
                </p:cNvCxnSpPr>
                <p:nvPr/>
              </p:nvCxnSpPr>
              <p:spPr>
                <a:xfrm flipV="1">
                  <a:off x="5327513" y="3764604"/>
                  <a:ext cx="1157595" cy="15837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
            <p:nvSpPr>
              <p:cNvPr id="84" name="文本框 83">
                <a:extLst>
                  <a:ext uri="{FF2B5EF4-FFF2-40B4-BE49-F238E27FC236}">
                    <a16:creationId xmlns:a16="http://schemas.microsoft.com/office/drawing/2014/main" id="{F58AB64B-075E-462B-8924-43EE92433397}"/>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85" name="文本框 84">
                <a:extLst>
                  <a:ext uri="{FF2B5EF4-FFF2-40B4-BE49-F238E27FC236}">
                    <a16:creationId xmlns:a16="http://schemas.microsoft.com/office/drawing/2014/main" id="{E443F3A1-3012-4000-BF51-922F1B3089D0}"/>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86" name="文本框 85">
                <a:extLst>
                  <a:ext uri="{FF2B5EF4-FFF2-40B4-BE49-F238E27FC236}">
                    <a16:creationId xmlns:a16="http://schemas.microsoft.com/office/drawing/2014/main" id="{CBDBA9CB-4CE5-464F-8EB0-C5AD294235AF}"/>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87" name="文本框 86">
                <a:extLst>
                  <a:ext uri="{FF2B5EF4-FFF2-40B4-BE49-F238E27FC236}">
                    <a16:creationId xmlns:a16="http://schemas.microsoft.com/office/drawing/2014/main" id="{4D0DECA8-47F3-4D94-BE4E-E3B8C383D6F9}"/>
                  </a:ext>
                </a:extLst>
              </p:cNvPr>
              <p:cNvSpPr txBox="1"/>
              <p:nvPr/>
            </p:nvSpPr>
            <p:spPr>
              <a:xfrm>
                <a:off x="5400117" y="611735"/>
                <a:ext cx="492443" cy="276999"/>
              </a:xfrm>
              <a:prstGeom prst="rect">
                <a:avLst/>
              </a:prstGeom>
              <a:noFill/>
            </p:spPr>
            <p:txBody>
              <a:bodyPr wrap="none" rtlCol="0">
                <a:spAutoFit/>
              </a:bodyPr>
              <a:lstStyle/>
              <a:p>
                <a:r>
                  <a:rPr lang="zh-CN" altLang="en-US" sz="1200" dirty="0"/>
                  <a:t>干燥</a:t>
                </a:r>
              </a:p>
            </p:txBody>
          </p:sp>
          <p:sp>
            <p:nvSpPr>
              <p:cNvPr id="88" name="文本框 87">
                <a:extLst>
                  <a:ext uri="{FF2B5EF4-FFF2-40B4-BE49-F238E27FC236}">
                    <a16:creationId xmlns:a16="http://schemas.microsoft.com/office/drawing/2014/main" id="{58A79C3A-CC63-41E7-B056-045B5211EECB}"/>
                  </a:ext>
                </a:extLst>
              </p:cNvPr>
              <p:cNvSpPr txBox="1"/>
              <p:nvPr/>
            </p:nvSpPr>
            <p:spPr>
              <a:xfrm>
                <a:off x="6910360" y="602249"/>
                <a:ext cx="492443" cy="276999"/>
              </a:xfrm>
              <a:prstGeom prst="rect">
                <a:avLst/>
              </a:prstGeom>
              <a:noFill/>
            </p:spPr>
            <p:txBody>
              <a:bodyPr wrap="none" rtlCol="0">
                <a:spAutoFit/>
              </a:bodyPr>
              <a:lstStyle/>
              <a:p>
                <a:r>
                  <a:rPr lang="zh-CN" altLang="en-US" sz="1200" dirty="0"/>
                  <a:t>潮湿</a:t>
                </a:r>
              </a:p>
            </p:txBody>
          </p:sp>
          <p:sp>
            <p:nvSpPr>
              <p:cNvPr id="89" name="文本框 88">
                <a:extLst>
                  <a:ext uri="{FF2B5EF4-FFF2-40B4-BE49-F238E27FC236}">
                    <a16:creationId xmlns:a16="http://schemas.microsoft.com/office/drawing/2014/main" id="{1F6BF2DF-BC71-4496-A156-2EE50172C6CE}"/>
                  </a:ext>
                </a:extLst>
              </p:cNvPr>
              <p:cNvSpPr txBox="1"/>
              <p:nvPr/>
            </p:nvSpPr>
            <p:spPr>
              <a:xfrm>
                <a:off x="8310334" y="614457"/>
                <a:ext cx="492443" cy="276999"/>
              </a:xfrm>
              <a:prstGeom prst="rect">
                <a:avLst/>
              </a:prstGeom>
              <a:noFill/>
            </p:spPr>
            <p:txBody>
              <a:bodyPr wrap="none" rtlCol="0">
                <a:spAutoFit/>
              </a:bodyPr>
              <a:lstStyle/>
              <a:p>
                <a:r>
                  <a:rPr lang="zh-CN" altLang="en-US" sz="1200" dirty="0"/>
                  <a:t>湿透</a:t>
                </a:r>
              </a:p>
            </p:txBody>
          </p:sp>
        </p:grpSp>
        <p:cxnSp>
          <p:nvCxnSpPr>
            <p:cNvPr id="125" name="直接箭头连接符 124">
              <a:extLst>
                <a:ext uri="{FF2B5EF4-FFF2-40B4-BE49-F238E27FC236}">
                  <a16:creationId xmlns:a16="http://schemas.microsoft.com/office/drawing/2014/main" id="{5A9B2EEA-822F-4101-BFBB-19E19A800F52}"/>
                </a:ext>
              </a:extLst>
            </p:cNvPr>
            <p:cNvCxnSpPr>
              <a:cxnSpLocks/>
            </p:cNvCxnSpPr>
            <p:nvPr/>
          </p:nvCxnSpPr>
          <p:spPr>
            <a:xfrm flipH="1" flipV="1">
              <a:off x="3312989" y="3224010"/>
              <a:ext cx="943912" cy="413158"/>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28549BFD-A191-469B-AD1A-3A5CB5BE097E}"/>
                </a:ext>
              </a:extLst>
            </p:cNvPr>
            <p:cNvCxnSpPr>
              <a:cxnSpLocks/>
            </p:cNvCxnSpPr>
            <p:nvPr/>
          </p:nvCxnSpPr>
          <p:spPr>
            <a:xfrm flipH="1" flipV="1">
              <a:off x="1600227" y="2793845"/>
              <a:ext cx="1041568" cy="420743"/>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文本框 131">
            <a:extLst>
              <a:ext uri="{FF2B5EF4-FFF2-40B4-BE49-F238E27FC236}">
                <a16:creationId xmlns:a16="http://schemas.microsoft.com/office/drawing/2014/main" id="{FCF37F97-154E-45D1-BBB9-EA237A1634FC}"/>
              </a:ext>
            </a:extLst>
          </p:cNvPr>
          <p:cNvSpPr txBox="1"/>
          <p:nvPr/>
        </p:nvSpPr>
        <p:spPr>
          <a:xfrm>
            <a:off x="356511" y="4243649"/>
            <a:ext cx="6335389" cy="1200329"/>
          </a:xfrm>
          <a:prstGeom prst="rect">
            <a:avLst/>
          </a:prstGeom>
          <a:noFill/>
        </p:spPr>
        <p:txBody>
          <a:bodyPr wrap="none" rtlCol="0">
            <a:spAutoFit/>
          </a:bodyPr>
          <a:lstStyle/>
          <a:p>
            <a:r>
              <a:rPr lang="zh-CN" altLang="en-US" sz="2400" dirty="0"/>
              <a:t>因此，观测值序列：“</a:t>
            </a:r>
            <a:r>
              <a:rPr lang="zh-CN" altLang="en-US" sz="2400" dirty="0">
                <a:solidFill>
                  <a:srgbClr val="00FF00"/>
                </a:solidFill>
              </a:rPr>
              <a:t>干燥，潮湿，湿透</a:t>
            </a:r>
            <a:r>
              <a:rPr lang="zh-CN" altLang="en-US" sz="2400" dirty="0"/>
              <a:t>” </a:t>
            </a:r>
            <a:endParaRPr lang="en-US" altLang="zh-CN" sz="2400" dirty="0"/>
          </a:p>
          <a:p>
            <a:endParaRPr lang="en-US" altLang="zh-CN" sz="2400" dirty="0"/>
          </a:p>
          <a:p>
            <a:r>
              <a:rPr lang="zh-CN" altLang="en-US" sz="2400" dirty="0"/>
              <a:t>对应的 最优状态序列为：“</a:t>
            </a:r>
            <a:r>
              <a:rPr lang="zh-CN" altLang="en-US" sz="2400" dirty="0">
                <a:solidFill>
                  <a:srgbClr val="00FF00"/>
                </a:solidFill>
                <a:highlight>
                  <a:srgbClr val="000080"/>
                </a:highlight>
              </a:rPr>
              <a:t>晴朗，多云，下雨</a:t>
            </a:r>
            <a:r>
              <a:rPr lang="zh-CN" altLang="en-US" sz="2400" dirty="0"/>
              <a:t>”</a:t>
            </a:r>
          </a:p>
        </p:txBody>
      </p:sp>
      <p:pic>
        <p:nvPicPr>
          <p:cNvPr id="134" name="图片 133">
            <a:extLst>
              <a:ext uri="{FF2B5EF4-FFF2-40B4-BE49-F238E27FC236}">
                <a16:creationId xmlns:a16="http://schemas.microsoft.com/office/drawing/2014/main" id="{9971DE2D-3701-42B5-92D3-10CDF5B1584A}"/>
              </a:ext>
            </a:extLst>
          </p:cNvPr>
          <p:cNvPicPr>
            <a:picLocks noChangeAspect="1"/>
          </p:cNvPicPr>
          <p:nvPr/>
        </p:nvPicPr>
        <p:blipFill>
          <a:blip r:embed="rId5"/>
          <a:stretch>
            <a:fillRect/>
          </a:stretch>
        </p:blipFill>
        <p:spPr>
          <a:xfrm>
            <a:off x="6691900" y="2308599"/>
            <a:ext cx="5258563" cy="2979558"/>
          </a:xfrm>
          <a:prstGeom prst="rect">
            <a:avLst/>
          </a:prstGeom>
        </p:spPr>
      </p:pic>
    </p:spTree>
    <p:extLst>
      <p:ext uri="{BB962C8B-B14F-4D97-AF65-F5344CB8AC3E}">
        <p14:creationId xmlns:p14="http://schemas.microsoft.com/office/powerpoint/2010/main" val="3580572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AC7C2E-197A-41EB-80CF-3EE71035CC40}"/>
              </a:ext>
            </a:extLst>
          </p:cNvPr>
          <p:cNvSpPr>
            <a:spLocks noGrp="1"/>
          </p:cNvSpPr>
          <p:nvPr>
            <p:ph type="title"/>
          </p:nvPr>
        </p:nvSpPr>
        <p:spPr/>
        <p:txBody>
          <a:bodyPr/>
          <a:lstStyle/>
          <a:p>
            <a:r>
              <a:rPr lang="en-US" altLang="zh-CN" dirty="0"/>
              <a:t>                           Source Code Of Viterbi</a:t>
            </a:r>
            <a:endParaRPr lang="zh-CN" altLang="en-US" dirty="0"/>
          </a:p>
        </p:txBody>
      </p:sp>
      <p:pic>
        <p:nvPicPr>
          <p:cNvPr id="5" name="图片 4">
            <a:extLst>
              <a:ext uri="{FF2B5EF4-FFF2-40B4-BE49-F238E27FC236}">
                <a16:creationId xmlns:a16="http://schemas.microsoft.com/office/drawing/2014/main" id="{B687F756-B559-475A-9AD4-7F8628226001}"/>
              </a:ext>
            </a:extLst>
          </p:cNvPr>
          <p:cNvPicPr>
            <a:picLocks noChangeAspect="1"/>
          </p:cNvPicPr>
          <p:nvPr/>
        </p:nvPicPr>
        <p:blipFill>
          <a:blip r:embed="rId2"/>
          <a:stretch>
            <a:fillRect/>
          </a:stretch>
        </p:blipFill>
        <p:spPr>
          <a:xfrm>
            <a:off x="414310" y="152546"/>
            <a:ext cx="3444037" cy="6596312"/>
          </a:xfrm>
          <a:prstGeom prst="rect">
            <a:avLst/>
          </a:prstGeom>
        </p:spPr>
      </p:pic>
      <p:pic>
        <p:nvPicPr>
          <p:cNvPr id="9" name="图片 8">
            <a:extLst>
              <a:ext uri="{FF2B5EF4-FFF2-40B4-BE49-F238E27FC236}">
                <a16:creationId xmlns:a16="http://schemas.microsoft.com/office/drawing/2014/main" id="{6777E3EF-D5F2-4A03-87A7-E71E42943DEF}"/>
              </a:ext>
            </a:extLst>
          </p:cNvPr>
          <p:cNvPicPr>
            <a:picLocks noChangeAspect="1"/>
          </p:cNvPicPr>
          <p:nvPr/>
        </p:nvPicPr>
        <p:blipFill>
          <a:blip r:embed="rId3"/>
          <a:stretch>
            <a:fillRect/>
          </a:stretch>
        </p:blipFill>
        <p:spPr>
          <a:xfrm>
            <a:off x="4127671" y="1977858"/>
            <a:ext cx="6050804" cy="1021168"/>
          </a:xfrm>
          <a:prstGeom prst="rect">
            <a:avLst/>
          </a:prstGeom>
        </p:spPr>
      </p:pic>
      <p:pic>
        <p:nvPicPr>
          <p:cNvPr id="11" name="图片 10">
            <a:extLst>
              <a:ext uri="{FF2B5EF4-FFF2-40B4-BE49-F238E27FC236}">
                <a16:creationId xmlns:a16="http://schemas.microsoft.com/office/drawing/2014/main" id="{B21E2726-97BC-453F-9B60-412B01501F9A}"/>
              </a:ext>
            </a:extLst>
          </p:cNvPr>
          <p:cNvPicPr>
            <a:picLocks noChangeAspect="1"/>
          </p:cNvPicPr>
          <p:nvPr/>
        </p:nvPicPr>
        <p:blipFill>
          <a:blip r:embed="rId4"/>
          <a:stretch>
            <a:fillRect/>
          </a:stretch>
        </p:blipFill>
        <p:spPr>
          <a:xfrm>
            <a:off x="4127671" y="3048000"/>
            <a:ext cx="2856932" cy="3674214"/>
          </a:xfrm>
          <a:prstGeom prst="rect">
            <a:avLst/>
          </a:prstGeom>
        </p:spPr>
      </p:pic>
      <p:grpSp>
        <p:nvGrpSpPr>
          <p:cNvPr id="47" name="组合 46">
            <a:extLst>
              <a:ext uri="{FF2B5EF4-FFF2-40B4-BE49-F238E27FC236}">
                <a16:creationId xmlns:a16="http://schemas.microsoft.com/office/drawing/2014/main" id="{79B6902F-4CAC-4421-84BA-D786849CAAAF}"/>
              </a:ext>
            </a:extLst>
          </p:cNvPr>
          <p:cNvGrpSpPr/>
          <p:nvPr/>
        </p:nvGrpSpPr>
        <p:grpSpPr>
          <a:xfrm>
            <a:off x="7146881" y="3450702"/>
            <a:ext cx="4517703" cy="1356787"/>
            <a:chOff x="372254" y="2360514"/>
            <a:chExt cx="4517703" cy="1356787"/>
          </a:xfrm>
        </p:grpSpPr>
        <p:grpSp>
          <p:nvGrpSpPr>
            <p:cNvPr id="48" name="组合 47">
              <a:extLst>
                <a:ext uri="{FF2B5EF4-FFF2-40B4-BE49-F238E27FC236}">
                  <a16:creationId xmlns:a16="http://schemas.microsoft.com/office/drawing/2014/main" id="{8A864035-4DB8-4F62-833D-384C863069C3}"/>
                </a:ext>
              </a:extLst>
            </p:cNvPr>
            <p:cNvGrpSpPr/>
            <p:nvPr/>
          </p:nvGrpSpPr>
          <p:grpSpPr>
            <a:xfrm>
              <a:off x="372254" y="2360514"/>
              <a:ext cx="4517703" cy="1356787"/>
              <a:chOff x="4888912" y="602249"/>
              <a:chExt cx="3995685" cy="1356787"/>
            </a:xfrm>
          </p:grpSpPr>
          <p:grpSp>
            <p:nvGrpSpPr>
              <p:cNvPr id="51" name="组合 50">
                <a:extLst>
                  <a:ext uri="{FF2B5EF4-FFF2-40B4-BE49-F238E27FC236}">
                    <a16:creationId xmlns:a16="http://schemas.microsoft.com/office/drawing/2014/main" id="{230E4205-35E9-45E9-B939-B937AB60B3C4}"/>
                  </a:ext>
                </a:extLst>
              </p:cNvPr>
              <p:cNvGrpSpPr/>
              <p:nvPr/>
            </p:nvGrpSpPr>
            <p:grpSpPr>
              <a:xfrm>
                <a:off x="5410301" y="879248"/>
                <a:ext cx="3474296" cy="1048678"/>
                <a:chOff x="2555131" y="3560323"/>
                <a:chExt cx="4708188" cy="1985835"/>
              </a:xfrm>
            </p:grpSpPr>
            <p:sp>
              <p:nvSpPr>
                <p:cNvPr id="58" name="矩形 57">
                  <a:extLst>
                    <a:ext uri="{FF2B5EF4-FFF2-40B4-BE49-F238E27FC236}">
                      <a16:creationId xmlns:a16="http://schemas.microsoft.com/office/drawing/2014/main" id="{4FD9E656-0B8F-4477-9577-C503DF2AAD07}"/>
                    </a:ext>
                  </a:extLst>
                </p:cNvPr>
                <p:cNvSpPr/>
                <p:nvPr/>
              </p:nvSpPr>
              <p:spPr>
                <a:xfrm>
                  <a:off x="2561617" y="3560323"/>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0.378</a:t>
                  </a:r>
                  <a:endParaRPr lang="zh-CN" altLang="en-US" sz="1000" b="1" dirty="0">
                    <a:solidFill>
                      <a:srgbClr val="FF0000"/>
                    </a:solidFill>
                    <a:highlight>
                      <a:srgbClr val="00FF00"/>
                    </a:highlight>
                  </a:endParaRPr>
                </a:p>
              </p:txBody>
            </p:sp>
            <p:sp>
              <p:nvSpPr>
                <p:cNvPr id="59" name="矩形 58">
                  <a:extLst>
                    <a:ext uri="{FF2B5EF4-FFF2-40B4-BE49-F238E27FC236}">
                      <a16:creationId xmlns:a16="http://schemas.microsoft.com/office/drawing/2014/main" id="{E70CE38F-BC8A-40F9-94AF-1D3AED54D68C}"/>
                    </a:ext>
                  </a:extLst>
                </p:cNvPr>
                <p:cNvSpPr/>
                <p:nvPr/>
              </p:nvSpPr>
              <p:spPr>
                <a:xfrm>
                  <a:off x="4568758" y="3563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0.028</a:t>
                  </a:r>
                  <a:endParaRPr lang="zh-CN" altLang="en-US" sz="1000" dirty="0"/>
                </a:p>
              </p:txBody>
            </p:sp>
            <p:sp>
              <p:nvSpPr>
                <p:cNvPr id="60" name="矩形 59">
                  <a:extLst>
                    <a:ext uri="{FF2B5EF4-FFF2-40B4-BE49-F238E27FC236}">
                      <a16:creationId xmlns:a16="http://schemas.microsoft.com/office/drawing/2014/main" id="{2E424C49-399C-4294-A0DA-91D968B7E6A2}"/>
                    </a:ext>
                  </a:extLst>
                </p:cNvPr>
                <p:cNvSpPr/>
                <p:nvPr/>
              </p:nvSpPr>
              <p:spPr>
                <a:xfrm>
                  <a:off x="6485108" y="356680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0.00075</a:t>
                  </a:r>
                  <a:endParaRPr lang="zh-CN" altLang="en-US" sz="1000" dirty="0"/>
                </a:p>
              </p:txBody>
            </p:sp>
            <p:sp>
              <p:nvSpPr>
                <p:cNvPr id="61" name="矩形 60">
                  <a:extLst>
                    <a:ext uri="{FF2B5EF4-FFF2-40B4-BE49-F238E27FC236}">
                      <a16:creationId xmlns:a16="http://schemas.microsoft.com/office/drawing/2014/main" id="{D4BCCA62-0771-4A2A-BA00-E264E3809C3D}"/>
                    </a:ext>
                  </a:extLst>
                </p:cNvPr>
                <p:cNvSpPr/>
                <p:nvPr/>
              </p:nvSpPr>
              <p:spPr>
                <a:xfrm>
                  <a:off x="2561617"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0.0425</a:t>
                  </a:r>
                  <a:endParaRPr lang="zh-CN" altLang="en-US" sz="1000" dirty="0"/>
                </a:p>
              </p:txBody>
            </p:sp>
            <p:sp>
              <p:nvSpPr>
                <p:cNvPr id="62" name="矩形 61">
                  <a:extLst>
                    <a:ext uri="{FF2B5EF4-FFF2-40B4-BE49-F238E27FC236}">
                      <a16:creationId xmlns:a16="http://schemas.microsoft.com/office/drawing/2014/main" id="{27C852CA-8EC0-46D7-AEBF-DC81FE476AA8}"/>
                    </a:ext>
                  </a:extLst>
                </p:cNvPr>
                <p:cNvSpPr/>
                <p:nvPr/>
              </p:nvSpPr>
              <p:spPr>
                <a:xfrm>
                  <a:off x="2555131" y="5146048"/>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a:t>
                  </a:r>
                  <a:endParaRPr lang="zh-CN" altLang="en-US" sz="1000" dirty="0"/>
                </a:p>
              </p:txBody>
            </p:sp>
            <p:sp>
              <p:nvSpPr>
                <p:cNvPr id="63" name="矩形 62">
                  <a:extLst>
                    <a:ext uri="{FF2B5EF4-FFF2-40B4-BE49-F238E27FC236}">
                      <a16:creationId xmlns:a16="http://schemas.microsoft.com/office/drawing/2014/main" id="{A8D80A52-7196-4D98-8A9C-747AF681E66B}"/>
                    </a:ext>
                  </a:extLst>
                </p:cNvPr>
                <p:cNvSpPr/>
                <p:nvPr/>
              </p:nvSpPr>
              <p:spPr>
                <a:xfrm>
                  <a:off x="4568757" y="43570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0.035</a:t>
                  </a:r>
                  <a:endParaRPr lang="zh-CN" altLang="en-US" sz="1000" b="1" dirty="0">
                    <a:solidFill>
                      <a:srgbClr val="FF0000"/>
                    </a:solidFill>
                    <a:highlight>
                      <a:srgbClr val="00FF00"/>
                    </a:highlight>
                  </a:endParaRPr>
                </a:p>
              </p:txBody>
            </p:sp>
            <p:sp>
              <p:nvSpPr>
                <p:cNvPr id="64" name="矩形 63">
                  <a:extLst>
                    <a:ext uri="{FF2B5EF4-FFF2-40B4-BE49-F238E27FC236}">
                      <a16:creationId xmlns:a16="http://schemas.microsoft.com/office/drawing/2014/main" id="{B5C0E93D-3D3D-4164-ABB7-B732359C857B}"/>
                    </a:ext>
                  </a:extLst>
                </p:cNvPr>
                <p:cNvSpPr/>
                <p:nvPr/>
              </p:nvSpPr>
              <p:spPr>
                <a:xfrm>
                  <a:off x="6485108" y="4355907"/>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0.0028</a:t>
                  </a:r>
                  <a:endParaRPr lang="zh-CN" altLang="en-US" sz="1000" dirty="0"/>
                </a:p>
              </p:txBody>
            </p:sp>
            <p:sp>
              <p:nvSpPr>
                <p:cNvPr id="65" name="矩形 64">
                  <a:extLst>
                    <a:ext uri="{FF2B5EF4-FFF2-40B4-BE49-F238E27FC236}">
                      <a16:creationId xmlns:a16="http://schemas.microsoft.com/office/drawing/2014/main" id="{0F8A64ED-6E00-4AC2-B2E7-88974EFDABD0}"/>
                    </a:ext>
                  </a:extLst>
                </p:cNvPr>
                <p:cNvSpPr/>
                <p:nvPr/>
              </p:nvSpPr>
              <p:spPr>
                <a:xfrm>
                  <a:off x="6504562" y="514500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rgbClr val="FF0000"/>
                      </a:solidFill>
                      <a:highlight>
                        <a:srgbClr val="00FF00"/>
                      </a:highlight>
                    </a:rPr>
                    <a:t>0.01</a:t>
                  </a:r>
                  <a:endParaRPr lang="zh-CN" altLang="en-US" sz="1000" b="1" dirty="0">
                    <a:solidFill>
                      <a:srgbClr val="FF0000"/>
                    </a:solidFill>
                    <a:highlight>
                      <a:srgbClr val="00FF00"/>
                    </a:highlight>
                  </a:endParaRPr>
                </a:p>
              </p:txBody>
            </p:sp>
            <p:sp>
              <p:nvSpPr>
                <p:cNvPr id="66" name="矩形 65">
                  <a:extLst>
                    <a:ext uri="{FF2B5EF4-FFF2-40B4-BE49-F238E27FC236}">
                      <a16:creationId xmlns:a16="http://schemas.microsoft.com/office/drawing/2014/main" id="{5B3CDD71-61C4-4C8E-91EE-E2D365A0BED2}"/>
                    </a:ext>
                  </a:extLst>
                </p:cNvPr>
                <p:cNvSpPr/>
                <p:nvPr/>
              </p:nvSpPr>
              <p:spPr>
                <a:xfrm>
                  <a:off x="4568756" y="5150566"/>
                  <a:ext cx="758757" cy="3955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0.0165</a:t>
                  </a:r>
                  <a:endParaRPr lang="zh-CN" altLang="en-US" sz="1000" dirty="0"/>
                </a:p>
              </p:txBody>
            </p:sp>
            <p:cxnSp>
              <p:nvCxnSpPr>
                <p:cNvPr id="67" name="直接箭头连接符 66">
                  <a:extLst>
                    <a:ext uri="{FF2B5EF4-FFF2-40B4-BE49-F238E27FC236}">
                      <a16:creationId xmlns:a16="http://schemas.microsoft.com/office/drawing/2014/main" id="{9A851AD2-1237-44EE-93FB-9B25840BB746}"/>
                    </a:ext>
                  </a:extLst>
                </p:cNvPr>
                <p:cNvCxnSpPr>
                  <a:cxnSpLocks/>
                  <a:stCxn id="58" idx="3"/>
                  <a:endCxn id="59" idx="1"/>
                </p:cNvCxnSpPr>
                <p:nvPr/>
              </p:nvCxnSpPr>
              <p:spPr>
                <a:xfrm>
                  <a:off x="3320374" y="3758119"/>
                  <a:ext cx="1248384" cy="3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68" name="直接箭头连接符 67">
                  <a:extLst>
                    <a:ext uri="{FF2B5EF4-FFF2-40B4-BE49-F238E27FC236}">
                      <a16:creationId xmlns:a16="http://schemas.microsoft.com/office/drawing/2014/main" id="{846C969E-282D-453B-9D86-255BD149F8EA}"/>
                    </a:ext>
                  </a:extLst>
                </p:cNvPr>
                <p:cNvCxnSpPr>
                  <a:cxnSpLocks/>
                  <a:stCxn id="59" idx="3"/>
                  <a:endCxn id="60" idx="1"/>
                </p:cNvCxnSpPr>
                <p:nvPr/>
              </p:nvCxnSpPr>
              <p:spPr>
                <a:xfrm>
                  <a:off x="5327515" y="3761362"/>
                  <a:ext cx="1157593" cy="324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69" name="直接箭头连接符 68">
                  <a:extLst>
                    <a:ext uri="{FF2B5EF4-FFF2-40B4-BE49-F238E27FC236}">
                      <a16:creationId xmlns:a16="http://schemas.microsoft.com/office/drawing/2014/main" id="{1621314A-84E4-46D2-96C2-B9C2DCC9D445}"/>
                    </a:ext>
                  </a:extLst>
                </p:cNvPr>
                <p:cNvCxnSpPr>
                  <a:cxnSpLocks/>
                  <a:stCxn id="61" idx="3"/>
                  <a:endCxn id="63" idx="1"/>
                </p:cNvCxnSpPr>
                <p:nvPr/>
              </p:nvCxnSpPr>
              <p:spPr>
                <a:xfrm>
                  <a:off x="3320374" y="4553703"/>
                  <a:ext cx="1248383"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0" name="直接箭头连接符 69">
                  <a:extLst>
                    <a:ext uri="{FF2B5EF4-FFF2-40B4-BE49-F238E27FC236}">
                      <a16:creationId xmlns:a16="http://schemas.microsoft.com/office/drawing/2014/main" id="{228462A5-4C7E-4809-B786-F00B52AD293B}"/>
                    </a:ext>
                  </a:extLst>
                </p:cNvPr>
                <p:cNvCxnSpPr>
                  <a:cxnSpLocks/>
                  <a:stCxn id="63" idx="3"/>
                  <a:endCxn id="64" idx="1"/>
                </p:cNvCxnSpPr>
                <p:nvPr/>
              </p:nvCxnSpPr>
              <p:spPr>
                <a:xfrm flipV="1">
                  <a:off x="5327514" y="4553703"/>
                  <a:ext cx="1157594" cy="11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1" name="直接箭头连接符 70">
                  <a:extLst>
                    <a:ext uri="{FF2B5EF4-FFF2-40B4-BE49-F238E27FC236}">
                      <a16:creationId xmlns:a16="http://schemas.microsoft.com/office/drawing/2014/main" id="{7E2E9750-8A19-48CA-813B-ED42C1EB281C}"/>
                    </a:ext>
                  </a:extLst>
                </p:cNvPr>
                <p:cNvCxnSpPr>
                  <a:cxnSpLocks/>
                  <a:stCxn id="62" idx="3"/>
                  <a:endCxn id="66" idx="1"/>
                </p:cNvCxnSpPr>
                <p:nvPr/>
              </p:nvCxnSpPr>
              <p:spPr>
                <a:xfrm>
                  <a:off x="3313888" y="5343844"/>
                  <a:ext cx="1254868" cy="451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2" name="直接箭头连接符 71">
                  <a:extLst>
                    <a:ext uri="{FF2B5EF4-FFF2-40B4-BE49-F238E27FC236}">
                      <a16:creationId xmlns:a16="http://schemas.microsoft.com/office/drawing/2014/main" id="{DC667574-1EF7-4456-B9FF-66E99FEDDE76}"/>
                    </a:ext>
                  </a:extLst>
                </p:cNvPr>
                <p:cNvCxnSpPr>
                  <a:cxnSpLocks/>
                  <a:stCxn id="66" idx="3"/>
                  <a:endCxn id="65" idx="1"/>
                </p:cNvCxnSpPr>
                <p:nvPr/>
              </p:nvCxnSpPr>
              <p:spPr>
                <a:xfrm flipV="1">
                  <a:off x="5327513" y="5342802"/>
                  <a:ext cx="1177049" cy="556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3" name="直接箭头连接符 72">
                  <a:extLst>
                    <a:ext uri="{FF2B5EF4-FFF2-40B4-BE49-F238E27FC236}">
                      <a16:creationId xmlns:a16="http://schemas.microsoft.com/office/drawing/2014/main" id="{A7CA07E7-EC08-4A58-AC41-1B16B661CF22}"/>
                    </a:ext>
                  </a:extLst>
                </p:cNvPr>
                <p:cNvCxnSpPr>
                  <a:cxnSpLocks/>
                  <a:stCxn id="58" idx="3"/>
                  <a:endCxn id="63" idx="1"/>
                </p:cNvCxnSpPr>
                <p:nvPr/>
              </p:nvCxnSpPr>
              <p:spPr>
                <a:xfrm>
                  <a:off x="3320374" y="3758119"/>
                  <a:ext cx="1248383" cy="7967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4" name="直接箭头连接符 73">
                  <a:extLst>
                    <a:ext uri="{FF2B5EF4-FFF2-40B4-BE49-F238E27FC236}">
                      <a16:creationId xmlns:a16="http://schemas.microsoft.com/office/drawing/2014/main" id="{3340BE8F-F871-44BF-80F5-9A933630C730}"/>
                    </a:ext>
                  </a:extLst>
                </p:cNvPr>
                <p:cNvCxnSpPr>
                  <a:cxnSpLocks/>
                  <a:stCxn id="63" idx="3"/>
                  <a:endCxn id="65" idx="1"/>
                </p:cNvCxnSpPr>
                <p:nvPr/>
              </p:nvCxnSpPr>
              <p:spPr>
                <a:xfrm>
                  <a:off x="5327514" y="4554862"/>
                  <a:ext cx="1177048" cy="78794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5" name="直接箭头连接符 74">
                  <a:extLst>
                    <a:ext uri="{FF2B5EF4-FFF2-40B4-BE49-F238E27FC236}">
                      <a16:creationId xmlns:a16="http://schemas.microsoft.com/office/drawing/2014/main" id="{7BB22B83-600E-4B29-931A-21F0D8D4E1C0}"/>
                    </a:ext>
                  </a:extLst>
                </p:cNvPr>
                <p:cNvCxnSpPr>
                  <a:cxnSpLocks/>
                  <a:stCxn id="59" idx="3"/>
                  <a:endCxn id="64" idx="1"/>
                </p:cNvCxnSpPr>
                <p:nvPr/>
              </p:nvCxnSpPr>
              <p:spPr>
                <a:xfrm>
                  <a:off x="5327515" y="3761362"/>
                  <a:ext cx="1157593" cy="79234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6" name="直接箭头连接符 75">
                  <a:extLst>
                    <a:ext uri="{FF2B5EF4-FFF2-40B4-BE49-F238E27FC236}">
                      <a16:creationId xmlns:a16="http://schemas.microsoft.com/office/drawing/2014/main" id="{470ACF93-AA2C-49A0-A63B-883A8E8F4AAF}"/>
                    </a:ext>
                  </a:extLst>
                </p:cNvPr>
                <p:cNvCxnSpPr>
                  <a:cxnSpLocks/>
                  <a:stCxn id="61" idx="3"/>
                  <a:endCxn id="66" idx="1"/>
                </p:cNvCxnSpPr>
                <p:nvPr/>
              </p:nvCxnSpPr>
              <p:spPr>
                <a:xfrm>
                  <a:off x="3320374" y="4553703"/>
                  <a:ext cx="1248382"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7" name="直接箭头连接符 76">
                  <a:extLst>
                    <a:ext uri="{FF2B5EF4-FFF2-40B4-BE49-F238E27FC236}">
                      <a16:creationId xmlns:a16="http://schemas.microsoft.com/office/drawing/2014/main" id="{65B3A252-B2E9-48AF-B553-AFC9B39AF1EE}"/>
                    </a:ext>
                  </a:extLst>
                </p:cNvPr>
                <p:cNvCxnSpPr>
                  <a:cxnSpLocks/>
                  <a:stCxn id="61" idx="3"/>
                  <a:endCxn id="59" idx="1"/>
                </p:cNvCxnSpPr>
                <p:nvPr/>
              </p:nvCxnSpPr>
              <p:spPr>
                <a:xfrm flipV="1">
                  <a:off x="3320374" y="3761362"/>
                  <a:ext cx="1248384" cy="79234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8" name="直接箭头连接符 77">
                  <a:extLst>
                    <a:ext uri="{FF2B5EF4-FFF2-40B4-BE49-F238E27FC236}">
                      <a16:creationId xmlns:a16="http://schemas.microsoft.com/office/drawing/2014/main" id="{3701B291-CDCA-4AC3-9353-1BC4EB3CEA4F}"/>
                    </a:ext>
                  </a:extLst>
                </p:cNvPr>
                <p:cNvCxnSpPr>
                  <a:cxnSpLocks/>
                  <a:stCxn id="62" idx="3"/>
                </p:cNvCxnSpPr>
                <p:nvPr/>
              </p:nvCxnSpPr>
              <p:spPr>
                <a:xfrm flipV="1">
                  <a:off x="3313888" y="4556946"/>
                  <a:ext cx="1232171" cy="78689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9" name="直接箭头连接符 78">
                  <a:extLst>
                    <a:ext uri="{FF2B5EF4-FFF2-40B4-BE49-F238E27FC236}">
                      <a16:creationId xmlns:a16="http://schemas.microsoft.com/office/drawing/2014/main" id="{2B0F16FE-7651-4860-8DFA-A8E3E846EB3C}"/>
                    </a:ext>
                  </a:extLst>
                </p:cNvPr>
                <p:cNvCxnSpPr>
                  <a:cxnSpLocks/>
                  <a:stCxn id="63" idx="3"/>
                  <a:endCxn id="60" idx="1"/>
                </p:cNvCxnSpPr>
                <p:nvPr/>
              </p:nvCxnSpPr>
              <p:spPr>
                <a:xfrm flipV="1">
                  <a:off x="5327514" y="3764604"/>
                  <a:ext cx="1157594" cy="7902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0" name="直接箭头连接符 79">
                  <a:extLst>
                    <a:ext uri="{FF2B5EF4-FFF2-40B4-BE49-F238E27FC236}">
                      <a16:creationId xmlns:a16="http://schemas.microsoft.com/office/drawing/2014/main" id="{5DB0521C-8E85-41AA-BF51-90BCBD4F9904}"/>
                    </a:ext>
                  </a:extLst>
                </p:cNvPr>
                <p:cNvCxnSpPr>
                  <a:cxnSpLocks/>
                  <a:stCxn id="66" idx="3"/>
                  <a:endCxn id="64" idx="1"/>
                </p:cNvCxnSpPr>
                <p:nvPr/>
              </p:nvCxnSpPr>
              <p:spPr>
                <a:xfrm flipV="1">
                  <a:off x="5327513" y="4553703"/>
                  <a:ext cx="1157595" cy="79465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1" name="直接箭头连接符 80">
                  <a:extLst>
                    <a:ext uri="{FF2B5EF4-FFF2-40B4-BE49-F238E27FC236}">
                      <a16:creationId xmlns:a16="http://schemas.microsoft.com/office/drawing/2014/main" id="{BD90A0F5-DCBF-465C-AB34-61810EDF87B3}"/>
                    </a:ext>
                  </a:extLst>
                </p:cNvPr>
                <p:cNvCxnSpPr>
                  <a:cxnSpLocks/>
                  <a:stCxn id="58" idx="3"/>
                  <a:endCxn id="66" idx="1"/>
                </p:cNvCxnSpPr>
                <p:nvPr/>
              </p:nvCxnSpPr>
              <p:spPr>
                <a:xfrm>
                  <a:off x="3320374" y="3758119"/>
                  <a:ext cx="1248382" cy="159024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82" name="直接箭头连接符 81">
                  <a:extLst>
                    <a:ext uri="{FF2B5EF4-FFF2-40B4-BE49-F238E27FC236}">
                      <a16:creationId xmlns:a16="http://schemas.microsoft.com/office/drawing/2014/main" id="{2326DDEC-6A9F-4BBB-844C-52113C962B71}"/>
                    </a:ext>
                  </a:extLst>
                </p:cNvPr>
                <p:cNvCxnSpPr>
                  <a:cxnSpLocks/>
                  <a:stCxn id="62" idx="3"/>
                  <a:endCxn id="59" idx="1"/>
                </p:cNvCxnSpPr>
                <p:nvPr/>
              </p:nvCxnSpPr>
              <p:spPr>
                <a:xfrm flipV="1">
                  <a:off x="3313888" y="3761362"/>
                  <a:ext cx="1254870" cy="15824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3" name="直接箭头连接符 82">
                  <a:extLst>
                    <a:ext uri="{FF2B5EF4-FFF2-40B4-BE49-F238E27FC236}">
                      <a16:creationId xmlns:a16="http://schemas.microsoft.com/office/drawing/2014/main" id="{AE267DE8-3528-49C9-88C4-CD8C1DF41567}"/>
                    </a:ext>
                  </a:extLst>
                </p:cNvPr>
                <p:cNvCxnSpPr>
                  <a:cxnSpLocks/>
                  <a:stCxn id="59" idx="3"/>
                  <a:endCxn id="65" idx="1"/>
                </p:cNvCxnSpPr>
                <p:nvPr/>
              </p:nvCxnSpPr>
              <p:spPr>
                <a:xfrm>
                  <a:off x="5327515" y="3761362"/>
                  <a:ext cx="1177047" cy="158144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4" name="直接箭头连接符 83">
                  <a:extLst>
                    <a:ext uri="{FF2B5EF4-FFF2-40B4-BE49-F238E27FC236}">
                      <a16:creationId xmlns:a16="http://schemas.microsoft.com/office/drawing/2014/main" id="{2B9DFF73-E202-40F7-B226-2F4F3BF11504}"/>
                    </a:ext>
                  </a:extLst>
                </p:cNvPr>
                <p:cNvCxnSpPr>
                  <a:cxnSpLocks/>
                  <a:stCxn id="66" idx="3"/>
                  <a:endCxn id="60" idx="1"/>
                </p:cNvCxnSpPr>
                <p:nvPr/>
              </p:nvCxnSpPr>
              <p:spPr>
                <a:xfrm flipV="1">
                  <a:off x="5327513" y="3764604"/>
                  <a:ext cx="1157595" cy="158375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
            <p:nvSpPr>
              <p:cNvPr id="52" name="文本框 51">
                <a:extLst>
                  <a:ext uri="{FF2B5EF4-FFF2-40B4-BE49-F238E27FC236}">
                    <a16:creationId xmlns:a16="http://schemas.microsoft.com/office/drawing/2014/main" id="{EB986C3B-B303-47EA-97FF-8BDB5FF9F13C}"/>
                  </a:ext>
                </a:extLst>
              </p:cNvPr>
              <p:cNvSpPr txBox="1"/>
              <p:nvPr/>
            </p:nvSpPr>
            <p:spPr>
              <a:xfrm>
                <a:off x="4888912" y="845200"/>
                <a:ext cx="492443" cy="276999"/>
              </a:xfrm>
              <a:prstGeom prst="rect">
                <a:avLst/>
              </a:prstGeom>
              <a:noFill/>
            </p:spPr>
            <p:txBody>
              <a:bodyPr wrap="none" rtlCol="0">
                <a:spAutoFit/>
              </a:bodyPr>
              <a:lstStyle/>
              <a:p>
                <a:r>
                  <a:rPr lang="zh-CN" altLang="en-US" sz="1200" dirty="0"/>
                  <a:t>晴朗</a:t>
                </a:r>
              </a:p>
            </p:txBody>
          </p:sp>
          <p:sp>
            <p:nvSpPr>
              <p:cNvPr id="53" name="文本框 52">
                <a:extLst>
                  <a:ext uri="{FF2B5EF4-FFF2-40B4-BE49-F238E27FC236}">
                    <a16:creationId xmlns:a16="http://schemas.microsoft.com/office/drawing/2014/main" id="{43EB3843-969F-4DD5-8946-A0A5BB2133AA}"/>
                  </a:ext>
                </a:extLst>
              </p:cNvPr>
              <p:cNvSpPr txBox="1"/>
              <p:nvPr/>
            </p:nvSpPr>
            <p:spPr>
              <a:xfrm>
                <a:off x="4891305" y="1280168"/>
                <a:ext cx="492443" cy="276999"/>
              </a:xfrm>
              <a:prstGeom prst="rect">
                <a:avLst/>
              </a:prstGeom>
              <a:noFill/>
            </p:spPr>
            <p:txBody>
              <a:bodyPr wrap="none" rtlCol="0">
                <a:spAutoFit/>
              </a:bodyPr>
              <a:lstStyle/>
              <a:p>
                <a:r>
                  <a:rPr lang="zh-CN" altLang="en-US" sz="1200" dirty="0"/>
                  <a:t>多云</a:t>
                </a:r>
              </a:p>
            </p:txBody>
          </p:sp>
          <p:sp>
            <p:nvSpPr>
              <p:cNvPr id="54" name="文本框 53">
                <a:extLst>
                  <a:ext uri="{FF2B5EF4-FFF2-40B4-BE49-F238E27FC236}">
                    <a16:creationId xmlns:a16="http://schemas.microsoft.com/office/drawing/2014/main" id="{DB046F3F-6559-4921-A8A3-E096B8E0A47A}"/>
                  </a:ext>
                </a:extLst>
              </p:cNvPr>
              <p:cNvSpPr txBox="1"/>
              <p:nvPr/>
            </p:nvSpPr>
            <p:spPr>
              <a:xfrm>
                <a:off x="4888912" y="1682037"/>
                <a:ext cx="492443" cy="276999"/>
              </a:xfrm>
              <a:prstGeom prst="rect">
                <a:avLst/>
              </a:prstGeom>
              <a:noFill/>
            </p:spPr>
            <p:txBody>
              <a:bodyPr wrap="none" rtlCol="0">
                <a:spAutoFit/>
              </a:bodyPr>
              <a:lstStyle/>
              <a:p>
                <a:r>
                  <a:rPr lang="zh-CN" altLang="en-US" sz="1200" dirty="0"/>
                  <a:t>下雨</a:t>
                </a:r>
              </a:p>
            </p:txBody>
          </p:sp>
          <p:sp>
            <p:nvSpPr>
              <p:cNvPr id="55" name="文本框 54">
                <a:extLst>
                  <a:ext uri="{FF2B5EF4-FFF2-40B4-BE49-F238E27FC236}">
                    <a16:creationId xmlns:a16="http://schemas.microsoft.com/office/drawing/2014/main" id="{FEC6E646-AAE6-4495-8A3F-2E98D64C76DA}"/>
                  </a:ext>
                </a:extLst>
              </p:cNvPr>
              <p:cNvSpPr txBox="1"/>
              <p:nvPr/>
            </p:nvSpPr>
            <p:spPr>
              <a:xfrm>
                <a:off x="5400117" y="611735"/>
                <a:ext cx="492443" cy="276999"/>
              </a:xfrm>
              <a:prstGeom prst="rect">
                <a:avLst/>
              </a:prstGeom>
              <a:noFill/>
            </p:spPr>
            <p:txBody>
              <a:bodyPr wrap="none" rtlCol="0">
                <a:spAutoFit/>
              </a:bodyPr>
              <a:lstStyle/>
              <a:p>
                <a:r>
                  <a:rPr lang="zh-CN" altLang="en-US" sz="1200" dirty="0"/>
                  <a:t>干燥</a:t>
                </a:r>
              </a:p>
            </p:txBody>
          </p:sp>
          <p:sp>
            <p:nvSpPr>
              <p:cNvPr id="56" name="文本框 55">
                <a:extLst>
                  <a:ext uri="{FF2B5EF4-FFF2-40B4-BE49-F238E27FC236}">
                    <a16:creationId xmlns:a16="http://schemas.microsoft.com/office/drawing/2014/main" id="{E915430F-2AB0-4606-A5D4-56B53F9BF34A}"/>
                  </a:ext>
                </a:extLst>
              </p:cNvPr>
              <p:cNvSpPr txBox="1"/>
              <p:nvPr/>
            </p:nvSpPr>
            <p:spPr>
              <a:xfrm>
                <a:off x="6910360" y="602249"/>
                <a:ext cx="492443" cy="276999"/>
              </a:xfrm>
              <a:prstGeom prst="rect">
                <a:avLst/>
              </a:prstGeom>
              <a:noFill/>
            </p:spPr>
            <p:txBody>
              <a:bodyPr wrap="none" rtlCol="0">
                <a:spAutoFit/>
              </a:bodyPr>
              <a:lstStyle/>
              <a:p>
                <a:r>
                  <a:rPr lang="zh-CN" altLang="en-US" sz="1200" dirty="0"/>
                  <a:t>潮湿</a:t>
                </a:r>
              </a:p>
            </p:txBody>
          </p:sp>
          <p:sp>
            <p:nvSpPr>
              <p:cNvPr id="57" name="文本框 56">
                <a:extLst>
                  <a:ext uri="{FF2B5EF4-FFF2-40B4-BE49-F238E27FC236}">
                    <a16:creationId xmlns:a16="http://schemas.microsoft.com/office/drawing/2014/main" id="{5FA86FA6-F023-48BA-91E8-B0A1326CE1E2}"/>
                  </a:ext>
                </a:extLst>
              </p:cNvPr>
              <p:cNvSpPr txBox="1"/>
              <p:nvPr/>
            </p:nvSpPr>
            <p:spPr>
              <a:xfrm>
                <a:off x="8310334" y="614457"/>
                <a:ext cx="492443" cy="276999"/>
              </a:xfrm>
              <a:prstGeom prst="rect">
                <a:avLst/>
              </a:prstGeom>
              <a:noFill/>
            </p:spPr>
            <p:txBody>
              <a:bodyPr wrap="none" rtlCol="0">
                <a:spAutoFit/>
              </a:bodyPr>
              <a:lstStyle/>
              <a:p>
                <a:r>
                  <a:rPr lang="zh-CN" altLang="en-US" sz="1200" dirty="0"/>
                  <a:t>湿透</a:t>
                </a:r>
              </a:p>
            </p:txBody>
          </p:sp>
        </p:grpSp>
        <p:cxnSp>
          <p:nvCxnSpPr>
            <p:cNvPr id="49" name="直接箭头连接符 48">
              <a:extLst>
                <a:ext uri="{FF2B5EF4-FFF2-40B4-BE49-F238E27FC236}">
                  <a16:creationId xmlns:a16="http://schemas.microsoft.com/office/drawing/2014/main" id="{7C9DCECC-EE53-4A2E-84E4-4B66C8DF7179}"/>
                </a:ext>
              </a:extLst>
            </p:cNvPr>
            <p:cNvCxnSpPr>
              <a:cxnSpLocks/>
            </p:cNvCxnSpPr>
            <p:nvPr/>
          </p:nvCxnSpPr>
          <p:spPr>
            <a:xfrm flipH="1" flipV="1">
              <a:off x="3312989" y="3224010"/>
              <a:ext cx="943912" cy="413158"/>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D28B770-75D3-4078-A65F-EA4A7FD94C13}"/>
                </a:ext>
              </a:extLst>
            </p:cNvPr>
            <p:cNvCxnSpPr>
              <a:cxnSpLocks/>
            </p:cNvCxnSpPr>
            <p:nvPr/>
          </p:nvCxnSpPr>
          <p:spPr>
            <a:xfrm flipH="1" flipV="1">
              <a:off x="1600227" y="2793845"/>
              <a:ext cx="1041568" cy="420743"/>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grpSp>
      <p:pic>
        <p:nvPicPr>
          <p:cNvPr id="86" name="图片 85">
            <a:extLst>
              <a:ext uri="{FF2B5EF4-FFF2-40B4-BE49-F238E27FC236}">
                <a16:creationId xmlns:a16="http://schemas.microsoft.com/office/drawing/2014/main" id="{87427E6A-AFE8-44BA-9968-0A831B95F915}"/>
              </a:ext>
            </a:extLst>
          </p:cNvPr>
          <p:cNvPicPr>
            <a:picLocks noChangeAspect="1"/>
          </p:cNvPicPr>
          <p:nvPr/>
        </p:nvPicPr>
        <p:blipFill>
          <a:blip r:embed="rId5"/>
          <a:stretch>
            <a:fillRect/>
          </a:stretch>
        </p:blipFill>
        <p:spPr>
          <a:xfrm>
            <a:off x="10593560" y="855604"/>
            <a:ext cx="1598440" cy="905693"/>
          </a:xfrm>
          <a:prstGeom prst="rect">
            <a:avLst/>
          </a:prstGeom>
        </p:spPr>
      </p:pic>
      <p:sp>
        <p:nvSpPr>
          <p:cNvPr id="88" name="文本框 87">
            <a:extLst>
              <a:ext uri="{FF2B5EF4-FFF2-40B4-BE49-F238E27FC236}">
                <a16:creationId xmlns:a16="http://schemas.microsoft.com/office/drawing/2014/main" id="{48BE92C7-A421-4E71-BF1D-1204ECB4196D}"/>
              </a:ext>
            </a:extLst>
          </p:cNvPr>
          <p:cNvSpPr txBox="1"/>
          <p:nvPr/>
        </p:nvSpPr>
        <p:spPr>
          <a:xfrm>
            <a:off x="7313016" y="6346277"/>
            <a:ext cx="4098881" cy="369332"/>
          </a:xfrm>
          <a:prstGeom prst="rect">
            <a:avLst/>
          </a:prstGeom>
          <a:noFill/>
        </p:spPr>
        <p:txBody>
          <a:bodyPr wrap="square">
            <a:spAutoFit/>
          </a:bodyPr>
          <a:lstStyle/>
          <a:p>
            <a:r>
              <a:rPr lang="zh-CN" altLang="en-US" sz="1800" dirty="0"/>
              <a:t>最优状态序列为：“</a:t>
            </a:r>
            <a:r>
              <a:rPr lang="zh-CN" altLang="en-US" sz="1800" dirty="0">
                <a:solidFill>
                  <a:srgbClr val="00FF00"/>
                </a:solidFill>
                <a:highlight>
                  <a:srgbClr val="000080"/>
                </a:highlight>
              </a:rPr>
              <a:t>晴朗，多云，下雨</a:t>
            </a:r>
            <a:r>
              <a:rPr lang="zh-CN" altLang="en-US" sz="1800" dirty="0"/>
              <a:t>”</a:t>
            </a:r>
            <a:endParaRPr lang="zh-CN" altLang="en-US" dirty="0"/>
          </a:p>
        </p:txBody>
      </p:sp>
    </p:spTree>
    <p:extLst>
      <p:ext uri="{BB962C8B-B14F-4D97-AF65-F5344CB8AC3E}">
        <p14:creationId xmlns:p14="http://schemas.microsoft.com/office/powerpoint/2010/main" val="284691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CCC4B6-3A39-40C0-B0A4-85C76EA49EE6}"/>
              </a:ext>
            </a:extLst>
          </p:cNvPr>
          <p:cNvSpPr>
            <a:spLocks noGrp="1"/>
          </p:cNvSpPr>
          <p:nvPr>
            <p:ph type="title"/>
          </p:nvPr>
        </p:nvSpPr>
        <p:spPr/>
        <p:txBody>
          <a:bodyPr/>
          <a:lstStyle/>
          <a:p>
            <a:r>
              <a:rPr lang="en-US" altLang="zh-CN" b="0" i="0" dirty="0">
                <a:effectLst/>
                <a:latin typeface="-apple-system"/>
              </a:rPr>
              <a:t>HMM</a:t>
            </a:r>
            <a:r>
              <a:rPr lang="zh-CN" altLang="en-US" b="0" i="0" dirty="0">
                <a:effectLst/>
                <a:latin typeface="-apple-system"/>
              </a:rPr>
              <a:t>的</a:t>
            </a:r>
            <a:r>
              <a:rPr lang="en-US" altLang="zh-CN" b="0" i="0" dirty="0">
                <a:effectLst/>
                <a:latin typeface="-apple-system"/>
              </a:rPr>
              <a:t>3</a:t>
            </a:r>
            <a:r>
              <a:rPr lang="zh-CN" altLang="en-US" b="0" i="0" dirty="0">
                <a:effectLst/>
                <a:latin typeface="-apple-system"/>
              </a:rPr>
              <a:t>个问题：</a:t>
            </a:r>
            <a:br>
              <a:rPr lang="en-US" altLang="zh-CN" b="0" i="0" dirty="0">
                <a:effectLst/>
                <a:latin typeface="-apple-system"/>
              </a:rPr>
            </a:br>
            <a:r>
              <a:rPr lang="zh-CN" altLang="en-US" b="0" i="0" dirty="0">
                <a:effectLst/>
                <a:latin typeface="-apple-system"/>
              </a:rPr>
              <a:t>概率计算问题，</a:t>
            </a:r>
            <a:r>
              <a:rPr lang="zh-CN" altLang="en-US" b="0" i="0" dirty="0">
                <a:effectLst/>
                <a:highlight>
                  <a:srgbClr val="0000FF"/>
                </a:highlight>
                <a:latin typeface="-apple-system"/>
              </a:rPr>
              <a:t>学习问题</a:t>
            </a:r>
            <a:r>
              <a:rPr lang="zh-CN" altLang="en-US" b="0" i="0" dirty="0">
                <a:effectLst/>
                <a:latin typeface="-apple-system"/>
              </a:rPr>
              <a:t>，预测问题</a:t>
            </a:r>
            <a:endParaRPr lang="zh-CN" altLang="en-US" dirty="0"/>
          </a:p>
        </p:txBody>
      </p:sp>
      <p:sp>
        <p:nvSpPr>
          <p:cNvPr id="5" name="文本框 4">
            <a:extLst>
              <a:ext uri="{FF2B5EF4-FFF2-40B4-BE49-F238E27FC236}">
                <a16:creationId xmlns:a16="http://schemas.microsoft.com/office/drawing/2014/main" id="{7F2D9708-EAC7-4A85-9256-114FB4BA71A5}"/>
              </a:ext>
            </a:extLst>
          </p:cNvPr>
          <p:cNvSpPr txBox="1"/>
          <p:nvPr/>
        </p:nvSpPr>
        <p:spPr>
          <a:xfrm>
            <a:off x="765241" y="2565362"/>
            <a:ext cx="10103795" cy="1477328"/>
          </a:xfrm>
          <a:prstGeom prst="rect">
            <a:avLst/>
          </a:prstGeom>
          <a:solidFill>
            <a:schemeClr val="accent1">
              <a:lumMod val="50000"/>
            </a:schemeClr>
          </a:solidFill>
        </p:spPr>
        <p:txBody>
          <a:bodyPr wrap="square">
            <a:spAutoFit/>
          </a:bodyPr>
          <a:lstStyle/>
          <a:p>
            <a:r>
              <a:rPr lang="zh-CN" altLang="en-US" dirty="0"/>
              <a:t>已知：一个观测序列</a:t>
            </a:r>
            <a:r>
              <a:rPr lang="en-US" altLang="zh-CN" dirty="0"/>
              <a:t>O=(o1, o2, ……</a:t>
            </a:r>
            <a:r>
              <a:rPr lang="zh-CN" altLang="en-US" dirty="0"/>
              <a:t>，</a:t>
            </a:r>
            <a:r>
              <a:rPr lang="en-US" altLang="zh-CN" dirty="0" err="1"/>
              <a:t>oT</a:t>
            </a:r>
            <a:r>
              <a:rPr lang="en-US" altLang="zh-CN" dirty="0"/>
              <a:t>)</a:t>
            </a:r>
          </a:p>
          <a:p>
            <a:endParaRPr lang="en-US" altLang="zh-CN" dirty="0"/>
          </a:p>
          <a:p>
            <a:r>
              <a:rPr lang="zh-CN" altLang="en-US" dirty="0"/>
              <a:t>问题：请</a:t>
            </a:r>
            <a:r>
              <a:rPr lang="zh-CN" altLang="en-US" b="1" dirty="0">
                <a:highlight>
                  <a:srgbClr val="0000FF"/>
                </a:highlight>
              </a:rPr>
              <a:t>估计</a:t>
            </a:r>
            <a:r>
              <a:rPr lang="zh-CN" altLang="en-US" dirty="0"/>
              <a:t>隐马尔科夫模型</a:t>
            </a:r>
            <a:r>
              <a:rPr lang="en-US" altLang="zh-CN" dirty="0"/>
              <a:t>λ=(A, B, π)</a:t>
            </a:r>
            <a:r>
              <a:rPr lang="zh-CN" altLang="en-US" dirty="0"/>
              <a:t>的</a:t>
            </a:r>
            <a:r>
              <a:rPr lang="zh-CN" altLang="en-US" b="1" dirty="0">
                <a:highlight>
                  <a:srgbClr val="0000FF"/>
                </a:highlight>
              </a:rPr>
              <a:t>参数</a:t>
            </a:r>
            <a:r>
              <a:rPr lang="zh-CN" altLang="en-US" dirty="0"/>
              <a:t>，使得在该模型下观测序列概率</a:t>
            </a:r>
            <a:r>
              <a:rPr lang="en-US" altLang="zh-CN" dirty="0"/>
              <a:t>P(</a:t>
            </a:r>
            <a:r>
              <a:rPr lang="en-US" altLang="zh-CN" dirty="0" err="1"/>
              <a:t>O|λ</a:t>
            </a:r>
            <a:r>
              <a:rPr lang="en-US" altLang="zh-CN" dirty="0"/>
              <a:t>)</a:t>
            </a:r>
            <a:r>
              <a:rPr lang="zh-CN" altLang="en-US" dirty="0"/>
              <a:t>最大</a:t>
            </a:r>
          </a:p>
          <a:p>
            <a:endParaRPr lang="zh-CN" altLang="en-US" dirty="0"/>
          </a:p>
          <a:p>
            <a:r>
              <a:rPr lang="zh-CN" altLang="en-US" dirty="0"/>
              <a:t>注：即用最大似然估计的方法估计参数</a:t>
            </a:r>
          </a:p>
        </p:txBody>
      </p:sp>
      <p:sp>
        <p:nvSpPr>
          <p:cNvPr id="6" name="文本框 5">
            <a:extLst>
              <a:ext uri="{FF2B5EF4-FFF2-40B4-BE49-F238E27FC236}">
                <a16:creationId xmlns:a16="http://schemas.microsoft.com/office/drawing/2014/main" id="{79E4B02F-6A33-4EE2-B217-5A08A9E3B426}"/>
              </a:ext>
            </a:extLst>
          </p:cNvPr>
          <p:cNvSpPr txBox="1"/>
          <p:nvPr/>
        </p:nvSpPr>
        <p:spPr>
          <a:xfrm>
            <a:off x="765241" y="4672680"/>
            <a:ext cx="10103795" cy="1200329"/>
          </a:xfrm>
          <a:prstGeom prst="rect">
            <a:avLst/>
          </a:prstGeom>
          <a:solidFill>
            <a:schemeClr val="accent1">
              <a:lumMod val="50000"/>
            </a:schemeClr>
          </a:solidFill>
        </p:spPr>
        <p:txBody>
          <a:bodyPr wrap="square">
            <a:spAutoFit/>
          </a:bodyPr>
          <a:lstStyle/>
          <a:p>
            <a:r>
              <a:rPr lang="zh-CN" altLang="en-US" dirty="0"/>
              <a:t>鲍姆</a:t>
            </a:r>
            <a:r>
              <a:rPr lang="en-US" altLang="zh-CN" dirty="0"/>
              <a:t>-</a:t>
            </a:r>
            <a:r>
              <a:rPr lang="zh-CN" altLang="en-US" dirty="0"/>
              <a:t>韦尔奇算法  </a:t>
            </a:r>
            <a:r>
              <a:rPr lang="en-US" altLang="zh-CN" dirty="0"/>
              <a:t>(Baum-Welch Algorithm 1972) – </a:t>
            </a:r>
            <a:r>
              <a:rPr lang="zh-CN" altLang="en-US" dirty="0"/>
              <a:t>作者：</a:t>
            </a:r>
            <a:r>
              <a:rPr lang="en-US" altLang="zh-CN" dirty="0"/>
              <a:t>Leonard E. Baum</a:t>
            </a:r>
            <a:r>
              <a:rPr lang="zh-CN" altLang="en-US" dirty="0"/>
              <a:t>和</a:t>
            </a:r>
            <a:r>
              <a:rPr lang="en-US" altLang="zh-CN" dirty="0"/>
              <a:t>Lloyd R. Welch</a:t>
            </a:r>
            <a:endParaRPr lang="zh-CN" altLang="en-US" dirty="0"/>
          </a:p>
          <a:p>
            <a:r>
              <a:rPr lang="zh-CN" altLang="en-US" b="0" i="0" dirty="0">
                <a:effectLst/>
                <a:latin typeface="Source Code Pro"/>
              </a:rPr>
              <a:t>也称：前向</a:t>
            </a:r>
            <a:r>
              <a:rPr lang="en-US" altLang="zh-CN" b="0" i="0" dirty="0">
                <a:effectLst/>
                <a:latin typeface="Source Code Pro"/>
              </a:rPr>
              <a:t>-</a:t>
            </a:r>
            <a:r>
              <a:rPr lang="zh-CN" altLang="en-US" b="0" i="0" dirty="0">
                <a:effectLst/>
                <a:latin typeface="Source Code Pro"/>
              </a:rPr>
              <a:t>后向算法</a:t>
            </a:r>
            <a:endParaRPr lang="en-US" altLang="zh-CN" b="0" i="0" dirty="0">
              <a:effectLst/>
              <a:latin typeface="Source Code Pro"/>
            </a:endParaRPr>
          </a:p>
          <a:p>
            <a:endParaRPr lang="en-US" altLang="zh-CN" dirty="0"/>
          </a:p>
          <a:p>
            <a:r>
              <a:rPr lang="zh-CN" altLang="en-US" dirty="0"/>
              <a:t>给定观测序列</a:t>
            </a:r>
            <a:r>
              <a:rPr lang="en-US" altLang="zh-CN" dirty="0"/>
              <a:t>O={o1,o2,…</a:t>
            </a:r>
            <a:r>
              <a:rPr lang="en-US" altLang="zh-CN" dirty="0" err="1"/>
              <a:t>oT</a:t>
            </a:r>
            <a:r>
              <a:rPr lang="en-US" altLang="zh-CN" dirty="0"/>
              <a:t>}</a:t>
            </a:r>
            <a:r>
              <a:rPr lang="zh-CN" altLang="en-US" dirty="0"/>
              <a:t>，估计模型</a:t>
            </a:r>
            <a:r>
              <a:rPr lang="el-GR" altLang="zh-CN" dirty="0"/>
              <a:t>λ=(</a:t>
            </a:r>
            <a:r>
              <a:rPr lang="en-US" altLang="zh-CN" dirty="0"/>
              <a:t>A,B,π</a:t>
            </a:r>
            <a:r>
              <a:rPr lang="el-GR" altLang="zh-CN" dirty="0"/>
              <a:t>)</a:t>
            </a:r>
            <a:r>
              <a:rPr lang="zh-CN" altLang="en-US" dirty="0"/>
              <a:t>的参数</a:t>
            </a:r>
            <a:endParaRPr lang="en-US" altLang="zh-CN" dirty="0"/>
          </a:p>
        </p:txBody>
      </p:sp>
    </p:spTree>
    <p:extLst>
      <p:ext uri="{BB962C8B-B14F-4D97-AF65-F5344CB8AC3E}">
        <p14:creationId xmlns:p14="http://schemas.microsoft.com/office/powerpoint/2010/main" val="294414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4A8B2-3C97-4ECD-8949-E06554712DDF}"/>
              </a:ext>
            </a:extLst>
          </p:cNvPr>
          <p:cNvSpPr>
            <a:spLocks noGrp="1"/>
          </p:cNvSpPr>
          <p:nvPr>
            <p:ph type="title"/>
          </p:nvPr>
        </p:nvSpPr>
        <p:spPr/>
        <p:txBody>
          <a:bodyPr/>
          <a:lstStyle/>
          <a:p>
            <a:r>
              <a:rPr lang="en-US" altLang="zh-CN" dirty="0"/>
              <a:t>4.3.3 HMM</a:t>
            </a:r>
            <a:r>
              <a:rPr lang="zh-CN" altLang="en-US" dirty="0"/>
              <a:t>的参数估计</a:t>
            </a:r>
          </a:p>
        </p:txBody>
      </p:sp>
      <p:sp>
        <p:nvSpPr>
          <p:cNvPr id="5" name="文本框 4">
            <a:extLst>
              <a:ext uri="{FF2B5EF4-FFF2-40B4-BE49-F238E27FC236}">
                <a16:creationId xmlns:a16="http://schemas.microsoft.com/office/drawing/2014/main" id="{BB4CA40F-386F-4303-914A-99448724A940}"/>
              </a:ext>
            </a:extLst>
          </p:cNvPr>
          <p:cNvSpPr txBox="1"/>
          <p:nvPr/>
        </p:nvSpPr>
        <p:spPr>
          <a:xfrm>
            <a:off x="392041" y="2186757"/>
            <a:ext cx="10869040" cy="923330"/>
          </a:xfrm>
          <a:prstGeom prst="rect">
            <a:avLst/>
          </a:prstGeom>
          <a:solidFill>
            <a:schemeClr val="accent1">
              <a:lumMod val="50000"/>
            </a:schemeClr>
          </a:solidFill>
        </p:spPr>
        <p:txBody>
          <a:bodyPr wrap="square">
            <a:spAutoFit/>
          </a:bodyPr>
          <a:lstStyle/>
          <a:p>
            <a:r>
              <a:rPr lang="zh-CN" altLang="en-US" dirty="0"/>
              <a:t>给定</a:t>
            </a:r>
            <a:r>
              <a:rPr lang="zh-CN" altLang="en-US" b="1" dirty="0">
                <a:solidFill>
                  <a:srgbClr val="C00000"/>
                </a:solidFill>
                <a:highlight>
                  <a:srgbClr val="00FF00"/>
                </a:highlight>
              </a:rPr>
              <a:t>观测序列</a:t>
            </a:r>
            <a:r>
              <a:rPr lang="zh-CN" altLang="en-US" dirty="0"/>
              <a:t>，如何调整</a:t>
            </a:r>
            <a:r>
              <a:rPr lang="zh-CN" altLang="en-US" b="1" dirty="0">
                <a:solidFill>
                  <a:srgbClr val="C00000"/>
                </a:solidFill>
                <a:highlight>
                  <a:srgbClr val="00FF00"/>
                </a:highlight>
              </a:rPr>
              <a:t>模型</a:t>
            </a:r>
            <a:r>
              <a:rPr lang="zh-CN" altLang="en-US" b="1" dirty="0">
                <a:solidFill>
                  <a:srgbClr val="C00000"/>
                </a:solidFill>
                <a:highlight>
                  <a:srgbClr val="C0C0C0"/>
                </a:highlight>
              </a:rPr>
              <a:t>参数</a:t>
            </a:r>
            <a:r>
              <a:rPr lang="zh-CN" altLang="en-US" dirty="0"/>
              <a:t>使得该序列出现的概率最大？</a:t>
            </a:r>
            <a:endParaRPr lang="en-US" altLang="zh-CN" dirty="0"/>
          </a:p>
          <a:p>
            <a:r>
              <a:rPr lang="zh-CN" altLang="en-US" dirty="0"/>
              <a:t>鲍姆</a:t>
            </a:r>
            <a:r>
              <a:rPr lang="en-US" altLang="zh-CN" dirty="0"/>
              <a:t>-</a:t>
            </a:r>
            <a:r>
              <a:rPr lang="zh-CN" altLang="en-US" dirty="0"/>
              <a:t>韦尔奇算法  </a:t>
            </a:r>
            <a:r>
              <a:rPr lang="en-US" altLang="zh-CN" dirty="0"/>
              <a:t>(Baum-Welch Algorithm) </a:t>
            </a:r>
          </a:p>
          <a:p>
            <a:r>
              <a:rPr lang="en-US" altLang="zh-CN" b="1" dirty="0">
                <a:highlight>
                  <a:srgbClr val="0000FF"/>
                </a:highlight>
              </a:rPr>
              <a:t>Baum-Welch</a:t>
            </a:r>
            <a:r>
              <a:rPr lang="zh-CN" altLang="en-US" b="1" dirty="0">
                <a:highlight>
                  <a:srgbClr val="0000FF"/>
                </a:highlight>
              </a:rPr>
              <a:t>算法是</a:t>
            </a:r>
            <a:r>
              <a:rPr lang="en-US" altLang="zh-CN" b="1" dirty="0">
                <a:highlight>
                  <a:srgbClr val="0000FF"/>
                </a:highlight>
              </a:rPr>
              <a:t>EM</a:t>
            </a:r>
            <a:r>
              <a:rPr lang="zh-CN" altLang="en-US" b="1" dirty="0">
                <a:highlight>
                  <a:srgbClr val="0000FF"/>
                </a:highlight>
              </a:rPr>
              <a:t>算法的特例之一</a:t>
            </a:r>
            <a:endParaRPr lang="en-US" altLang="zh-CN" sz="1800" b="1" dirty="0">
              <a:highlight>
                <a:srgbClr val="0000FF"/>
              </a:highlight>
            </a:endParaRPr>
          </a:p>
        </p:txBody>
      </p:sp>
      <p:sp>
        <p:nvSpPr>
          <p:cNvPr id="8" name="文本框 7">
            <a:extLst>
              <a:ext uri="{FF2B5EF4-FFF2-40B4-BE49-F238E27FC236}">
                <a16:creationId xmlns:a16="http://schemas.microsoft.com/office/drawing/2014/main" id="{D482FDB6-7567-4231-9C23-64119ACD0896}"/>
              </a:ext>
            </a:extLst>
          </p:cNvPr>
          <p:cNvSpPr txBox="1"/>
          <p:nvPr/>
        </p:nvSpPr>
        <p:spPr>
          <a:xfrm>
            <a:off x="437437" y="3610583"/>
            <a:ext cx="10823644" cy="2523768"/>
          </a:xfrm>
          <a:prstGeom prst="rect">
            <a:avLst/>
          </a:prstGeom>
          <a:solidFill>
            <a:schemeClr val="accent1">
              <a:lumMod val="50000"/>
            </a:schemeClr>
          </a:solidFill>
        </p:spPr>
        <p:txBody>
          <a:bodyPr wrap="square">
            <a:spAutoFit/>
          </a:bodyPr>
          <a:lstStyle/>
          <a:p>
            <a:r>
              <a:rPr lang="zh-CN" altLang="en-US" sz="2800" b="1" dirty="0">
                <a:solidFill>
                  <a:srgbClr val="FF0000"/>
                </a:solidFill>
                <a:highlight>
                  <a:srgbClr val="00FF00"/>
                </a:highlight>
              </a:rPr>
              <a:t>最大期望算法（</a:t>
            </a:r>
            <a:r>
              <a:rPr lang="en-US" altLang="zh-CN" sz="2800" b="1" dirty="0">
                <a:solidFill>
                  <a:srgbClr val="FF0000"/>
                </a:solidFill>
                <a:highlight>
                  <a:srgbClr val="00FF00"/>
                </a:highlight>
              </a:rPr>
              <a:t>Expectation-Maximization algorithm, EM</a:t>
            </a:r>
            <a:r>
              <a:rPr lang="zh-CN" altLang="en-US" sz="2800" b="1" dirty="0">
                <a:solidFill>
                  <a:srgbClr val="FF0000"/>
                </a:solidFill>
                <a:highlight>
                  <a:srgbClr val="00FF00"/>
                </a:highlight>
              </a:rPr>
              <a:t>）</a:t>
            </a:r>
            <a:endParaRPr lang="en-US" altLang="zh-CN" sz="2800" b="1" dirty="0">
              <a:solidFill>
                <a:srgbClr val="FF0000"/>
              </a:solidFill>
              <a:highlight>
                <a:srgbClr val="00FF00"/>
              </a:highlight>
            </a:endParaRPr>
          </a:p>
          <a:p>
            <a:r>
              <a:rPr lang="zh-CN" altLang="en-US" sz="2000" b="1" dirty="0"/>
              <a:t>吴军博士在</a:t>
            </a:r>
            <a:r>
              <a:rPr lang="en-US" altLang="zh-CN" sz="2000" b="1" dirty="0"/>
              <a:t>《</a:t>
            </a:r>
            <a:r>
              <a:rPr lang="zh-CN" altLang="en-US" sz="2000" b="1" dirty="0"/>
              <a:t>数学之美</a:t>
            </a:r>
            <a:r>
              <a:rPr lang="en-US" altLang="zh-CN" sz="2000" b="1" dirty="0"/>
              <a:t>》</a:t>
            </a:r>
            <a:r>
              <a:rPr lang="zh-CN" altLang="en-US" sz="2000" b="1" dirty="0"/>
              <a:t>一书中将该算法誉为“上帝的算法”</a:t>
            </a:r>
            <a:endParaRPr lang="en-US" altLang="zh-CN" sz="2000" b="1" dirty="0"/>
          </a:p>
          <a:p>
            <a:endParaRPr lang="en-US" altLang="zh-CN" sz="2000" b="1" dirty="0"/>
          </a:p>
          <a:p>
            <a:pPr marL="285750" indent="-285750">
              <a:buFont typeface="Arial" panose="020B0604020202020204" pitchFamily="34" charset="0"/>
              <a:buChar char="•"/>
            </a:pPr>
            <a:r>
              <a:rPr lang="zh-CN" altLang="en-US" dirty="0"/>
              <a:t>通过迭代进行</a:t>
            </a:r>
            <a:r>
              <a:rPr lang="zh-CN" altLang="en-US" b="1" i="1" dirty="0"/>
              <a:t>极大似然估计（</a:t>
            </a:r>
            <a:r>
              <a:rPr lang="en-US" altLang="zh-CN" b="1" i="1" dirty="0"/>
              <a:t>MLE</a:t>
            </a:r>
            <a:r>
              <a:rPr lang="zh-CN" altLang="en-US" b="1" i="1" dirty="0"/>
              <a:t>）</a:t>
            </a:r>
            <a:r>
              <a:rPr lang="zh-CN" altLang="en-US" dirty="0"/>
              <a:t>的优化算法</a:t>
            </a:r>
            <a:endParaRPr lang="en-US" altLang="zh-CN" dirty="0"/>
          </a:p>
          <a:p>
            <a:pPr marL="285750" indent="-285750">
              <a:buFont typeface="Arial" panose="020B0604020202020204" pitchFamily="34" charset="0"/>
              <a:buChar char="•"/>
            </a:pPr>
            <a:r>
              <a:rPr lang="zh-CN" altLang="en-US" dirty="0"/>
              <a:t>由</a:t>
            </a:r>
            <a:r>
              <a:rPr lang="en-US" altLang="zh-CN" dirty="0"/>
              <a:t>E</a:t>
            </a:r>
            <a:r>
              <a:rPr lang="zh-CN" altLang="en-US" dirty="0"/>
              <a:t>步（</a:t>
            </a:r>
            <a:r>
              <a:rPr lang="en-US" altLang="zh-CN" dirty="0"/>
              <a:t>Expectation step</a:t>
            </a:r>
            <a:r>
              <a:rPr lang="zh-CN" altLang="en-US" dirty="0"/>
              <a:t>）和</a:t>
            </a:r>
            <a:r>
              <a:rPr lang="en-US" altLang="zh-CN" dirty="0"/>
              <a:t>M</a:t>
            </a:r>
            <a:r>
              <a:rPr lang="zh-CN" altLang="en-US" dirty="0"/>
              <a:t>步（</a:t>
            </a:r>
            <a:r>
              <a:rPr lang="en-US" altLang="zh-CN" dirty="0"/>
              <a:t>Maximization step</a:t>
            </a:r>
            <a:r>
              <a:rPr lang="zh-CN" altLang="en-US" dirty="0"/>
              <a:t>）交替组成</a:t>
            </a:r>
            <a:endParaRPr lang="en-US" altLang="zh-CN" dirty="0"/>
          </a:p>
          <a:p>
            <a:pPr marL="285750" indent="-285750">
              <a:buFont typeface="Arial" panose="020B0604020202020204" pitchFamily="34" charset="0"/>
              <a:buChar char="•"/>
            </a:pPr>
            <a:r>
              <a:rPr lang="zh-CN" altLang="en-US" b="1" i="1" dirty="0"/>
              <a:t>算法的收敛性</a:t>
            </a:r>
            <a:r>
              <a:rPr lang="zh-CN" altLang="en-US" dirty="0"/>
              <a:t>可以确保迭代至少逼近局部极大值</a:t>
            </a:r>
            <a:endParaRPr lang="en-US" altLang="zh-CN" dirty="0"/>
          </a:p>
          <a:p>
            <a:pPr marL="285750" indent="-285750">
              <a:buFont typeface="Arial" panose="020B0604020202020204" pitchFamily="34" charset="0"/>
              <a:buChar char="•"/>
            </a:pPr>
            <a:r>
              <a:rPr lang="zh-CN" altLang="en-US" dirty="0"/>
              <a:t>可应用于</a:t>
            </a:r>
            <a:r>
              <a:rPr lang="zh-CN" altLang="en-US" b="1" i="1" dirty="0"/>
              <a:t>隐马尔可夫模型（</a:t>
            </a:r>
            <a:r>
              <a:rPr lang="en-US" altLang="zh-CN" b="1" i="1" dirty="0"/>
              <a:t>HMM</a:t>
            </a:r>
            <a:r>
              <a:rPr lang="zh-CN" altLang="en-US" b="1" i="1" dirty="0"/>
              <a:t>）的参数估计</a:t>
            </a:r>
            <a:endParaRPr lang="en-US" altLang="zh-CN" b="1" i="1" dirty="0"/>
          </a:p>
          <a:p>
            <a:pPr marL="285750" indent="-285750">
              <a:buFont typeface="Arial" panose="020B0604020202020204" pitchFamily="34" charset="0"/>
              <a:buChar char="•"/>
            </a:pPr>
            <a:r>
              <a:rPr lang="en-US" altLang="zh-CN" dirty="0"/>
              <a:t>EM</a:t>
            </a:r>
            <a:r>
              <a:rPr lang="zh-CN" altLang="en-US" dirty="0"/>
              <a:t>算法应用极其广泛，在机器学习领域大量的应用，包括</a:t>
            </a:r>
            <a:r>
              <a:rPr lang="en-US" altLang="zh-CN" dirty="0"/>
              <a:t>K-Means</a:t>
            </a:r>
            <a:r>
              <a:rPr lang="zh-CN" altLang="en-US" dirty="0"/>
              <a:t>聚类算法、鲍姆</a:t>
            </a:r>
            <a:r>
              <a:rPr lang="en-US" altLang="zh-CN" dirty="0"/>
              <a:t>-</a:t>
            </a:r>
            <a:r>
              <a:rPr lang="zh-CN" altLang="en-US" dirty="0"/>
              <a:t>韦尔奇算法等</a:t>
            </a:r>
            <a:endParaRPr lang="en-US" altLang="zh-CN" dirty="0"/>
          </a:p>
        </p:txBody>
      </p:sp>
    </p:spTree>
    <p:extLst>
      <p:ext uri="{BB962C8B-B14F-4D97-AF65-F5344CB8AC3E}">
        <p14:creationId xmlns:p14="http://schemas.microsoft.com/office/powerpoint/2010/main" val="716506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A32A4-C4ED-4CAC-9707-87F367D8452B}"/>
              </a:ext>
            </a:extLst>
          </p:cNvPr>
          <p:cNvSpPr>
            <a:spLocks noGrp="1"/>
          </p:cNvSpPr>
          <p:nvPr>
            <p:ph type="title"/>
          </p:nvPr>
        </p:nvSpPr>
        <p:spPr/>
        <p:txBody>
          <a:bodyPr/>
          <a:lstStyle/>
          <a:p>
            <a:r>
              <a:rPr lang="en-US" altLang="zh-CN" dirty="0"/>
              <a:t>EM</a:t>
            </a:r>
            <a:r>
              <a:rPr lang="zh-CN" altLang="en-US" dirty="0"/>
              <a:t>算法基本思想</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838CD44-135A-48F4-8303-80737E2956E6}"/>
                  </a:ext>
                </a:extLst>
              </p:cNvPr>
              <p:cNvSpPr>
                <a:spLocks noGrp="1"/>
              </p:cNvSpPr>
              <p:nvPr>
                <p:ph idx="1"/>
              </p:nvPr>
            </p:nvSpPr>
            <p:spPr>
              <a:xfrm>
                <a:off x="421533" y="2336872"/>
                <a:ext cx="11024680" cy="3992591"/>
              </a:xfrm>
              <a:solidFill>
                <a:schemeClr val="bg2"/>
              </a:solidFill>
            </p:spPr>
            <p:txBody>
              <a:bodyPr>
                <a:normAutofit/>
              </a:bodyPr>
              <a:lstStyle/>
              <a:p>
                <a:pPr marL="342900" indent="-342900">
                  <a:buFont typeface="+mj-ea"/>
                  <a:buAutoNum type="circleNumDbPlain"/>
                </a:pPr>
                <a:r>
                  <a:rPr lang="zh-CN" altLang="en-US" sz="2800" dirty="0"/>
                  <a:t>初始时（</a:t>
                </a:r>
                <a:r>
                  <a:rPr lang="en-US" altLang="zh-CN" sz="2800" dirty="0"/>
                  <a:t>t=0</a:t>
                </a:r>
                <a:r>
                  <a:rPr lang="zh-CN" altLang="en-US" sz="2800" dirty="0"/>
                  <a:t>）</a:t>
                </a:r>
                <a:r>
                  <a:rPr lang="zh-CN" altLang="en-US" sz="2800" dirty="0">
                    <a:highlight>
                      <a:srgbClr val="000080"/>
                    </a:highlight>
                  </a:rPr>
                  <a:t>随机</a:t>
                </a:r>
                <a:r>
                  <a:rPr lang="zh-CN" altLang="en-US" sz="2800" dirty="0"/>
                  <a:t>给模型参数赋值，得到模型</a:t>
                </a:r>
                <a14:m>
                  <m:oMath xmlns:m="http://schemas.openxmlformats.org/officeDocument/2006/math">
                    <m:r>
                      <a:rPr lang="en-US" altLang="zh-CN" sz="2800" b="0" i="0" smtClean="0">
                        <a:latin typeface="Cambria Math" panose="02040503050406030204" pitchFamily="18" charset="0"/>
                      </a:rPr>
                      <m:t> </m:t>
                    </m:r>
                    <m:sSub>
                      <m:sSubPr>
                        <m:ctrlPr>
                          <a:rPr lang="en-US" altLang="zh-CN" sz="2800" i="1" smtClean="0">
                            <a:solidFill>
                              <a:srgbClr val="00FF00"/>
                            </a:solidFill>
                            <a:latin typeface="Cambria Math" panose="02040503050406030204" pitchFamily="18" charset="0"/>
                          </a:rPr>
                        </m:ctrlPr>
                      </m:sSubPr>
                      <m:e>
                        <m:r>
                          <a:rPr lang="zh-CN" altLang="en-US" sz="2800" i="1">
                            <a:solidFill>
                              <a:srgbClr val="00FF00"/>
                            </a:solidFill>
                            <a:latin typeface="Cambria Math" panose="02040503050406030204" pitchFamily="18" charset="0"/>
                          </a:rPr>
                          <m:t>𝛩</m:t>
                        </m:r>
                      </m:e>
                      <m:sub>
                        <m:r>
                          <m:rPr>
                            <m:sty m:val="p"/>
                          </m:rPr>
                          <a:rPr lang="en-US" altLang="zh-CN" sz="2800" i="1">
                            <a:solidFill>
                              <a:srgbClr val="00FF00"/>
                            </a:solidFill>
                            <a:latin typeface="Cambria Math" panose="02040503050406030204" pitchFamily="18" charset="0"/>
                          </a:rPr>
                          <m:t>t</m:t>
                        </m:r>
                      </m:sub>
                    </m:sSub>
                    <m:r>
                      <a:rPr lang="zh-CN" altLang="en-US" sz="2800" i="1">
                        <a:latin typeface="Cambria Math" panose="02040503050406030204" pitchFamily="18" charset="0"/>
                      </a:rPr>
                      <m:t>。</m:t>
                    </m:r>
                  </m:oMath>
                </a14:m>
                <a:endParaRPr lang="en-US" altLang="zh-CN" sz="2800" dirty="0"/>
              </a:p>
              <a:p>
                <a:pPr marL="342900" indent="-342900">
                  <a:buFont typeface="+mj-ea"/>
                  <a:buAutoNum type="circleNumDbPlain"/>
                </a:pPr>
                <a:endParaRPr lang="en-US" altLang="zh-CN" sz="2800" dirty="0"/>
              </a:p>
              <a:p>
                <a:pPr marL="342900" indent="-342900">
                  <a:buFont typeface="+mj-ea"/>
                  <a:buAutoNum type="circleNumDbPlain"/>
                </a:pPr>
                <a:r>
                  <a:rPr lang="zh-CN" altLang="en-US" sz="2800" dirty="0"/>
                  <a:t>根据</a:t>
                </a:r>
                <a14:m>
                  <m:oMath xmlns:m="http://schemas.openxmlformats.org/officeDocument/2006/math">
                    <m:sSub>
                      <m:sSubPr>
                        <m:ctrlPr>
                          <a:rPr lang="en-US" altLang="zh-CN" sz="2800" i="1" smtClean="0">
                            <a:solidFill>
                              <a:srgbClr val="00FF00"/>
                            </a:solidFill>
                            <a:latin typeface="Cambria Math" panose="02040503050406030204" pitchFamily="18" charset="0"/>
                          </a:rPr>
                        </m:ctrlPr>
                      </m:sSubPr>
                      <m:e>
                        <m:r>
                          <a:rPr lang="zh-CN" altLang="en-US" sz="2800" i="1">
                            <a:solidFill>
                              <a:srgbClr val="00FF00"/>
                            </a:solidFill>
                            <a:latin typeface="Cambria Math" panose="02040503050406030204" pitchFamily="18" charset="0"/>
                          </a:rPr>
                          <m:t>𝛩</m:t>
                        </m:r>
                      </m:e>
                      <m:sub>
                        <m:r>
                          <m:rPr>
                            <m:sty m:val="p"/>
                          </m:rPr>
                          <a:rPr lang="en-US" altLang="zh-CN" sz="2800" i="1">
                            <a:solidFill>
                              <a:srgbClr val="00FF00"/>
                            </a:solidFill>
                            <a:latin typeface="Cambria Math" panose="02040503050406030204" pitchFamily="18" charset="0"/>
                          </a:rPr>
                          <m:t>t</m:t>
                        </m:r>
                      </m:sub>
                    </m:sSub>
                  </m:oMath>
                </a14:m>
                <a:r>
                  <a:rPr lang="zh-CN" altLang="en-US" sz="2800" dirty="0"/>
                  <a:t>得到模型中隐变量取各个状态的</a:t>
                </a:r>
                <a:r>
                  <a:rPr lang="zh-CN" altLang="en-US" sz="2800" dirty="0">
                    <a:solidFill>
                      <a:srgbClr val="FFFF00"/>
                    </a:solidFill>
                  </a:rPr>
                  <a:t>期望值</a:t>
                </a:r>
                <a:r>
                  <a:rPr lang="zh-CN" altLang="en-US" sz="2800" dirty="0"/>
                  <a:t>。</a:t>
                </a:r>
                <a:endParaRPr lang="en-US" altLang="zh-CN" sz="2800" dirty="0"/>
              </a:p>
              <a:p>
                <a:pPr marL="342900" indent="-342900">
                  <a:buFont typeface="+mj-ea"/>
                  <a:buAutoNum type="circleNumDbPlain"/>
                </a:pPr>
                <a:endParaRPr lang="en-US" altLang="zh-CN" sz="2800" dirty="0"/>
              </a:p>
              <a:p>
                <a:pPr marL="342900" indent="-342900">
                  <a:buFont typeface="+mj-ea"/>
                  <a:buAutoNum type="circleNumDbPlain"/>
                </a:pPr>
                <a:r>
                  <a:rPr lang="zh-CN" altLang="en-US" sz="2800" dirty="0"/>
                  <a:t>用</a:t>
                </a:r>
                <a:r>
                  <a:rPr lang="zh-CN" altLang="en-US" sz="2800" dirty="0">
                    <a:solidFill>
                      <a:srgbClr val="FFFF00"/>
                    </a:solidFill>
                  </a:rPr>
                  <a:t>期望值</a:t>
                </a:r>
                <a:r>
                  <a:rPr lang="zh-CN" altLang="en-US" sz="2800" dirty="0"/>
                  <a:t>代替</a:t>
                </a:r>
                <a:r>
                  <a:rPr lang="zh-CN" altLang="en-US" sz="2800" dirty="0">
                    <a:solidFill>
                      <a:srgbClr val="FFFF00"/>
                    </a:solidFill>
                  </a:rPr>
                  <a:t>实际次数</a:t>
                </a:r>
                <a:r>
                  <a:rPr lang="zh-CN" altLang="en-US" sz="2800" dirty="0"/>
                  <a:t>可以得到模型参数的</a:t>
                </a:r>
                <a:r>
                  <a:rPr lang="zh-CN" altLang="en-US" sz="2800" dirty="0">
                    <a:solidFill>
                      <a:srgbClr val="C00000"/>
                    </a:solidFill>
                  </a:rPr>
                  <a:t>新估计值</a:t>
                </a:r>
                <a14:m>
                  <m:oMath xmlns:m="http://schemas.openxmlformats.org/officeDocument/2006/math">
                    <m:sSub>
                      <m:sSubPr>
                        <m:ctrlPr>
                          <a:rPr lang="en-US" altLang="zh-CN" sz="2800" i="1" smtClean="0">
                            <a:solidFill>
                              <a:srgbClr val="C00000"/>
                            </a:solidFill>
                            <a:latin typeface="Cambria Math" panose="02040503050406030204" pitchFamily="18" charset="0"/>
                          </a:rPr>
                        </m:ctrlPr>
                      </m:sSubPr>
                      <m:e>
                        <m:r>
                          <a:rPr lang="zh-CN" altLang="en-US" sz="2800" i="1">
                            <a:solidFill>
                              <a:srgbClr val="C00000"/>
                            </a:solidFill>
                            <a:latin typeface="Cambria Math" panose="02040503050406030204" pitchFamily="18" charset="0"/>
                          </a:rPr>
                          <m:t>𝛩</m:t>
                        </m:r>
                      </m:e>
                      <m:sub>
                        <m:r>
                          <m:rPr>
                            <m:sty m:val="p"/>
                          </m:rPr>
                          <a:rPr lang="en-US" altLang="zh-CN" sz="2800" i="1">
                            <a:solidFill>
                              <a:srgbClr val="C00000"/>
                            </a:solidFill>
                            <a:latin typeface="Cambria Math" panose="02040503050406030204" pitchFamily="18" charset="0"/>
                          </a:rPr>
                          <m:t>t</m:t>
                        </m:r>
                        <m:r>
                          <a:rPr lang="en-US" altLang="zh-CN" sz="2800" b="0" i="1" smtClean="0">
                            <a:solidFill>
                              <a:srgbClr val="C00000"/>
                            </a:solidFill>
                            <a:latin typeface="Cambria Math" panose="02040503050406030204" pitchFamily="18" charset="0"/>
                          </a:rPr>
                          <m:t>+1</m:t>
                        </m:r>
                      </m:sub>
                    </m:sSub>
                  </m:oMath>
                </a14:m>
                <a:r>
                  <a:rPr lang="zh-CN" altLang="en-US" sz="2800" dirty="0"/>
                  <a:t>。</a:t>
                </a:r>
                <a:endParaRPr lang="en-US" altLang="zh-CN" sz="2800" dirty="0"/>
              </a:p>
              <a:p>
                <a:pPr marL="342900" indent="-342900">
                  <a:buFont typeface="+mj-ea"/>
                  <a:buAutoNum type="circleNumDbPlain"/>
                </a:pPr>
                <a:endParaRPr lang="en-US" altLang="zh-CN" sz="2800" dirty="0"/>
              </a:p>
              <a:p>
                <a:pPr marL="342900" indent="-342900">
                  <a:buFont typeface="+mj-ea"/>
                  <a:buAutoNum type="circleNumDbPlain"/>
                </a:pPr>
                <a:r>
                  <a:rPr lang="zh-CN" altLang="en-US" sz="2800" dirty="0"/>
                  <a:t>用</a:t>
                </a:r>
                <a14:m>
                  <m:oMath xmlns:m="http://schemas.openxmlformats.org/officeDocument/2006/math">
                    <m:sSub>
                      <m:sSubPr>
                        <m:ctrlPr>
                          <a:rPr lang="en-US" altLang="zh-CN" sz="2800" i="1" smtClean="0">
                            <a:solidFill>
                              <a:srgbClr val="C00000"/>
                            </a:solidFill>
                            <a:latin typeface="Cambria Math" panose="02040503050406030204" pitchFamily="18" charset="0"/>
                          </a:rPr>
                        </m:ctrlPr>
                      </m:sSubPr>
                      <m:e>
                        <m:r>
                          <a:rPr lang="zh-CN" altLang="en-US" sz="2800" i="1">
                            <a:solidFill>
                              <a:srgbClr val="C00000"/>
                            </a:solidFill>
                            <a:latin typeface="Cambria Math" panose="02040503050406030204" pitchFamily="18" charset="0"/>
                          </a:rPr>
                          <m:t>𝛩</m:t>
                        </m:r>
                      </m:e>
                      <m:sub>
                        <m:r>
                          <m:rPr>
                            <m:sty m:val="p"/>
                          </m:rPr>
                          <a:rPr lang="en-US" altLang="zh-CN" sz="2800" i="1">
                            <a:solidFill>
                              <a:srgbClr val="C00000"/>
                            </a:solidFill>
                            <a:latin typeface="Cambria Math" panose="02040503050406030204" pitchFamily="18" charset="0"/>
                          </a:rPr>
                          <m:t>t</m:t>
                        </m:r>
                        <m:r>
                          <a:rPr lang="en-US" altLang="zh-CN" sz="2800" i="1">
                            <a:solidFill>
                              <a:srgbClr val="C00000"/>
                            </a:solidFill>
                            <a:latin typeface="Cambria Math" panose="02040503050406030204" pitchFamily="18" charset="0"/>
                          </a:rPr>
                          <m:t>+1</m:t>
                        </m:r>
                      </m:sub>
                    </m:sSub>
                  </m:oMath>
                </a14:m>
                <a:r>
                  <a:rPr lang="zh-CN" altLang="en-US" sz="2800" dirty="0"/>
                  <a:t>代替</a:t>
                </a:r>
                <a14:m>
                  <m:oMath xmlns:m="http://schemas.openxmlformats.org/officeDocument/2006/math">
                    <m:sSub>
                      <m:sSubPr>
                        <m:ctrlPr>
                          <a:rPr lang="en-US" altLang="zh-CN" sz="2800" i="1" smtClean="0">
                            <a:solidFill>
                              <a:srgbClr val="00FF00"/>
                            </a:solidFill>
                            <a:latin typeface="Cambria Math" panose="02040503050406030204" pitchFamily="18" charset="0"/>
                          </a:rPr>
                        </m:ctrlPr>
                      </m:sSubPr>
                      <m:e>
                        <m:r>
                          <a:rPr lang="zh-CN" altLang="en-US" sz="2800" i="1">
                            <a:solidFill>
                              <a:srgbClr val="00FF00"/>
                            </a:solidFill>
                            <a:latin typeface="Cambria Math" panose="02040503050406030204" pitchFamily="18" charset="0"/>
                          </a:rPr>
                          <m:t>𝛩</m:t>
                        </m:r>
                      </m:e>
                      <m:sub>
                        <m:r>
                          <m:rPr>
                            <m:sty m:val="p"/>
                          </m:rPr>
                          <a:rPr lang="en-US" altLang="zh-CN" sz="2800" i="1">
                            <a:solidFill>
                              <a:srgbClr val="00FF00"/>
                            </a:solidFill>
                            <a:latin typeface="Cambria Math" panose="02040503050406030204" pitchFamily="18" charset="0"/>
                          </a:rPr>
                          <m:t>t</m:t>
                        </m:r>
                      </m:sub>
                    </m:sSub>
                  </m:oMath>
                </a14:m>
                <a:r>
                  <a:rPr lang="zh-CN" altLang="en-US" sz="2800" dirty="0"/>
                  <a:t>重复执行步骤②，</a:t>
                </a:r>
                <a:r>
                  <a:rPr lang="zh-CN" altLang="en-US" sz="2800" dirty="0">
                    <a:highlight>
                      <a:srgbClr val="000080"/>
                    </a:highlight>
                  </a:rPr>
                  <a:t>直到参数收敛</a:t>
                </a:r>
                <a:r>
                  <a:rPr lang="zh-CN" altLang="en-US" sz="2800" dirty="0"/>
                  <a:t>。</a:t>
                </a:r>
                <a:endParaRPr lang="en-US" altLang="zh-CN" sz="2800" dirty="0"/>
              </a:p>
            </p:txBody>
          </p:sp>
        </mc:Choice>
        <mc:Fallback>
          <p:sp>
            <p:nvSpPr>
              <p:cNvPr id="3" name="内容占位符 2">
                <a:extLst>
                  <a:ext uri="{FF2B5EF4-FFF2-40B4-BE49-F238E27FC236}">
                    <a16:creationId xmlns:a16="http://schemas.microsoft.com/office/drawing/2014/main" id="{2838CD44-135A-48F4-8303-80737E2956E6}"/>
                  </a:ext>
                </a:extLst>
              </p:cNvPr>
              <p:cNvSpPr>
                <a:spLocks noGrp="1" noRot="1" noChangeAspect="1" noMove="1" noResize="1" noEditPoints="1" noAdjustHandles="1" noChangeArrowheads="1" noChangeShapeType="1" noTextEdit="1"/>
              </p:cNvSpPr>
              <p:nvPr>
                <p:ph idx="1"/>
              </p:nvPr>
            </p:nvSpPr>
            <p:spPr>
              <a:xfrm>
                <a:off x="421533" y="2336872"/>
                <a:ext cx="11024680" cy="3992591"/>
              </a:xfrm>
              <a:blipFill>
                <a:blip r:embed="rId2"/>
                <a:stretch>
                  <a:fillRect l="-829" t="-2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71584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711D1-9559-45B7-92FD-28A3CE78EAEE}"/>
              </a:ext>
            </a:extLst>
          </p:cNvPr>
          <p:cNvSpPr>
            <a:spLocks noGrp="1"/>
          </p:cNvSpPr>
          <p:nvPr>
            <p:ph type="title"/>
          </p:nvPr>
        </p:nvSpPr>
        <p:spPr/>
        <p:txBody>
          <a:bodyPr/>
          <a:lstStyle/>
          <a:p>
            <a:r>
              <a:rPr lang="en-US" altLang="zh-CN" dirty="0"/>
              <a:t>EM</a:t>
            </a:r>
            <a:r>
              <a:rPr lang="zh-CN" altLang="en-US" dirty="0"/>
              <a:t>算法 例子</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6B37F43-D2E1-49E5-8761-C2BD6DBD6FBC}"/>
                  </a:ext>
                </a:extLst>
              </p:cNvPr>
              <p:cNvSpPr>
                <a:spLocks noGrp="1"/>
              </p:cNvSpPr>
              <p:nvPr>
                <p:ph idx="1"/>
              </p:nvPr>
            </p:nvSpPr>
            <p:spPr>
              <a:xfrm>
                <a:off x="680320" y="3139687"/>
                <a:ext cx="6738641" cy="2427746"/>
              </a:xfrm>
              <a:solidFill>
                <a:schemeClr val="accent1">
                  <a:lumMod val="50000"/>
                </a:schemeClr>
              </a:solidFill>
            </p:spPr>
            <p:txBody>
              <a:bodyPr/>
              <a:lstStyle/>
              <a:p>
                <a:r>
                  <a:rPr lang="zh-CN" altLang="en-US" dirty="0"/>
                  <a:t>每一步选择一枚硬币投掷</a:t>
                </a:r>
                <a:r>
                  <a:rPr lang="en-US" altLang="zh-CN" dirty="0"/>
                  <a:t>3</a:t>
                </a:r>
                <a:r>
                  <a:rPr lang="zh-CN" altLang="en-US" dirty="0"/>
                  <a:t>次</a:t>
                </a:r>
                <a:endParaRPr lang="en-US" altLang="zh-CN" dirty="0"/>
              </a:p>
              <a:p>
                <a:r>
                  <a:rPr lang="zh-CN" altLang="en-US" dirty="0"/>
                  <a:t>选择</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zh-CN" altLang="en-US" dirty="0"/>
                  <a:t>的概率为：</a:t>
                </a:r>
                <a:r>
                  <a:rPr lang="en-US" altLang="zh-CN" sz="2400" dirty="0"/>
                  <a:t> </a:t>
                </a:r>
                <a14:m>
                  <m:oMath xmlns:m="http://schemas.openxmlformats.org/officeDocument/2006/math">
                    <m:r>
                      <m:rPr>
                        <m:sty m:val="p"/>
                      </m:rPr>
                      <a:rPr lang="en-US" altLang="zh-CN" i="1" dirty="0" smtClean="0">
                        <a:solidFill>
                          <a:srgbClr val="00FF00"/>
                        </a:solidFill>
                        <a:latin typeface="Cambria Math" panose="02040503050406030204" pitchFamily="18" charset="0"/>
                      </a:rPr>
                      <m:t>λ</m:t>
                    </m:r>
                  </m:oMath>
                </a14:m>
                <a:r>
                  <a:rPr lang="zh-CN" altLang="en-US" dirty="0"/>
                  <a:t>；选择</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t>的概率为：</a:t>
                </a:r>
                <a:r>
                  <a:rPr lang="en-US" altLang="zh-CN" dirty="0"/>
                  <a:t> </a:t>
                </a:r>
                <a14:m>
                  <m:oMath xmlns:m="http://schemas.openxmlformats.org/officeDocument/2006/math">
                    <m:r>
                      <a:rPr lang="en-US" altLang="zh-CN" b="0" i="0" dirty="0" smtClean="0">
                        <a:latin typeface="Cambria Math" panose="02040503050406030204" pitchFamily="18" charset="0"/>
                      </a:rPr>
                      <m:t>1−</m:t>
                    </m:r>
                    <m:r>
                      <m:rPr>
                        <m:sty m:val="p"/>
                      </m:rPr>
                      <a:rPr lang="en-US" altLang="zh-CN" i="1" dirty="0">
                        <a:latin typeface="Cambria Math" panose="02040503050406030204" pitchFamily="18" charset="0"/>
                      </a:rPr>
                      <m:t>λ</m:t>
                    </m:r>
                    <m:r>
                      <a:rPr lang="en-US" altLang="zh-CN" i="1" dirty="0">
                        <a:latin typeface="Cambria Math" panose="02040503050406030204" pitchFamily="18" charset="0"/>
                      </a:rPr>
                      <m:t> </m:t>
                    </m:r>
                  </m:oMath>
                </a14:m>
                <a:endParaRPr lang="en-US" altLang="zh-CN" dirty="0"/>
              </a:p>
              <a:p>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b="0" i="1" smtClean="0">
                            <a:solidFill>
                              <a:srgbClr val="00FF00"/>
                            </a:solidFill>
                            <a:latin typeface="Cambria Math" panose="02040503050406030204" pitchFamily="18" charset="0"/>
                          </a:rPr>
                          <m:t>1</m:t>
                        </m:r>
                      </m:sub>
                    </m:sSub>
                    <m:r>
                      <a:rPr lang="en-US" altLang="zh-CN" i="1">
                        <a:latin typeface="Cambria Math" panose="02040503050406030204" pitchFamily="18" charset="0"/>
                      </a:rPr>
                      <m:t> </m:t>
                    </m:r>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i="1">
                            <a:solidFill>
                              <a:srgbClr val="00FF00"/>
                            </a:solidFill>
                            <a:latin typeface="Cambria Math" panose="02040503050406030204" pitchFamily="18" charset="0"/>
                          </a:rPr>
                          <m:t>2</m:t>
                        </m:r>
                      </m:sub>
                    </m:sSub>
                    <m:r>
                      <a:rPr lang="en-US" altLang="zh-CN" i="1">
                        <a:solidFill>
                          <a:srgbClr val="00FF00"/>
                        </a:solidFill>
                        <a:latin typeface="Cambria Math" panose="02040503050406030204" pitchFamily="18" charset="0"/>
                      </a:rPr>
                      <m:t> </m:t>
                    </m:r>
                  </m:oMath>
                </a14:m>
                <a:endParaRPr lang="en-US" altLang="zh-CN" dirty="0"/>
              </a:p>
              <a:p>
                <a:r>
                  <a:rPr lang="en-US" altLang="zh-CN" dirty="0"/>
                  <a:t>H</a:t>
                </a:r>
                <a:r>
                  <a:rPr lang="zh-CN" altLang="en-US" dirty="0"/>
                  <a:t>代表正面（</a:t>
                </a:r>
                <a:r>
                  <a:rPr lang="en-US" altLang="zh-CN" dirty="0"/>
                  <a:t>Head</a:t>
                </a:r>
                <a:r>
                  <a:rPr lang="zh-CN" altLang="en-US" dirty="0"/>
                  <a:t>），</a:t>
                </a:r>
                <a:r>
                  <a:rPr lang="en-US" altLang="zh-CN" dirty="0"/>
                  <a:t>T</a:t>
                </a:r>
                <a:r>
                  <a:rPr lang="zh-CN" altLang="en-US" dirty="0"/>
                  <a:t>代表背面（</a:t>
                </a:r>
                <a:r>
                  <a:rPr lang="en-US" altLang="zh-CN" dirty="0"/>
                  <a:t>Tail</a:t>
                </a:r>
                <a:r>
                  <a:rPr lang="zh-CN" altLang="en-US" dirty="0"/>
                  <a:t>）</a:t>
                </a:r>
                <a:endParaRPr lang="en-US" altLang="zh-CN" dirty="0"/>
              </a:p>
              <a:p>
                <a:r>
                  <a:rPr lang="zh-CN" altLang="en-US" dirty="0"/>
                  <a:t>待估计模型参数：</a:t>
                </a:r>
                <a14:m>
                  <m:oMath xmlns:m="http://schemas.openxmlformats.org/officeDocument/2006/math">
                    <m:r>
                      <a:rPr lang="zh-CN" altLang="en-US" i="1" smtClean="0">
                        <a:solidFill>
                          <a:srgbClr val="00FF00"/>
                        </a:solidFill>
                        <a:latin typeface="Cambria Math" panose="02040503050406030204" pitchFamily="18" charset="0"/>
                      </a:rPr>
                      <m:t>𝛩</m:t>
                    </m:r>
                  </m:oMath>
                </a14:m>
                <a:r>
                  <a:rPr lang="en-US" altLang="zh-CN" dirty="0">
                    <a:solidFill>
                      <a:srgbClr val="00FF00"/>
                    </a:solidFill>
                  </a:rPr>
                  <a:t>= </a:t>
                </a:r>
                <a:r>
                  <a:rPr lang="zh-CN" altLang="en-US" dirty="0">
                    <a:solidFill>
                      <a:srgbClr val="00FF00"/>
                    </a:solidFill>
                  </a:rPr>
                  <a:t>（</a:t>
                </a:r>
                <a:r>
                  <a:rPr lang="en-US" altLang="zh-CN" dirty="0">
                    <a:solidFill>
                      <a:srgbClr val="00FF00"/>
                    </a:solidFill>
                  </a:rPr>
                  <a:t> </a:t>
                </a:r>
                <a14:m>
                  <m:oMath xmlns:m="http://schemas.openxmlformats.org/officeDocument/2006/math">
                    <m:r>
                      <m:rPr>
                        <m:sty m:val="p"/>
                      </m:rPr>
                      <a:rPr lang="en-US" altLang="zh-CN" i="1" dirty="0">
                        <a:solidFill>
                          <a:srgbClr val="00FF00"/>
                        </a:solidFill>
                        <a:latin typeface="Cambria Math" panose="02040503050406030204" pitchFamily="18" charset="0"/>
                      </a:rPr>
                      <m:t>λ</m:t>
                    </m:r>
                    <m:r>
                      <a:rPr lang="en-US" altLang="zh-CN" i="1" dirty="0">
                        <a:solidFill>
                          <a:srgbClr val="00FF00"/>
                        </a:solidFill>
                        <a:latin typeface="Cambria Math" panose="02040503050406030204" pitchFamily="18" charset="0"/>
                      </a:rPr>
                      <m:t> </m:t>
                    </m:r>
                  </m:oMath>
                </a14:m>
                <a:r>
                  <a:rPr lang="zh-CN" altLang="en-US" dirty="0">
                    <a:solidFill>
                      <a:srgbClr val="00FF00"/>
                    </a:solidFill>
                  </a:rPr>
                  <a:t>，</a:t>
                </a:r>
                <a:r>
                  <a:rPr lang="en-US" altLang="zh-CN" dirty="0">
                    <a:solidFill>
                      <a:srgbClr val="00FF00"/>
                    </a:solidFill>
                  </a:rPr>
                  <a:t> </a:t>
                </a:r>
                <a14:m>
                  <m:oMath xmlns:m="http://schemas.openxmlformats.org/officeDocument/2006/math">
                    <m:sSub>
                      <m:sSubPr>
                        <m:ctrlPr>
                          <a:rPr lang="en-US" altLang="zh-CN" i="1">
                            <a:solidFill>
                              <a:srgbClr val="00FF00"/>
                            </a:solidFill>
                            <a:latin typeface="Cambria Math" panose="02040503050406030204" pitchFamily="18" charset="0"/>
                          </a:rPr>
                        </m:ctrlPr>
                      </m:sSubPr>
                      <m:e>
                        <m:r>
                          <a:rPr lang="en-US" altLang="zh-CN" i="1">
                            <a:solidFill>
                              <a:srgbClr val="00FF00"/>
                            </a:solidFill>
                            <a:latin typeface="Cambria Math" panose="02040503050406030204" pitchFamily="18" charset="0"/>
                          </a:rPr>
                          <m:t>h</m:t>
                        </m:r>
                      </m:e>
                      <m:sub>
                        <m:r>
                          <a:rPr lang="en-US" altLang="zh-CN" i="1">
                            <a:solidFill>
                              <a:srgbClr val="00FF00"/>
                            </a:solidFill>
                            <a:latin typeface="Cambria Math" panose="02040503050406030204" pitchFamily="18" charset="0"/>
                          </a:rPr>
                          <m:t>1</m:t>
                        </m:r>
                      </m:sub>
                    </m:sSub>
                    <m:r>
                      <a:rPr lang="en-US" altLang="zh-CN" i="1">
                        <a:solidFill>
                          <a:srgbClr val="00FF00"/>
                        </a:solidFill>
                        <a:latin typeface="Cambria Math" panose="02040503050406030204" pitchFamily="18" charset="0"/>
                      </a:rPr>
                      <m:t> </m:t>
                    </m:r>
                  </m:oMath>
                </a14:m>
                <a:r>
                  <a:rPr lang="zh-CN" altLang="en-US" dirty="0">
                    <a:solidFill>
                      <a:srgbClr val="00FF00"/>
                    </a:solidFill>
                  </a:rPr>
                  <a:t>，</a:t>
                </a:r>
                <a:r>
                  <a:rPr lang="en-US" altLang="zh-CN" dirty="0">
                    <a:solidFill>
                      <a:srgbClr val="00FF00"/>
                    </a:solidFill>
                  </a:rPr>
                  <a:t> </a:t>
                </a:r>
                <a14:m>
                  <m:oMath xmlns:m="http://schemas.openxmlformats.org/officeDocument/2006/math">
                    <m:sSub>
                      <m:sSubPr>
                        <m:ctrlPr>
                          <a:rPr lang="en-US" altLang="zh-CN" i="1">
                            <a:solidFill>
                              <a:srgbClr val="00FF00"/>
                            </a:solidFill>
                            <a:latin typeface="Cambria Math" panose="02040503050406030204" pitchFamily="18" charset="0"/>
                          </a:rPr>
                        </m:ctrlPr>
                      </m:sSubPr>
                      <m:e>
                        <m:r>
                          <a:rPr lang="en-US" altLang="zh-CN" i="1">
                            <a:solidFill>
                              <a:srgbClr val="00FF00"/>
                            </a:solidFill>
                            <a:latin typeface="Cambria Math" panose="02040503050406030204" pitchFamily="18" charset="0"/>
                          </a:rPr>
                          <m:t>h</m:t>
                        </m:r>
                      </m:e>
                      <m:sub>
                        <m:r>
                          <a:rPr lang="en-US" altLang="zh-CN" i="1">
                            <a:solidFill>
                              <a:srgbClr val="00FF00"/>
                            </a:solidFill>
                            <a:latin typeface="Cambria Math" panose="02040503050406030204" pitchFamily="18" charset="0"/>
                          </a:rPr>
                          <m:t>2</m:t>
                        </m:r>
                      </m:sub>
                    </m:sSub>
                    <m:r>
                      <a:rPr lang="en-US" altLang="zh-CN" i="1">
                        <a:solidFill>
                          <a:srgbClr val="00FF00"/>
                        </a:solidFill>
                        <a:latin typeface="Cambria Math" panose="02040503050406030204" pitchFamily="18" charset="0"/>
                      </a:rPr>
                      <m:t> </m:t>
                    </m:r>
                  </m:oMath>
                </a14:m>
                <a:r>
                  <a:rPr lang="zh-CN" altLang="en-US" dirty="0">
                    <a:solidFill>
                      <a:srgbClr val="00FF00"/>
                    </a:solidFill>
                  </a:rPr>
                  <a:t>）</a:t>
                </a:r>
                <a:endParaRPr lang="zh-CN" altLang="en-US" dirty="0"/>
              </a:p>
            </p:txBody>
          </p:sp>
        </mc:Choice>
        <mc:Fallback>
          <p:sp>
            <p:nvSpPr>
              <p:cNvPr id="3" name="内容占位符 2">
                <a:extLst>
                  <a:ext uri="{FF2B5EF4-FFF2-40B4-BE49-F238E27FC236}">
                    <a16:creationId xmlns:a16="http://schemas.microsoft.com/office/drawing/2014/main" id="{46B37F43-D2E1-49E5-8761-C2BD6DBD6FBC}"/>
                  </a:ext>
                </a:extLst>
              </p:cNvPr>
              <p:cNvSpPr>
                <a:spLocks noGrp="1" noRot="1" noChangeAspect="1" noMove="1" noResize="1" noEditPoints="1" noAdjustHandles="1" noChangeArrowheads="1" noChangeShapeType="1" noTextEdit="1"/>
              </p:cNvSpPr>
              <p:nvPr>
                <p:ph idx="1"/>
              </p:nvPr>
            </p:nvSpPr>
            <p:spPr>
              <a:xfrm>
                <a:off x="680320" y="3139687"/>
                <a:ext cx="6738641" cy="2427746"/>
              </a:xfrm>
              <a:blipFill>
                <a:blip r:embed="rId2"/>
                <a:stretch>
                  <a:fillRect l="-1267" t="-326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6" name="表格 4">
                <a:extLst>
                  <a:ext uri="{FF2B5EF4-FFF2-40B4-BE49-F238E27FC236}">
                    <a16:creationId xmlns:a16="http://schemas.microsoft.com/office/drawing/2014/main" id="{998E2A89-880C-439E-B02A-BA9013C72AA3}"/>
                  </a:ext>
                </a:extLst>
              </p:cNvPr>
              <p:cNvGraphicFramePr>
                <a:graphicFrameLocks noGrp="1"/>
              </p:cNvGraphicFramePr>
              <p:nvPr>
                <p:extLst>
                  <p:ext uri="{D42A27DB-BD31-4B8C-83A1-F6EECF244321}">
                    <p14:modId xmlns:p14="http://schemas.microsoft.com/office/powerpoint/2010/main" val="4191515694"/>
                  </p:ext>
                </p:extLst>
              </p:nvPr>
            </p:nvGraphicFramePr>
            <p:xfrm>
              <a:off x="8158265" y="3139687"/>
              <a:ext cx="2341122" cy="2427746"/>
            </p:xfrm>
            <a:graphic>
              <a:graphicData uri="http://schemas.openxmlformats.org/drawingml/2006/table">
                <a:tbl>
                  <a:tblPr firstRow="1" bandRow="1">
                    <a:tableStyleId>{5C22544A-7EE6-4342-B048-85BDC9FD1C3A}</a:tableStyleId>
                  </a:tblPr>
                  <a:tblGrid>
                    <a:gridCol w="1188031">
                      <a:extLst>
                        <a:ext uri="{9D8B030D-6E8A-4147-A177-3AD203B41FA5}">
                          <a16:colId xmlns:a16="http://schemas.microsoft.com/office/drawing/2014/main" val="243078850"/>
                        </a:ext>
                      </a:extLst>
                    </a:gridCol>
                    <a:gridCol w="1153091">
                      <a:extLst>
                        <a:ext uri="{9D8B030D-6E8A-4147-A177-3AD203B41FA5}">
                          <a16:colId xmlns:a16="http://schemas.microsoft.com/office/drawing/2014/main" val="2828440835"/>
                        </a:ext>
                      </a:extLst>
                    </a:gridCol>
                  </a:tblGrid>
                  <a:tr h="480214">
                    <a:tc>
                      <a:txBody>
                        <a:bodyPr/>
                        <a:lstStyle/>
                        <a:p>
                          <a:r>
                            <a:rPr lang="zh-CN" altLang="en-US" dirty="0"/>
                            <a:t>结果</a:t>
                          </a:r>
                        </a:p>
                      </a:txBody>
                      <a:tcPr/>
                    </a:tc>
                    <a:tc>
                      <a:txBody>
                        <a:bodyPr/>
                        <a:lstStyle/>
                        <a:p>
                          <a:r>
                            <a:rPr lang="zh-CN" altLang="en-US" dirty="0"/>
                            <a:t>硬币</a:t>
                          </a:r>
                        </a:p>
                      </a:txBody>
                      <a:tcPr/>
                    </a:tc>
                    <a:extLst>
                      <a:ext uri="{0D108BD9-81ED-4DB2-BD59-A6C34878D82A}">
                        <a16:rowId xmlns:a16="http://schemas.microsoft.com/office/drawing/2014/main" val="2538302736"/>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HHH</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𝟏</m:t>
                                    </m:r>
                                  </m:sub>
                                </m:sSub>
                              </m:oMath>
                            </m:oMathPara>
                          </a14:m>
                          <a:endParaRPr lang="zh-CN" altLang="en-US" dirty="0"/>
                        </a:p>
                      </a:txBody>
                      <a:tcPr/>
                    </a:tc>
                    <a:extLst>
                      <a:ext uri="{0D108BD9-81ED-4DB2-BD59-A6C34878D82A}">
                        <a16:rowId xmlns:a16="http://schemas.microsoft.com/office/drawing/2014/main" val="522452909"/>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TTT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dirty="0"/>
                        </a:p>
                      </a:txBody>
                      <a:tcPr/>
                    </a:tc>
                    <a:extLst>
                      <a:ext uri="{0D108BD9-81ED-4DB2-BD59-A6C34878D82A}">
                        <a16:rowId xmlns:a16="http://schemas.microsoft.com/office/drawing/2014/main" val="505854018"/>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HHH</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𝟏</m:t>
                                    </m:r>
                                  </m:sub>
                                </m:sSub>
                              </m:oMath>
                            </m:oMathPara>
                          </a14:m>
                          <a:endParaRPr lang="zh-CN" altLang="en-US" dirty="0"/>
                        </a:p>
                      </a:txBody>
                      <a:tcPr/>
                    </a:tc>
                    <a:extLst>
                      <a:ext uri="{0D108BD9-81ED-4DB2-BD59-A6C34878D82A}">
                        <a16:rowId xmlns:a16="http://schemas.microsoft.com/office/drawing/2014/main" val="217700224"/>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TTT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dirty="0"/>
                        </a:p>
                      </a:txBody>
                      <a:tcPr/>
                    </a:tc>
                    <a:extLst>
                      <a:ext uri="{0D108BD9-81ED-4DB2-BD59-A6C34878D82A}">
                        <a16:rowId xmlns:a16="http://schemas.microsoft.com/office/drawing/2014/main" val="1386464734"/>
                      </a:ext>
                    </a:extLst>
                  </a:tr>
                </a:tbl>
              </a:graphicData>
            </a:graphic>
          </p:graphicFrame>
        </mc:Choice>
        <mc:Fallback>
          <p:graphicFrame>
            <p:nvGraphicFramePr>
              <p:cNvPr id="6" name="表格 4">
                <a:extLst>
                  <a:ext uri="{FF2B5EF4-FFF2-40B4-BE49-F238E27FC236}">
                    <a16:creationId xmlns:a16="http://schemas.microsoft.com/office/drawing/2014/main" id="{998E2A89-880C-439E-B02A-BA9013C72AA3}"/>
                  </a:ext>
                </a:extLst>
              </p:cNvPr>
              <p:cNvGraphicFramePr>
                <a:graphicFrameLocks noGrp="1"/>
              </p:cNvGraphicFramePr>
              <p:nvPr>
                <p:extLst>
                  <p:ext uri="{D42A27DB-BD31-4B8C-83A1-F6EECF244321}">
                    <p14:modId xmlns:p14="http://schemas.microsoft.com/office/powerpoint/2010/main" val="4191515694"/>
                  </p:ext>
                </p:extLst>
              </p:nvPr>
            </p:nvGraphicFramePr>
            <p:xfrm>
              <a:off x="8158265" y="3139687"/>
              <a:ext cx="2341122" cy="2427746"/>
            </p:xfrm>
            <a:graphic>
              <a:graphicData uri="http://schemas.openxmlformats.org/drawingml/2006/table">
                <a:tbl>
                  <a:tblPr firstRow="1" bandRow="1">
                    <a:tableStyleId>{5C22544A-7EE6-4342-B048-85BDC9FD1C3A}</a:tableStyleId>
                  </a:tblPr>
                  <a:tblGrid>
                    <a:gridCol w="1188031">
                      <a:extLst>
                        <a:ext uri="{9D8B030D-6E8A-4147-A177-3AD203B41FA5}">
                          <a16:colId xmlns:a16="http://schemas.microsoft.com/office/drawing/2014/main" val="243078850"/>
                        </a:ext>
                      </a:extLst>
                    </a:gridCol>
                    <a:gridCol w="1153091">
                      <a:extLst>
                        <a:ext uri="{9D8B030D-6E8A-4147-A177-3AD203B41FA5}">
                          <a16:colId xmlns:a16="http://schemas.microsoft.com/office/drawing/2014/main" val="2828440835"/>
                        </a:ext>
                      </a:extLst>
                    </a:gridCol>
                  </a:tblGrid>
                  <a:tr h="480214">
                    <a:tc>
                      <a:txBody>
                        <a:bodyPr/>
                        <a:lstStyle/>
                        <a:p>
                          <a:r>
                            <a:rPr lang="zh-CN" altLang="en-US" dirty="0"/>
                            <a:t>结果</a:t>
                          </a:r>
                        </a:p>
                      </a:txBody>
                      <a:tcPr/>
                    </a:tc>
                    <a:tc>
                      <a:txBody>
                        <a:bodyPr/>
                        <a:lstStyle/>
                        <a:p>
                          <a:r>
                            <a:rPr lang="zh-CN" altLang="en-US" dirty="0"/>
                            <a:t>硬币</a:t>
                          </a:r>
                        </a:p>
                      </a:txBody>
                      <a:tcPr/>
                    </a:tc>
                    <a:extLst>
                      <a:ext uri="{0D108BD9-81ED-4DB2-BD59-A6C34878D82A}">
                        <a16:rowId xmlns:a16="http://schemas.microsoft.com/office/drawing/2014/main" val="2538302736"/>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HHH</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3"/>
                          <a:stretch>
                            <a:fillRect l="-103158" t="-105000" r="-2105" b="-302500"/>
                          </a:stretch>
                        </a:blipFill>
                      </a:tcPr>
                    </a:tc>
                    <a:extLst>
                      <a:ext uri="{0D108BD9-81ED-4DB2-BD59-A6C34878D82A}">
                        <a16:rowId xmlns:a16="http://schemas.microsoft.com/office/drawing/2014/main" val="522452909"/>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TTT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3"/>
                          <a:stretch>
                            <a:fillRect l="-103158" t="-205000" r="-2105" b="-202500"/>
                          </a:stretch>
                        </a:blipFill>
                      </a:tcPr>
                    </a:tc>
                    <a:extLst>
                      <a:ext uri="{0D108BD9-81ED-4DB2-BD59-A6C34878D82A}">
                        <a16:rowId xmlns:a16="http://schemas.microsoft.com/office/drawing/2014/main" val="505854018"/>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HHH</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3"/>
                          <a:stretch>
                            <a:fillRect l="-103158" t="-305000" r="-2105" b="-102500"/>
                          </a:stretch>
                        </a:blipFill>
                      </a:tcPr>
                    </a:tc>
                    <a:extLst>
                      <a:ext uri="{0D108BD9-81ED-4DB2-BD59-A6C34878D82A}">
                        <a16:rowId xmlns:a16="http://schemas.microsoft.com/office/drawing/2014/main" val="217700224"/>
                      </a:ext>
                    </a:extLst>
                  </a:tr>
                  <a:tr h="486883">
                    <a:tc>
                      <a:txBody>
                        <a:bodyPr/>
                        <a:lstStyle/>
                        <a:p>
                          <a:r>
                            <a:rPr lang="en-US" altLang="zh-CN" sz="1800" b="1" i="1" kern="1200" dirty="0">
                              <a:solidFill>
                                <a:schemeClr val="dk1"/>
                              </a:solidFill>
                              <a:latin typeface="Cambria Math" panose="02040503050406030204" pitchFamily="18" charset="0"/>
                              <a:ea typeface="+mn-ea"/>
                              <a:cs typeface="+mn-cs"/>
                            </a:rPr>
                            <a:t>TTT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3"/>
                          <a:stretch>
                            <a:fillRect l="-103158" t="-405000" r="-2105" b="-2500"/>
                          </a:stretch>
                        </a:blipFill>
                      </a:tcPr>
                    </a:tc>
                    <a:extLst>
                      <a:ext uri="{0D108BD9-81ED-4DB2-BD59-A6C34878D82A}">
                        <a16:rowId xmlns:a16="http://schemas.microsoft.com/office/drawing/2014/main" val="1386464734"/>
                      </a:ext>
                    </a:extLst>
                  </a:tr>
                </a:tbl>
              </a:graphicData>
            </a:graphic>
          </p:graphicFrame>
        </mc:Fallback>
      </mc:AlternateContent>
      <p:sp>
        <p:nvSpPr>
          <p:cNvPr id="4" name="文本框 3">
            <a:extLst>
              <a:ext uri="{FF2B5EF4-FFF2-40B4-BE49-F238E27FC236}">
                <a16:creationId xmlns:a16="http://schemas.microsoft.com/office/drawing/2014/main" id="{0969DF82-481A-461B-8A56-03AB1971B0B1}"/>
              </a:ext>
            </a:extLst>
          </p:cNvPr>
          <p:cNvSpPr txBox="1"/>
          <p:nvPr/>
        </p:nvSpPr>
        <p:spPr>
          <a:xfrm>
            <a:off x="680321" y="6254230"/>
            <a:ext cx="1120820" cy="369332"/>
          </a:xfrm>
          <a:prstGeom prst="rect">
            <a:avLst/>
          </a:prstGeom>
          <a:solidFill>
            <a:schemeClr val="accent1">
              <a:lumMod val="50000"/>
            </a:schemeClr>
          </a:solidFill>
        </p:spPr>
        <p:txBody>
          <a:bodyPr wrap="none" rtlCol="0">
            <a:spAutoFit/>
          </a:bodyPr>
          <a:lstStyle/>
          <a:p>
            <a:r>
              <a:rPr lang="zh-CN" altLang="en-US" dirty="0"/>
              <a:t>教材</a:t>
            </a:r>
            <a:r>
              <a:rPr lang="en-US" altLang="zh-CN" dirty="0"/>
              <a:t>63</a:t>
            </a:r>
            <a:r>
              <a:rPr lang="zh-CN" altLang="en-US" dirty="0"/>
              <a:t>页</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FEDC9502-70E8-480B-8AAF-099DD443C39E}"/>
                  </a:ext>
                </a:extLst>
              </p:cNvPr>
              <p:cNvSpPr txBox="1"/>
              <p:nvPr/>
            </p:nvSpPr>
            <p:spPr>
              <a:xfrm>
                <a:off x="680321" y="2349573"/>
                <a:ext cx="6738640" cy="523220"/>
              </a:xfrm>
              <a:prstGeom prst="rect">
                <a:avLst/>
              </a:prstGeom>
              <a:solidFill>
                <a:srgbClr val="002060"/>
              </a:solidFill>
            </p:spPr>
            <p:txBody>
              <a:bodyPr wrap="square">
                <a:spAutoFit/>
              </a:bodyPr>
              <a:lstStyle/>
              <a:p>
                <a:pPr marL="0" indent="0">
                  <a:buNone/>
                </a:pPr>
                <a:r>
                  <a:rPr lang="zh-CN" altLang="en-US" sz="2800" dirty="0"/>
                  <a:t>有两枚硬币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𝑐</m:t>
                        </m:r>
                      </m:e>
                      <m:sub>
                        <m:r>
                          <a:rPr lang="en-US" altLang="zh-CN" sz="2800" b="0" i="1" smtClean="0">
                            <a:latin typeface="Cambria Math" panose="02040503050406030204" pitchFamily="18" charset="0"/>
                          </a:rPr>
                          <m:t>1</m:t>
                        </m:r>
                      </m:sub>
                    </m:sSub>
                  </m:oMath>
                </a14:m>
                <a:r>
                  <a:rPr lang="en-US" altLang="zh-CN" sz="2800" dirty="0"/>
                  <a:t> </a:t>
                </a:r>
                <a:r>
                  <a:rPr lang="zh-CN" altLang="en-US" sz="2800" dirty="0"/>
                  <a:t>、</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𝑐</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 </m:t>
                    </m:r>
                  </m:oMath>
                </a14:m>
                <a:endParaRPr lang="en-US" altLang="zh-CN" sz="2800" dirty="0"/>
              </a:p>
            </p:txBody>
          </p:sp>
        </mc:Choice>
        <mc:Fallback>
          <p:sp>
            <p:nvSpPr>
              <p:cNvPr id="7" name="文本框 6">
                <a:extLst>
                  <a:ext uri="{FF2B5EF4-FFF2-40B4-BE49-F238E27FC236}">
                    <a16:creationId xmlns:a16="http://schemas.microsoft.com/office/drawing/2014/main" id="{FEDC9502-70E8-480B-8AAF-099DD443C39E}"/>
                  </a:ext>
                </a:extLst>
              </p:cNvPr>
              <p:cNvSpPr txBox="1">
                <a:spLocks noRot="1" noChangeAspect="1" noMove="1" noResize="1" noEditPoints="1" noAdjustHandles="1" noChangeArrowheads="1" noChangeShapeType="1" noTextEdit="1"/>
              </p:cNvSpPr>
              <p:nvPr/>
            </p:nvSpPr>
            <p:spPr>
              <a:xfrm>
                <a:off x="680321" y="2349573"/>
                <a:ext cx="6738640" cy="523220"/>
              </a:xfrm>
              <a:prstGeom prst="rect">
                <a:avLst/>
              </a:prstGeom>
              <a:blipFill>
                <a:blip r:embed="rId4"/>
                <a:stretch>
                  <a:fillRect l="-1900" t="-11628" b="-313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内容占位符 2">
                <a:extLst>
                  <a:ext uri="{FF2B5EF4-FFF2-40B4-BE49-F238E27FC236}">
                    <a16:creationId xmlns:a16="http://schemas.microsoft.com/office/drawing/2014/main" id="{909D9B02-8941-4EA5-97A9-9CBD8AD314D3}"/>
                  </a:ext>
                </a:extLst>
              </p:cNvPr>
              <p:cNvSpPr txBox="1">
                <a:spLocks/>
              </p:cNvSpPr>
              <p:nvPr/>
            </p:nvSpPr>
            <p:spPr>
              <a:xfrm>
                <a:off x="5538280" y="831208"/>
                <a:ext cx="4520118" cy="100295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buFont typeface="+mj-ea"/>
                  <a:buAutoNum type="circleNumDbPlain"/>
                </a:pPr>
                <a:r>
                  <a:rPr lang="zh-CN" altLang="en-US" sz="1200" dirty="0"/>
                  <a:t>初始时（</a:t>
                </a:r>
                <a:r>
                  <a:rPr lang="en-US" altLang="zh-CN" sz="1200" dirty="0"/>
                  <a:t>t=0</a:t>
                </a:r>
                <a:r>
                  <a:rPr lang="zh-CN" altLang="en-US" sz="1200" dirty="0"/>
                  <a:t>）</a:t>
                </a:r>
                <a:r>
                  <a:rPr lang="zh-CN" altLang="en-US" sz="1200" dirty="0">
                    <a:highlight>
                      <a:srgbClr val="000080"/>
                    </a:highlight>
                  </a:rPr>
                  <a:t>随机</a:t>
                </a:r>
                <a:r>
                  <a:rPr lang="zh-CN" altLang="en-US" sz="1200" dirty="0"/>
                  <a:t>给模型参数赋值，得到模型</a:t>
                </a:r>
                <a14:m>
                  <m:oMath xmlns:m="http://schemas.openxmlformats.org/officeDocument/2006/math">
                    <m:r>
                      <a:rPr lang="en-US" altLang="zh-CN" sz="1200" smtClean="0">
                        <a:latin typeface="Cambria Math" panose="02040503050406030204" pitchFamily="18" charset="0"/>
                      </a:rPr>
                      <m:t> </m:t>
                    </m:r>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r>
                      <a:rPr lang="zh-CN" altLang="en-US" sz="1200" i="1">
                        <a:latin typeface="Cambria Math" panose="02040503050406030204" pitchFamily="18" charset="0"/>
                      </a:rPr>
                      <m:t>。</m:t>
                    </m:r>
                  </m:oMath>
                </a14:m>
                <a:endParaRPr lang="en-US" altLang="zh-CN" sz="1200" dirty="0"/>
              </a:p>
              <a:p>
                <a:pPr marL="342900" indent="-342900">
                  <a:buFont typeface="+mj-ea"/>
                  <a:buAutoNum type="circleNumDbPlain"/>
                </a:pPr>
                <a:r>
                  <a:rPr lang="zh-CN" altLang="en-US" sz="1200" dirty="0"/>
                  <a:t>根据</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得到模型中隐变量取各个状态的</a:t>
                </a:r>
                <a:r>
                  <a:rPr lang="zh-CN" altLang="en-US" sz="1200" dirty="0">
                    <a:solidFill>
                      <a:srgbClr val="FFFF00"/>
                    </a:solidFill>
                  </a:rPr>
                  <a:t>期望值</a:t>
                </a:r>
                <a:r>
                  <a:rPr lang="zh-CN" altLang="en-US" sz="1200" dirty="0"/>
                  <a:t>。</a:t>
                </a:r>
                <a:endParaRPr lang="en-US" altLang="zh-CN" sz="1200" dirty="0"/>
              </a:p>
              <a:p>
                <a:pPr marL="342900" indent="-342900">
                  <a:buFont typeface="+mj-ea"/>
                  <a:buAutoNum type="circleNumDbPlain"/>
                </a:pPr>
                <a:r>
                  <a:rPr lang="zh-CN" altLang="en-US" sz="1200" dirty="0"/>
                  <a:t>用</a:t>
                </a:r>
                <a:r>
                  <a:rPr lang="zh-CN" altLang="en-US" sz="1200" dirty="0">
                    <a:solidFill>
                      <a:srgbClr val="FFFF00"/>
                    </a:solidFill>
                  </a:rPr>
                  <a:t>期望值</a:t>
                </a:r>
                <a:r>
                  <a:rPr lang="zh-CN" altLang="en-US" sz="1200" dirty="0"/>
                  <a:t>代替</a:t>
                </a:r>
                <a:r>
                  <a:rPr lang="zh-CN" altLang="en-US" sz="1200" dirty="0">
                    <a:solidFill>
                      <a:srgbClr val="FFFF00"/>
                    </a:solidFill>
                  </a:rPr>
                  <a:t>实际次数</a:t>
                </a:r>
                <a:r>
                  <a:rPr lang="zh-CN" altLang="en-US" sz="1200" dirty="0"/>
                  <a:t>可以得到模型参数的</a:t>
                </a:r>
                <a:r>
                  <a:rPr lang="zh-CN" altLang="en-US" sz="1200" dirty="0">
                    <a:solidFill>
                      <a:srgbClr val="C00000"/>
                    </a:solidFill>
                  </a:rPr>
                  <a:t>新估计值</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smtClean="0">
                            <a:solidFill>
                              <a:srgbClr val="C00000"/>
                            </a:solidFill>
                            <a:latin typeface="Cambria Math" panose="02040503050406030204" pitchFamily="18" charset="0"/>
                          </a:rPr>
                          <m:t>+1</m:t>
                        </m:r>
                      </m:sub>
                    </m:sSub>
                  </m:oMath>
                </a14:m>
                <a:r>
                  <a:rPr lang="zh-CN" altLang="en-US" sz="1200" dirty="0"/>
                  <a:t>。</a:t>
                </a:r>
                <a:endParaRPr lang="en-US" altLang="zh-CN" sz="1200" dirty="0"/>
              </a:p>
              <a:p>
                <a:pPr marL="342900" indent="-342900">
                  <a:buFont typeface="+mj-ea"/>
                  <a:buAutoNum type="circleNumDbPlain"/>
                </a:pPr>
                <a:r>
                  <a:rPr lang="zh-CN" altLang="en-US" sz="1200" dirty="0"/>
                  <a:t>用</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a:solidFill>
                              <a:srgbClr val="C00000"/>
                            </a:solidFill>
                            <a:latin typeface="Cambria Math" panose="02040503050406030204" pitchFamily="18" charset="0"/>
                          </a:rPr>
                          <m:t>+1</m:t>
                        </m:r>
                      </m:sub>
                    </m:sSub>
                  </m:oMath>
                </a14:m>
                <a:r>
                  <a:rPr lang="zh-CN" altLang="en-US" sz="1200" dirty="0"/>
                  <a:t>代替</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重复执行步骤②，</a:t>
                </a:r>
                <a:r>
                  <a:rPr lang="zh-CN" altLang="en-US" sz="1200" dirty="0">
                    <a:highlight>
                      <a:srgbClr val="000080"/>
                    </a:highlight>
                  </a:rPr>
                  <a:t>直到参数收敛</a:t>
                </a:r>
                <a:r>
                  <a:rPr lang="zh-CN" altLang="en-US" sz="1200" dirty="0"/>
                  <a:t>。</a:t>
                </a:r>
                <a:endParaRPr lang="en-US" altLang="zh-CN" sz="1200" dirty="0"/>
              </a:p>
            </p:txBody>
          </p:sp>
        </mc:Choice>
        <mc:Fallback>
          <p:sp>
            <p:nvSpPr>
              <p:cNvPr id="8" name="内容占位符 2">
                <a:extLst>
                  <a:ext uri="{FF2B5EF4-FFF2-40B4-BE49-F238E27FC236}">
                    <a16:creationId xmlns:a16="http://schemas.microsoft.com/office/drawing/2014/main" id="{909D9B02-8941-4EA5-97A9-9CBD8AD314D3}"/>
                  </a:ext>
                </a:extLst>
              </p:cNvPr>
              <p:cNvSpPr txBox="1">
                <a:spLocks noRot="1" noChangeAspect="1" noMove="1" noResize="1" noEditPoints="1" noAdjustHandles="1" noChangeArrowheads="1" noChangeShapeType="1" noTextEdit="1"/>
              </p:cNvSpPr>
              <p:nvPr/>
            </p:nvSpPr>
            <p:spPr>
              <a:xfrm>
                <a:off x="5538280" y="831208"/>
                <a:ext cx="4520118" cy="1002958"/>
              </a:xfrm>
              <a:prstGeom prst="rect">
                <a:avLst/>
              </a:prstGeom>
              <a:blipFill>
                <a:blip r:embed="rId5"/>
                <a:stretch>
                  <a:fillRect t="-48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4547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40A4E7D-AEF7-476D-8F54-EA7ABFBE7AFD}"/>
                  </a:ext>
                </a:extLst>
              </p:cNvPr>
              <p:cNvSpPr>
                <a:spLocks noGrp="1"/>
              </p:cNvSpPr>
              <p:nvPr>
                <p:ph type="title"/>
              </p:nvPr>
            </p:nvSpPr>
            <p:spPr/>
            <p:txBody>
              <a:bodyPr/>
              <a:lstStyle/>
              <a:p>
                <a14:m>
                  <m:oMath xmlns:m="http://schemas.openxmlformats.org/officeDocument/2006/math">
                    <m:r>
                      <a:rPr lang="zh-CN" altLang="en-US" i="1" smtClean="0">
                        <a:latin typeface="Cambria Math" panose="02040503050406030204" pitchFamily="18" charset="0"/>
                      </a:rPr>
                      <m:t>𝛩</m:t>
                    </m:r>
                  </m:oMath>
                </a14:m>
                <a:r>
                  <a:rPr lang="en-US" altLang="zh-CN" dirty="0"/>
                  <a:t>= </a:t>
                </a:r>
                <a:r>
                  <a:rPr lang="zh-CN" altLang="en-US" dirty="0"/>
                  <a:t>（</a:t>
                </a:r>
                <a:r>
                  <a:rPr lang="en-US" altLang="zh-CN" dirty="0"/>
                  <a:t> </a:t>
                </a:r>
                <a14:m>
                  <m:oMath xmlns:m="http://schemas.openxmlformats.org/officeDocument/2006/math">
                    <m:r>
                      <m:rPr>
                        <m:sty m:val="p"/>
                      </m:rPr>
                      <a:rPr lang="en-US" altLang="zh-CN" i="1" dirty="0">
                        <a:latin typeface="Cambria Math" panose="02040503050406030204" pitchFamily="18" charset="0"/>
                      </a:rPr>
                      <m:t>λ</m:t>
                    </m:r>
                    <m:r>
                      <a:rPr lang="en-US" altLang="zh-CN" i="1" dirty="0">
                        <a:latin typeface="Cambria Math" panose="02040503050406030204" pitchFamily="18" charset="0"/>
                      </a:rPr>
                      <m:t> </m:t>
                    </m:r>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r>
                      <a:rPr lang="en-US" altLang="zh-CN" i="1">
                        <a:latin typeface="Cambria Math" panose="02040503050406030204" pitchFamily="18" charset="0"/>
                      </a:rPr>
                      <m:t> </m:t>
                    </m:r>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2</m:t>
                        </m:r>
                      </m:sub>
                    </m:sSub>
                    <m:r>
                      <a:rPr lang="en-US" altLang="zh-CN" i="1">
                        <a:latin typeface="Cambria Math" panose="02040503050406030204" pitchFamily="18" charset="0"/>
                      </a:rPr>
                      <m:t> </m:t>
                    </m:r>
                  </m:oMath>
                </a14:m>
                <a:r>
                  <a:rPr lang="zh-CN" altLang="en-US" dirty="0"/>
                  <a:t>）</a:t>
                </a:r>
              </a:p>
            </p:txBody>
          </p:sp>
        </mc:Choice>
        <mc:Fallback xmlns="">
          <p:sp>
            <p:nvSpPr>
              <p:cNvPr id="2" name="标题 1">
                <a:extLst>
                  <a:ext uri="{FF2B5EF4-FFF2-40B4-BE49-F238E27FC236}">
                    <a16:creationId xmlns:a16="http://schemas.microsoft.com/office/drawing/2014/main" id="{940A4E7D-AEF7-476D-8F54-EA7ABFBE7AFD}"/>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5BD4555-0866-415A-812A-D6BF32187978}"/>
                  </a:ext>
                </a:extLst>
              </p:cNvPr>
              <p:cNvSpPr>
                <a:spLocks noGrp="1"/>
              </p:cNvSpPr>
              <p:nvPr>
                <p:ph idx="1"/>
              </p:nvPr>
            </p:nvSpPr>
            <p:spPr>
              <a:xfrm>
                <a:off x="446857" y="2336873"/>
                <a:ext cx="11440343" cy="3599316"/>
              </a:xfrm>
              <a:solidFill>
                <a:schemeClr val="bg2"/>
              </a:solidFill>
            </p:spPr>
            <p:txBody>
              <a:bodyPr/>
              <a:lstStyle/>
              <a:p>
                <a:pPr marL="0" indent="0">
                  <a:buNone/>
                </a:pPr>
                <a:r>
                  <a:rPr lang="zh-CN" altLang="en-US" dirty="0"/>
                  <a:t>① </a:t>
                </a:r>
                <a:r>
                  <a:rPr lang="zh-CN" altLang="en-US" b="1" dirty="0">
                    <a:solidFill>
                      <a:srgbClr val="00FF00"/>
                    </a:solidFill>
                  </a:rPr>
                  <a:t>随机</a:t>
                </a:r>
                <a:r>
                  <a:rPr lang="zh-CN" altLang="en-US" dirty="0"/>
                  <a:t>给模型参数赋值：</a:t>
                </a:r>
                <a:r>
                  <a:rPr lang="en-US" altLang="zh-CN" sz="2400" dirty="0"/>
                  <a:t> </a:t>
                </a:r>
                <a14:m>
                  <m:oMath xmlns:m="http://schemas.openxmlformats.org/officeDocument/2006/math">
                    <m:sSub>
                      <m:sSubPr>
                        <m:ctrlPr>
                          <a:rPr lang="en-US" altLang="zh-CN" sz="2400" i="1" smtClean="0">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𝛩</m:t>
                        </m:r>
                      </m:e>
                      <m:sub>
                        <m:r>
                          <a:rPr lang="en-US" altLang="zh-CN" sz="2400" b="0" i="1" smtClean="0">
                            <a:solidFill>
                              <a:srgbClr val="00FF00"/>
                            </a:solidFill>
                            <a:latin typeface="Cambria Math" panose="02040503050406030204" pitchFamily="18" charset="0"/>
                          </a:rPr>
                          <m:t>0</m:t>
                        </m:r>
                      </m:sub>
                    </m:sSub>
                    <m:r>
                      <a:rPr lang="en-US" altLang="zh-CN" i="1">
                        <a:solidFill>
                          <a:srgbClr val="00FF00"/>
                        </a:solidFill>
                        <a:latin typeface="Cambria Math" panose="02040503050406030204" pitchFamily="18" charset="0"/>
                      </a:rPr>
                      <m:t>=</m:t>
                    </m:r>
                    <m:r>
                      <a:rPr lang="zh-CN" altLang="en-US" i="1">
                        <a:solidFill>
                          <a:srgbClr val="00FF00"/>
                        </a:solidFill>
                        <a:latin typeface="Cambria Math" panose="02040503050406030204" pitchFamily="18" charset="0"/>
                      </a:rPr>
                      <m:t>（</m:t>
                    </m:r>
                    <m:r>
                      <a:rPr lang="en-US" altLang="zh-CN" b="0" i="1" smtClean="0">
                        <a:solidFill>
                          <a:srgbClr val="00FF00"/>
                        </a:solidFill>
                        <a:latin typeface="Cambria Math" panose="02040503050406030204" pitchFamily="18" charset="0"/>
                      </a:rPr>
                      <m:t>0.3, 0.3, 0.6</m:t>
                    </m:r>
                    <m:r>
                      <a:rPr lang="zh-CN" altLang="en-US" i="1">
                        <a:solidFill>
                          <a:srgbClr val="00FF00"/>
                        </a:solidFill>
                        <a:latin typeface="Cambria Math" panose="02040503050406030204" pitchFamily="18" charset="0"/>
                      </a:rPr>
                      <m:t>）</m:t>
                    </m:r>
                  </m:oMath>
                </a14:m>
                <a:r>
                  <a:rPr lang="zh-CN" altLang="en-US" dirty="0">
                    <a:solidFill>
                      <a:srgbClr val="00FF00"/>
                    </a:solidFill>
                  </a:rPr>
                  <a:t>；</a:t>
                </a:r>
                <a:r>
                  <a:rPr lang="en-US" altLang="zh-CN" dirty="0"/>
                  <a:t> </a:t>
                </a:r>
                <a14:m>
                  <m:oMath xmlns:m="http://schemas.openxmlformats.org/officeDocument/2006/math">
                    <m:r>
                      <m:rPr>
                        <m:sty m:val="p"/>
                      </m:rPr>
                      <a:rPr lang="en-US" altLang="zh-CN" i="1" dirty="0" smtClean="0">
                        <a:solidFill>
                          <a:schemeClr val="tx1"/>
                        </a:solidFill>
                        <a:latin typeface="Cambria Math" panose="02040503050406030204" pitchFamily="18" charset="0"/>
                      </a:rPr>
                      <m:t>λ</m:t>
                    </m:r>
                    <m:r>
                      <a:rPr lang="en-US" altLang="zh-CN" i="1" dirty="0" smtClean="0">
                        <a:solidFill>
                          <a:schemeClr val="tx1"/>
                        </a:solidFill>
                        <a:latin typeface="Cambria Math" panose="02040503050406030204" pitchFamily="18" charset="0"/>
                      </a:rPr>
                      <m:t> =</m:t>
                    </m:r>
                  </m:oMath>
                </a14:m>
                <a:r>
                  <a:rPr lang="en-US" altLang="zh-CN" dirty="0">
                    <a:solidFill>
                      <a:schemeClr val="tx1"/>
                    </a:solidFill>
                  </a:rPr>
                  <a:t>0.3</a:t>
                </a:r>
                <a:r>
                  <a:rPr lang="zh-CN" altLang="en-US" dirty="0">
                    <a:solidFill>
                      <a:schemeClr val="tx1"/>
                    </a:solidFill>
                  </a:rPr>
                  <a:t>，</a:t>
                </a:r>
                <a:r>
                  <a:rPr lang="en-US" altLang="zh-CN" dirty="0">
                    <a:solidFill>
                      <a:schemeClr val="tx1"/>
                    </a:solidFill>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h</m:t>
                        </m:r>
                      </m:e>
                      <m:sub>
                        <m:r>
                          <a:rPr lang="en-US" altLang="zh-CN" i="1">
                            <a:solidFill>
                              <a:schemeClr val="tx1"/>
                            </a:solidFill>
                            <a:latin typeface="Cambria Math" panose="02040503050406030204" pitchFamily="18" charset="0"/>
                          </a:rPr>
                          <m:t>1</m:t>
                        </m:r>
                      </m:sub>
                    </m:sSub>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0.3</m:t>
                    </m:r>
                    <m:r>
                      <a:rPr lang="en-US" altLang="zh-CN" i="1">
                        <a:solidFill>
                          <a:schemeClr val="tx1"/>
                        </a:solidFill>
                        <a:latin typeface="Cambria Math" panose="02040503050406030204" pitchFamily="18" charset="0"/>
                      </a:rPr>
                      <m:t> </m:t>
                    </m:r>
                  </m:oMath>
                </a14:m>
                <a:r>
                  <a:rPr lang="zh-CN" altLang="en-US" dirty="0">
                    <a:solidFill>
                      <a:schemeClr val="tx1"/>
                    </a:solidFill>
                  </a:rPr>
                  <a:t>，</a:t>
                </a:r>
                <a:r>
                  <a:rPr lang="en-US" altLang="zh-CN" dirty="0">
                    <a:solidFill>
                      <a:schemeClr val="tx1"/>
                    </a:solidFill>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h</m:t>
                        </m:r>
                      </m:e>
                      <m:sub>
                        <m:r>
                          <a:rPr lang="en-US" altLang="zh-CN" i="1">
                            <a:solidFill>
                              <a:schemeClr val="tx1"/>
                            </a:solidFill>
                            <a:latin typeface="Cambria Math" panose="02040503050406030204" pitchFamily="18" charset="0"/>
                          </a:rPr>
                          <m:t>2</m:t>
                        </m:r>
                      </m:sub>
                    </m:sSub>
                    <m:r>
                      <a:rPr lang="en-US" altLang="zh-CN" i="1">
                        <a:solidFill>
                          <a:schemeClr val="tx1"/>
                        </a:solidFill>
                        <a:latin typeface="Cambria Math" panose="02040503050406030204" pitchFamily="18" charset="0"/>
                      </a:rPr>
                      <m:t>=</m:t>
                    </m:r>
                  </m:oMath>
                </a14:m>
                <a:r>
                  <a:rPr lang="en-US" altLang="zh-CN" dirty="0">
                    <a:solidFill>
                      <a:schemeClr val="tx1"/>
                    </a:solidFill>
                  </a:rPr>
                  <a:t>0.6</a:t>
                </a:r>
                <a:endParaRPr lang="en-US" altLang="zh-CN" dirty="0">
                  <a:solidFill>
                    <a:srgbClr val="00FF00"/>
                  </a:solidFill>
                </a:endParaRPr>
              </a:p>
              <a:p>
                <a:pPr marL="0" indent="0">
                  <a:buNone/>
                </a:pPr>
                <a:r>
                  <a:rPr lang="zh-CN" altLang="en-US" dirty="0"/>
                  <a:t>②</a:t>
                </a:r>
                <a:r>
                  <a:rPr lang="zh-CN" altLang="en-US" sz="2400" dirty="0"/>
                  <a:t>根据</a:t>
                </a:r>
                <a14:m>
                  <m:oMath xmlns:m="http://schemas.openxmlformats.org/officeDocument/2006/math">
                    <m:sSub>
                      <m:sSubPr>
                        <m:ctrlPr>
                          <a:rPr lang="en-US" altLang="zh-CN" sz="2400" i="1" smtClean="0">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𝛩</m:t>
                        </m:r>
                      </m:e>
                      <m:sub>
                        <m:r>
                          <m:rPr>
                            <m:sty m:val="p"/>
                          </m:rPr>
                          <a:rPr lang="en-US" altLang="zh-CN" sz="2400" i="1">
                            <a:solidFill>
                              <a:srgbClr val="00FF00"/>
                            </a:solidFill>
                            <a:latin typeface="Cambria Math" panose="02040503050406030204" pitchFamily="18" charset="0"/>
                          </a:rPr>
                          <m:t>t</m:t>
                        </m:r>
                      </m:sub>
                    </m:sSub>
                  </m:oMath>
                </a14:m>
                <a:r>
                  <a:rPr lang="zh-CN" altLang="en-US" sz="2400" dirty="0"/>
                  <a:t>得到模型中隐变量取各个状态的</a:t>
                </a:r>
                <a:r>
                  <a:rPr lang="zh-CN" altLang="en-US" sz="2400" b="1" dirty="0">
                    <a:solidFill>
                      <a:srgbClr val="FFFF00"/>
                    </a:solidFill>
                  </a:rPr>
                  <a:t>期望值</a:t>
                </a:r>
                <a:r>
                  <a:rPr lang="zh-CN" altLang="en-US" sz="2400" dirty="0"/>
                  <a:t>。</a:t>
                </a:r>
                <a:endParaRPr lang="en-US" altLang="zh-CN" sz="2400" dirty="0"/>
              </a:p>
              <a:p>
                <a:pPr marL="0" indent="0">
                  <a:buNone/>
                </a:pPr>
                <a:endParaRPr lang="zh-CN" altLang="en-US" dirty="0"/>
              </a:p>
            </p:txBody>
          </p:sp>
        </mc:Choice>
        <mc:Fallback>
          <p:sp>
            <p:nvSpPr>
              <p:cNvPr id="3" name="内容占位符 2">
                <a:extLst>
                  <a:ext uri="{FF2B5EF4-FFF2-40B4-BE49-F238E27FC236}">
                    <a16:creationId xmlns:a16="http://schemas.microsoft.com/office/drawing/2014/main" id="{25BD4555-0866-415A-812A-D6BF32187978}"/>
                  </a:ext>
                </a:extLst>
              </p:cNvPr>
              <p:cNvSpPr>
                <a:spLocks noGrp="1" noRot="1" noChangeAspect="1" noMove="1" noResize="1" noEditPoints="1" noAdjustHandles="1" noChangeArrowheads="1" noChangeShapeType="1" noTextEdit="1"/>
              </p:cNvSpPr>
              <p:nvPr>
                <p:ph idx="1"/>
              </p:nvPr>
            </p:nvSpPr>
            <p:spPr>
              <a:xfrm>
                <a:off x="446857" y="2336873"/>
                <a:ext cx="11440343" cy="3599316"/>
              </a:xfrm>
              <a:blipFill>
                <a:blip r:embed="rId3"/>
                <a:stretch>
                  <a:fillRect l="-799" t="-22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9F2BD32B-57A5-4444-8EB9-9F4555C9C5B1}"/>
                  </a:ext>
                </a:extLst>
              </p:cNvPr>
              <p:cNvSpPr txBox="1"/>
              <p:nvPr/>
            </p:nvSpPr>
            <p:spPr>
              <a:xfrm>
                <a:off x="937097" y="3315515"/>
                <a:ext cx="10509116" cy="445443"/>
              </a:xfrm>
              <a:prstGeom prst="rect">
                <a:avLst/>
              </a:prstGeom>
              <a:solidFill>
                <a:schemeClr val="accent1">
                  <a:lumMod val="50000"/>
                </a:schemeClr>
              </a:solidFill>
            </p:spPr>
            <p:txBody>
              <a:bodyPr wrap="square" lIns="0" tIns="0" rIns="0" bIns="0" rtlCol="0">
                <a:spAutoFit/>
              </a:bodyPr>
              <a:lstStyle/>
              <a:p>
                <a14:m>
                  <m:oMath xmlns:m="http://schemas.openxmlformats.org/officeDocument/2006/math">
                    <m:sSub>
                      <m:sSubPr>
                        <m:ctrlPr>
                          <a:rPr lang="zh-CN" altLang="en-US" b="1" i="1" smtClean="0">
                            <a:solidFill>
                              <a:schemeClr val="tx1"/>
                            </a:solidFill>
                            <a:latin typeface="Cambria Math" panose="02040503050406030204" pitchFamily="18" charset="0"/>
                          </a:rPr>
                        </m:ctrlPr>
                      </m:sSubPr>
                      <m:e>
                        <m:acc>
                          <m:accPr>
                            <m:chr m:val="̃"/>
                            <m:ctrlPr>
                              <a:rPr lang="zh-CN" altLang="en-US" b="1" i="1">
                                <a:solidFill>
                                  <a:schemeClr val="tx1"/>
                                </a:solidFill>
                                <a:latin typeface="Cambria Math" panose="02040503050406030204" pitchFamily="18" charset="0"/>
                              </a:rPr>
                            </m:ctrlPr>
                          </m:accPr>
                          <m:e>
                            <m:r>
                              <a:rPr lang="zh-CN" altLang="en-US" b="1" i="1">
                                <a:solidFill>
                                  <a:schemeClr val="tx1"/>
                                </a:solidFill>
                                <a:latin typeface="Cambria Math" panose="02040503050406030204" pitchFamily="18" charset="0"/>
                              </a:rPr>
                              <m:t>𝑷</m:t>
                            </m:r>
                          </m:e>
                        </m:acc>
                      </m:e>
                      <m:sub>
                        <m:r>
                          <a:rPr lang="zh-CN" altLang="en-US" b="1" i="1">
                            <a:solidFill>
                              <a:schemeClr val="tx1"/>
                            </a:solidFill>
                            <a:latin typeface="Cambria Math" panose="02040503050406030204" pitchFamily="18" charset="0"/>
                          </a:rPr>
                          <m:t>𝟏</m:t>
                        </m:r>
                      </m:sub>
                    </m:sSub>
                    <m:r>
                      <a:rPr lang="zh-CN" altLang="en-US" b="1" i="1">
                        <a:solidFill>
                          <a:schemeClr val="tx1"/>
                        </a:solidFill>
                        <a:latin typeface="Cambria Math" panose="02040503050406030204" pitchFamily="18" charset="0"/>
                      </a:rPr>
                      <m:t>=</m:t>
                    </m:r>
                    <m:f>
                      <m:fPr>
                        <m:ctrlPr>
                          <a:rPr lang="zh-CN" altLang="en-US" b="1" i="1">
                            <a:solidFill>
                              <a:schemeClr val="tx1"/>
                            </a:solidFill>
                            <a:latin typeface="Cambria Math" panose="02040503050406030204" pitchFamily="18" charset="0"/>
                          </a:rPr>
                        </m:ctrlPr>
                      </m:fPr>
                      <m:num>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d>
                              <m:dPr>
                                <m:begChr m:val="⟨"/>
                                <m:endChr m:val="⟩"/>
                                <m:ctrlPr>
                                  <a:rPr lang="zh-CN" altLang="en-US" b="1"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𝑯</m:t>
                                </m:r>
                                <m:r>
                                  <a:rPr lang="en-US" altLang="zh-CN" b="1" i="1">
                                    <a:solidFill>
                                      <a:schemeClr val="tx1"/>
                                    </a:solidFill>
                                    <a:latin typeface="Cambria Math" panose="02040503050406030204" pitchFamily="18" charset="0"/>
                                  </a:rPr>
                                  <m:t>𝑯𝑯</m:t>
                                </m:r>
                                <m:r>
                                  <a:rPr lang="en-US" altLang="zh-CN" b="1" i="0" smtClean="0">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𝒄</m:t>
                                    </m:r>
                                  </m:e>
                                  <m:sub>
                                    <m:r>
                                      <a:rPr lang="en-US" altLang="zh-CN" b="1" i="1">
                                        <a:solidFill>
                                          <a:schemeClr val="tx1"/>
                                        </a:solidFill>
                                        <a:latin typeface="Cambria Math" panose="02040503050406030204" pitchFamily="18" charset="0"/>
                                      </a:rPr>
                                      <m:t>𝟏</m:t>
                                    </m:r>
                                  </m:sub>
                                </m:sSub>
                              </m:e>
                            </m:d>
                          </m:e>
                        </m:d>
                      </m:num>
                      <m:den>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d>
                              <m:dPr>
                                <m:begChr m:val="⟨"/>
                                <m:endChr m:val="⟩"/>
                                <m:ctrlPr>
                                  <a:rPr lang="zh-CN" altLang="en-US" b="1"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𝑯</m:t>
                                </m:r>
                                <m:r>
                                  <a:rPr lang="en-US" altLang="zh-CN" b="1" i="1">
                                    <a:solidFill>
                                      <a:schemeClr val="tx1"/>
                                    </a:solidFill>
                                    <a:latin typeface="Cambria Math" panose="02040503050406030204" pitchFamily="18" charset="0"/>
                                  </a:rPr>
                                  <m:t>𝑯𝑯</m:t>
                                </m:r>
                              </m:e>
                            </m:d>
                          </m:e>
                        </m:d>
                      </m:den>
                    </m:f>
                  </m:oMath>
                </a14:m>
                <a:r>
                  <a:rPr lang="zh-CN" altLang="en-US" b="1" i="1" dirty="0">
                    <a:solidFill>
                      <a:schemeClr val="tx1"/>
                    </a:solidFill>
                    <a:latin typeface="Cambria Math" panose="02040503050406030204" pitchFamily="18" charset="0"/>
                  </a:rPr>
                  <a:t> </a:t>
                </a:r>
                <a:r>
                  <a:rPr lang="en-US" altLang="zh-CN" b="1" dirty="0">
                    <a:solidFill>
                      <a:schemeClr val="tx1"/>
                    </a:solidFill>
                    <a:latin typeface="Cambria Math" panose="02040503050406030204" pitchFamily="18" charset="0"/>
                  </a:rPr>
                  <a:t>= </a:t>
                </a:r>
                <a14:m>
                  <m:oMath xmlns:m="http://schemas.openxmlformats.org/officeDocument/2006/math">
                    <m:f>
                      <m:fPr>
                        <m:ctrlPr>
                          <a:rPr lang="zh-CN" altLang="en-US" b="1" i="1">
                            <a:solidFill>
                              <a:schemeClr val="tx1"/>
                            </a:solidFill>
                            <a:latin typeface="Cambria Math" panose="02040503050406030204" pitchFamily="18" charset="0"/>
                          </a:rPr>
                        </m:ctrlPr>
                      </m:fPr>
                      <m:num>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𝒄</m:t>
                                </m:r>
                              </m:e>
                              <m:sub>
                                <m:r>
                                  <a:rPr lang="en-US" altLang="zh-CN" b="1" i="1">
                                    <a:solidFill>
                                      <a:schemeClr val="tx1"/>
                                    </a:solidFill>
                                    <a:latin typeface="Cambria Math" panose="02040503050406030204" pitchFamily="18" charset="0"/>
                                  </a:rPr>
                                  <m:t>𝟏</m:t>
                                </m:r>
                              </m:sub>
                            </m:sSub>
                          </m:e>
                        </m:d>
                        <m:r>
                          <a:rPr lang="en-US" altLang="zh-CN" b="1" i="1">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d>
                              <m:dPr>
                                <m:begChr m:val="⟨"/>
                                <m:endChr m:val="⟩"/>
                                <m:ctrlPr>
                                  <a:rPr lang="zh-CN" altLang="en-US" b="1"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𝑯</m:t>
                                </m:r>
                                <m:r>
                                  <a:rPr lang="en-US" altLang="zh-CN" b="1" i="1">
                                    <a:solidFill>
                                      <a:schemeClr val="tx1"/>
                                    </a:solidFill>
                                    <a:latin typeface="Cambria Math" panose="02040503050406030204" pitchFamily="18" charset="0"/>
                                  </a:rPr>
                                  <m:t>𝑯𝑯</m:t>
                                </m:r>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𝒄</m:t>
                                    </m:r>
                                  </m:e>
                                  <m:sub>
                                    <m:r>
                                      <a:rPr lang="en-US" altLang="zh-CN" b="1" i="1">
                                        <a:solidFill>
                                          <a:schemeClr val="tx1"/>
                                        </a:solidFill>
                                        <a:latin typeface="Cambria Math" panose="02040503050406030204" pitchFamily="18" charset="0"/>
                                      </a:rPr>
                                      <m:t>𝟏</m:t>
                                    </m:r>
                                  </m:sub>
                                </m:sSub>
                              </m:e>
                            </m:d>
                          </m:e>
                        </m:d>
                      </m:num>
                      <m:den>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d>
                              <m:dPr>
                                <m:begChr m:val="⟨"/>
                                <m:endChr m:val="⟩"/>
                                <m:ctrlPr>
                                  <a:rPr lang="zh-CN" altLang="en-US" b="1"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𝑯</m:t>
                                </m:r>
                                <m:r>
                                  <a:rPr lang="en-US" altLang="zh-CN" b="1" i="1">
                                    <a:solidFill>
                                      <a:schemeClr val="tx1"/>
                                    </a:solidFill>
                                    <a:latin typeface="Cambria Math" panose="02040503050406030204" pitchFamily="18" charset="0"/>
                                  </a:rPr>
                                  <m:t>𝑯𝑯</m:t>
                                </m:r>
                              </m:e>
                            </m:d>
                          </m:e>
                        </m:d>
                      </m:den>
                    </m:f>
                    <m:r>
                      <m:rPr>
                        <m:nor/>
                      </m:rPr>
                      <a:rPr lang="en-US" altLang="zh-CN" b="1" dirty="0">
                        <a:solidFill>
                          <a:schemeClr val="tx1"/>
                        </a:solidFill>
                        <a:latin typeface="Cambria Math" panose="02040503050406030204" pitchFamily="18" charset="0"/>
                      </a:rPr>
                      <m:t>= </m:t>
                    </m:r>
                    <m:f>
                      <m:fPr>
                        <m:ctrlPr>
                          <a:rPr lang="zh-CN" altLang="en-US" b="1" i="1">
                            <a:solidFill>
                              <a:schemeClr val="tx1"/>
                            </a:solidFill>
                            <a:latin typeface="Cambria Math" panose="02040503050406030204" pitchFamily="18" charset="0"/>
                          </a:rPr>
                        </m:ctrlPr>
                      </m:fPr>
                      <m:num>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𝒄</m:t>
                                </m:r>
                              </m:e>
                              <m:sub>
                                <m:r>
                                  <a:rPr lang="en-US" altLang="zh-CN" b="1" i="1">
                                    <a:solidFill>
                                      <a:schemeClr val="tx1"/>
                                    </a:solidFill>
                                    <a:latin typeface="Cambria Math" panose="02040503050406030204" pitchFamily="18" charset="0"/>
                                  </a:rPr>
                                  <m:t>𝟏</m:t>
                                </m:r>
                              </m:sub>
                            </m:sSub>
                          </m:e>
                        </m:d>
                        <m:r>
                          <a:rPr lang="en-US" altLang="zh-CN" b="1" i="1">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d>
                              <m:dPr>
                                <m:begChr m:val="⟨"/>
                                <m:endChr m:val="⟩"/>
                                <m:ctrlPr>
                                  <a:rPr lang="zh-CN" altLang="en-US" b="1"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𝑯</m:t>
                                </m:r>
                                <m:r>
                                  <a:rPr lang="en-US" altLang="zh-CN" b="1" i="1">
                                    <a:solidFill>
                                      <a:schemeClr val="tx1"/>
                                    </a:solidFill>
                                    <a:latin typeface="Cambria Math" panose="02040503050406030204" pitchFamily="18" charset="0"/>
                                  </a:rPr>
                                  <m:t>𝑯𝑯</m:t>
                                </m:r>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𝒄</m:t>
                                    </m:r>
                                  </m:e>
                                  <m:sub>
                                    <m:r>
                                      <a:rPr lang="en-US" altLang="zh-CN" b="1" i="1">
                                        <a:solidFill>
                                          <a:schemeClr val="tx1"/>
                                        </a:solidFill>
                                        <a:latin typeface="Cambria Math" panose="02040503050406030204" pitchFamily="18" charset="0"/>
                                      </a:rPr>
                                      <m:t>𝟏</m:t>
                                    </m:r>
                                  </m:sub>
                                </m:sSub>
                              </m:e>
                            </m:d>
                          </m:e>
                        </m:d>
                      </m:num>
                      <m:den>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d>
                              <m:dPr>
                                <m:begChr m:val="⟨"/>
                                <m:endChr m:val="⟩"/>
                                <m:ctrlPr>
                                  <a:rPr lang="zh-CN" altLang="en-US" b="1"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𝑯</m:t>
                                </m:r>
                                <m:r>
                                  <a:rPr lang="en-US" altLang="zh-CN" b="1" i="1">
                                    <a:solidFill>
                                      <a:schemeClr val="tx1"/>
                                    </a:solidFill>
                                    <a:latin typeface="Cambria Math" panose="02040503050406030204" pitchFamily="18" charset="0"/>
                                  </a:rPr>
                                  <m:t>𝑯𝑯</m:t>
                                </m:r>
                                <m:r>
                                  <a:rPr lang="en-US" altLang="zh-CN" b="1" i="1" smtClean="0">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𝒄</m:t>
                                    </m:r>
                                  </m:e>
                                  <m:sub>
                                    <m:r>
                                      <a:rPr lang="en-US" altLang="zh-CN" b="1" i="1">
                                        <a:solidFill>
                                          <a:schemeClr val="tx1"/>
                                        </a:solidFill>
                                        <a:latin typeface="Cambria Math" panose="02040503050406030204" pitchFamily="18" charset="0"/>
                                      </a:rPr>
                                      <m:t>𝟏</m:t>
                                    </m:r>
                                  </m:sub>
                                </m:sSub>
                              </m:e>
                            </m:d>
                          </m:e>
                        </m:d>
                        <m:r>
                          <a:rPr lang="en-US" altLang="zh-CN" b="1" i="1" smtClean="0">
                            <a:solidFill>
                              <a:schemeClr val="tx1"/>
                            </a:solidFill>
                            <a:latin typeface="Cambria Math" panose="02040503050406030204" pitchFamily="18" charset="0"/>
                          </a:rPr>
                          <m:t>+</m:t>
                        </m:r>
                        <m:r>
                          <a:rPr lang="zh-CN" altLang="en-US" b="1" i="1">
                            <a:solidFill>
                              <a:schemeClr val="tx1"/>
                            </a:solidFill>
                            <a:latin typeface="Cambria Math" panose="02040503050406030204" pitchFamily="18" charset="0"/>
                          </a:rPr>
                          <m:t>𝑷</m:t>
                        </m:r>
                        <m:d>
                          <m:dPr>
                            <m:ctrlPr>
                              <a:rPr lang="zh-CN" altLang="en-US" b="1" i="1">
                                <a:solidFill>
                                  <a:schemeClr val="tx1"/>
                                </a:solidFill>
                                <a:latin typeface="Cambria Math" panose="02040503050406030204" pitchFamily="18" charset="0"/>
                              </a:rPr>
                            </m:ctrlPr>
                          </m:dPr>
                          <m:e>
                            <m:d>
                              <m:dPr>
                                <m:begChr m:val="⟨"/>
                                <m:endChr m:val="⟩"/>
                                <m:ctrlPr>
                                  <a:rPr lang="zh-CN" altLang="en-US" b="1" i="1">
                                    <a:solidFill>
                                      <a:schemeClr val="tx1"/>
                                    </a:solidFill>
                                    <a:latin typeface="Cambria Math" panose="02040503050406030204" pitchFamily="18" charset="0"/>
                                  </a:rPr>
                                </m:ctrlPr>
                              </m:dPr>
                              <m:e>
                                <m:r>
                                  <a:rPr lang="zh-CN" altLang="en-US" b="1" i="1">
                                    <a:solidFill>
                                      <a:schemeClr val="tx1"/>
                                    </a:solidFill>
                                    <a:latin typeface="Cambria Math" panose="02040503050406030204" pitchFamily="18" charset="0"/>
                                  </a:rPr>
                                  <m:t>𝑯</m:t>
                                </m:r>
                                <m:r>
                                  <a:rPr lang="en-US" altLang="zh-CN" b="1" i="1">
                                    <a:solidFill>
                                      <a:schemeClr val="tx1"/>
                                    </a:solidFill>
                                    <a:latin typeface="Cambria Math" panose="02040503050406030204" pitchFamily="18" charset="0"/>
                                  </a:rPr>
                                  <m:t>𝑯𝑯</m:t>
                                </m:r>
                                <m:r>
                                  <a:rPr lang="en-US" altLang="zh-CN" b="1" i="1" smtClean="0">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𝒄</m:t>
                                    </m:r>
                                  </m:e>
                                  <m:sub>
                                    <m:r>
                                      <a:rPr lang="en-US" altLang="zh-CN" b="1" i="1" smtClean="0">
                                        <a:solidFill>
                                          <a:schemeClr val="tx1"/>
                                        </a:solidFill>
                                        <a:latin typeface="Cambria Math" panose="02040503050406030204" pitchFamily="18" charset="0"/>
                                      </a:rPr>
                                      <m:t>𝟐</m:t>
                                    </m:r>
                                  </m:sub>
                                </m:sSub>
                              </m:e>
                            </m:d>
                          </m:e>
                        </m:d>
                      </m:den>
                    </m:f>
                  </m:oMath>
                </a14:m>
                <a:r>
                  <a:rPr lang="en-US" altLang="zh-CN" b="1" dirty="0">
                    <a:solidFill>
                      <a:schemeClr val="tx1"/>
                    </a:solidFill>
                  </a:rPr>
                  <a:t> </a:t>
                </a:r>
                <a14:m>
                  <m:oMath xmlns:m="http://schemas.openxmlformats.org/officeDocument/2006/math">
                    <m:r>
                      <m:rPr>
                        <m:nor/>
                      </m:rPr>
                      <a:rPr lang="en-US" altLang="zh-CN" b="1" dirty="0">
                        <a:solidFill>
                          <a:schemeClr val="tx1"/>
                        </a:solidFill>
                        <a:latin typeface="Cambria Math" panose="02040503050406030204" pitchFamily="18" charset="0"/>
                      </a:rPr>
                      <m:t>= </m:t>
                    </m:r>
                    <m:f>
                      <m:fPr>
                        <m:ctrlPr>
                          <a:rPr lang="zh-CN" altLang="en-US" b="1" i="1">
                            <a:solidFill>
                              <a:schemeClr val="tx1"/>
                            </a:solidFill>
                            <a:latin typeface="Cambria Math" panose="02040503050406030204" pitchFamily="18" charset="0"/>
                          </a:rPr>
                        </m:ctrlPr>
                      </m:fPr>
                      <m:num>
                        <m:r>
                          <a:rPr lang="en-US" altLang="zh-CN" b="1" i="1">
                            <a:solidFill>
                              <a:schemeClr val="tx1"/>
                            </a:solidFill>
                            <a:latin typeface="Cambria Math" panose="02040503050406030204" pitchFamily="18" charset="0"/>
                          </a:rPr>
                          <m:t>𝝀</m:t>
                        </m:r>
                        <m:r>
                          <a:rPr lang="en-US" altLang="zh-CN" b="1" i="1" smtClean="0">
                            <a:solidFill>
                              <a:schemeClr val="tx1"/>
                            </a:solidFill>
                            <a:latin typeface="Cambria Math" panose="02040503050406030204" pitchFamily="18" charset="0"/>
                          </a:rPr>
                          <m:t> </m:t>
                        </m:r>
                        <m:r>
                          <a:rPr lang="en-US" altLang="zh-CN" b="1" i="1">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a:solidFill>
                                  <a:schemeClr val="tx1"/>
                                </a:solidFill>
                                <a:latin typeface="Cambria Math" panose="02040503050406030204" pitchFamily="18" charset="0"/>
                              </a:rPr>
                              <m:t>𝟏</m:t>
                            </m:r>
                          </m:sub>
                        </m:sSub>
                        <m:r>
                          <a:rPr lang="en-US" altLang="zh-CN" b="1" i="1" smtClean="0">
                            <a:solidFill>
                              <a:schemeClr val="tx1"/>
                            </a:solidFill>
                            <a:latin typeface="Cambria Math" panose="02040503050406030204" pitchFamily="18" charset="0"/>
                          </a:rPr>
                          <m:t>)</m:t>
                        </m:r>
                        <m:r>
                          <a:rPr lang="zh-CN" altLang="en-US" b="1" i="1" smtClean="0">
                            <a:solidFill>
                              <a:schemeClr val="tx1"/>
                            </a:solidFill>
                            <a:latin typeface="Cambria Math" panose="02040503050406030204" pitchFamily="18" charset="0"/>
                          </a:rPr>
                          <m:t> </m:t>
                        </m:r>
                      </m:num>
                      <m:den>
                        <m:r>
                          <a:rPr lang="en-US" altLang="zh-CN" b="1" i="1">
                            <a:solidFill>
                              <a:schemeClr val="tx1"/>
                            </a:solidFill>
                            <a:latin typeface="Cambria Math" panose="02040503050406030204" pitchFamily="18" charset="0"/>
                          </a:rPr>
                          <m:t>𝝀</m:t>
                        </m:r>
                        <m:r>
                          <a:rPr lang="en-US" altLang="zh-CN" b="1" i="1">
                            <a:solidFill>
                              <a:schemeClr val="tx1"/>
                            </a:solidFill>
                            <a:latin typeface="Cambria Math" panose="02040503050406030204" pitchFamily="18" charset="0"/>
                          </a:rPr>
                          <m:t> ×</m:t>
                        </m:r>
                        <m:d>
                          <m:dPr>
                            <m:ctrlPr>
                              <a:rPr lang="en-US" altLang="zh-CN" b="1" i="1">
                                <a:solidFill>
                                  <a:schemeClr val="tx1"/>
                                </a:solidFill>
                                <a:latin typeface="Cambria Math" panose="02040503050406030204" pitchFamily="18" charset="0"/>
                              </a:rPr>
                            </m:ctrlPr>
                          </m:dPr>
                          <m:e>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a:solidFill>
                                      <a:schemeClr val="tx1"/>
                                    </a:solidFill>
                                    <a:latin typeface="Cambria Math" panose="02040503050406030204" pitchFamily="18" charset="0"/>
                                  </a:rPr>
                                  <m:t>𝟏</m:t>
                                </m:r>
                              </m:sub>
                            </m:sSub>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a:solidFill>
                                      <a:schemeClr val="tx1"/>
                                    </a:solidFill>
                                    <a:latin typeface="Cambria Math" panose="02040503050406030204" pitchFamily="18" charset="0"/>
                                  </a:rPr>
                                  <m:t>𝟏</m:t>
                                </m:r>
                              </m:sub>
                            </m:sSub>
                          </m:e>
                        </m:d>
                        <m:r>
                          <a:rPr lang="en-US" altLang="zh-CN" b="1" i="1" smtClean="0">
                            <a:solidFill>
                              <a:schemeClr val="tx1"/>
                            </a:solidFill>
                            <a:latin typeface="Cambria Math" panose="02040503050406030204" pitchFamily="18" charset="0"/>
                          </a:rPr>
                          <m:t> </m:t>
                        </m:r>
                        <m:r>
                          <a:rPr lang="en-US" altLang="zh-CN" b="1" i="1">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𝟏</m:t>
                        </m:r>
                        <m:r>
                          <a:rPr lang="en-US" altLang="zh-CN" b="1" i="1" smtClean="0">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𝝀</m:t>
                        </m:r>
                        <m:r>
                          <a:rPr lang="en-US" altLang="zh-CN" b="1" i="1" smtClean="0">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 ×(</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smtClean="0">
                                <a:solidFill>
                                  <a:schemeClr val="tx1"/>
                                </a:solidFill>
                                <a:latin typeface="Cambria Math" panose="02040503050406030204" pitchFamily="18" charset="0"/>
                              </a:rPr>
                              <m:t>𝟐</m:t>
                            </m:r>
                          </m:sub>
                        </m:sSub>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smtClean="0">
                                <a:solidFill>
                                  <a:schemeClr val="tx1"/>
                                </a:solidFill>
                                <a:latin typeface="Cambria Math" panose="02040503050406030204" pitchFamily="18" charset="0"/>
                              </a:rPr>
                              <m:t>𝟐</m:t>
                            </m:r>
                          </m:sub>
                        </m:sSub>
                        <m:r>
                          <a:rPr lang="en-US" altLang="zh-CN" b="1" i="1">
                            <a:solidFill>
                              <a:schemeClr val="tx1"/>
                            </a:solidFill>
                            <a:latin typeface="Cambria Math" panose="02040503050406030204" pitchFamily="18" charset="0"/>
                          </a:rPr>
                          <m:t>×</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1" i="1" smtClean="0">
                                <a:solidFill>
                                  <a:schemeClr val="tx1"/>
                                </a:solidFill>
                                <a:latin typeface="Cambria Math" panose="02040503050406030204" pitchFamily="18" charset="0"/>
                              </a:rPr>
                              <m:t>𝟐</m:t>
                            </m:r>
                          </m:sub>
                        </m:sSub>
                        <m:r>
                          <a:rPr lang="en-US" altLang="zh-CN" b="1" i="1">
                            <a:solidFill>
                              <a:schemeClr val="tx1"/>
                            </a:solidFill>
                            <a:latin typeface="Cambria Math" panose="02040503050406030204" pitchFamily="18" charset="0"/>
                          </a:rPr>
                          <m:t>)</m:t>
                        </m:r>
                      </m:den>
                    </m:f>
                    <m:r>
                      <a:rPr lang="zh-CN" altLang="en-US" b="1" i="1" smtClean="0">
                        <a:solidFill>
                          <a:schemeClr val="tx1"/>
                        </a:solidFill>
                        <a:latin typeface="Cambria Math" panose="02040503050406030204" pitchFamily="18" charset="0"/>
                      </a:rPr>
                      <m:t>≈</m:t>
                    </m:r>
                  </m:oMath>
                </a14:m>
                <a:r>
                  <a:rPr lang="en-US" altLang="zh-CN" b="1" i="1" dirty="0">
                    <a:solidFill>
                      <a:srgbClr val="FF0000"/>
                    </a:solidFill>
                    <a:latin typeface="Cambria Math" panose="02040503050406030204" pitchFamily="18" charset="0"/>
                  </a:rPr>
                  <a:t>0.0508</a:t>
                </a:r>
                <a:endParaRPr lang="zh-CN" altLang="en-US" b="1" i="1" dirty="0">
                  <a:solidFill>
                    <a:srgbClr val="FF0000"/>
                  </a:solidFill>
                  <a:latin typeface="Cambria Math" panose="02040503050406030204" pitchFamily="18" charset="0"/>
                </a:endParaRPr>
              </a:p>
            </p:txBody>
          </p:sp>
        </mc:Choice>
        <mc:Fallback>
          <p:sp>
            <p:nvSpPr>
              <p:cNvPr id="5" name="文本框 4">
                <a:extLst>
                  <a:ext uri="{FF2B5EF4-FFF2-40B4-BE49-F238E27FC236}">
                    <a16:creationId xmlns:a16="http://schemas.microsoft.com/office/drawing/2014/main" id="{9F2BD32B-57A5-4444-8EB9-9F4555C9C5B1}"/>
                  </a:ext>
                </a:extLst>
              </p:cNvPr>
              <p:cNvSpPr txBox="1">
                <a:spLocks noRot="1" noChangeAspect="1" noMove="1" noResize="1" noEditPoints="1" noAdjustHandles="1" noChangeArrowheads="1" noChangeShapeType="1" noTextEdit="1"/>
              </p:cNvSpPr>
              <p:nvPr/>
            </p:nvSpPr>
            <p:spPr>
              <a:xfrm>
                <a:off x="937097" y="3315515"/>
                <a:ext cx="10509116" cy="445443"/>
              </a:xfrm>
              <a:prstGeom prst="rect">
                <a:avLst/>
              </a:prstGeom>
              <a:blipFill>
                <a:blip r:embed="rId4"/>
                <a:stretch>
                  <a:fillRect l="-812" t="-2740" b="-1780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6" name="表格 6">
                <a:extLst>
                  <a:ext uri="{FF2B5EF4-FFF2-40B4-BE49-F238E27FC236}">
                    <a16:creationId xmlns:a16="http://schemas.microsoft.com/office/drawing/2014/main" id="{AB9EC6E6-0086-409D-B625-129B9C448971}"/>
                  </a:ext>
                </a:extLst>
              </p:cNvPr>
              <p:cNvGraphicFramePr>
                <a:graphicFrameLocks noGrp="1"/>
              </p:cNvGraphicFramePr>
              <p:nvPr>
                <p:extLst>
                  <p:ext uri="{D42A27DB-BD31-4B8C-83A1-F6EECF244321}">
                    <p14:modId xmlns:p14="http://schemas.microsoft.com/office/powerpoint/2010/main" val="2187121971"/>
                  </p:ext>
                </p:extLst>
              </p:nvPr>
            </p:nvGraphicFramePr>
            <p:xfrm>
              <a:off x="1138135" y="4519948"/>
              <a:ext cx="8128000" cy="11125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36925326"/>
                        </a:ext>
                      </a:extLst>
                    </a:gridCol>
                    <a:gridCol w="1625600">
                      <a:extLst>
                        <a:ext uri="{9D8B030D-6E8A-4147-A177-3AD203B41FA5}">
                          <a16:colId xmlns:a16="http://schemas.microsoft.com/office/drawing/2014/main" val="2409305571"/>
                        </a:ext>
                      </a:extLst>
                    </a:gridCol>
                    <a:gridCol w="1625600">
                      <a:extLst>
                        <a:ext uri="{9D8B030D-6E8A-4147-A177-3AD203B41FA5}">
                          <a16:colId xmlns:a16="http://schemas.microsoft.com/office/drawing/2014/main" val="2641950994"/>
                        </a:ext>
                      </a:extLst>
                    </a:gridCol>
                    <a:gridCol w="1625600">
                      <a:extLst>
                        <a:ext uri="{9D8B030D-6E8A-4147-A177-3AD203B41FA5}">
                          <a16:colId xmlns:a16="http://schemas.microsoft.com/office/drawing/2014/main" val="2808191843"/>
                        </a:ext>
                      </a:extLst>
                    </a:gridCol>
                    <a:gridCol w="1625600">
                      <a:extLst>
                        <a:ext uri="{9D8B030D-6E8A-4147-A177-3AD203B41FA5}">
                          <a16:colId xmlns:a16="http://schemas.microsoft.com/office/drawing/2014/main" val="1432272028"/>
                        </a:ext>
                      </a:extLst>
                    </a:gridCol>
                  </a:tblGrid>
                  <a:tr h="370840">
                    <a:tc>
                      <a:txBody>
                        <a:bodyPr/>
                        <a:lstStyle/>
                        <a:p>
                          <a:endParaRPr lang="zh-CN" altLang="en-US"/>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𝟏</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rgbClr val="FF0000"/>
                              </a:solidFill>
                              <a:latin typeface="Cambria Math" panose="02040503050406030204" pitchFamily="18" charset="0"/>
                              <a:ea typeface="+mn-ea"/>
                              <a:cs typeface="+mn-cs"/>
                            </a:rPr>
                            <a:t>0.0508</a:t>
                          </a:r>
                          <a:endParaRPr lang="zh-CN" altLang="en-US" sz="1800" b="0" i="1" kern="1200" dirty="0">
                            <a:solidFill>
                              <a:srgbClr val="FF0000"/>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rgbClr val="00B0F0"/>
                              </a:solidFill>
                              <a:latin typeface="Cambria Math" panose="02040503050406030204" pitchFamily="18" charset="0"/>
                              <a:ea typeface="+mn-ea"/>
                              <a:cs typeface="+mn-cs"/>
                            </a:rPr>
                            <a:t>0.9492</a:t>
                          </a:r>
                          <a:endParaRPr lang="zh-CN" altLang="en-US" sz="1800" b="0" i="1" kern="1200" dirty="0">
                            <a:solidFill>
                              <a:srgbClr val="00B0F0"/>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Choice>
        <mc:Fallback>
          <p:graphicFrame>
            <p:nvGraphicFramePr>
              <p:cNvPr id="6" name="表格 6">
                <a:extLst>
                  <a:ext uri="{FF2B5EF4-FFF2-40B4-BE49-F238E27FC236}">
                    <a16:creationId xmlns:a16="http://schemas.microsoft.com/office/drawing/2014/main" id="{AB9EC6E6-0086-409D-B625-129B9C448971}"/>
                  </a:ext>
                </a:extLst>
              </p:cNvPr>
              <p:cNvGraphicFramePr>
                <a:graphicFrameLocks noGrp="1"/>
              </p:cNvGraphicFramePr>
              <p:nvPr>
                <p:extLst>
                  <p:ext uri="{D42A27DB-BD31-4B8C-83A1-F6EECF244321}">
                    <p14:modId xmlns:p14="http://schemas.microsoft.com/office/powerpoint/2010/main" val="2187121971"/>
                  </p:ext>
                </p:extLst>
              </p:nvPr>
            </p:nvGraphicFramePr>
            <p:xfrm>
              <a:off x="1138135" y="4519948"/>
              <a:ext cx="8128000" cy="11125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336925326"/>
                        </a:ext>
                      </a:extLst>
                    </a:gridCol>
                    <a:gridCol w="1625600">
                      <a:extLst>
                        <a:ext uri="{9D8B030D-6E8A-4147-A177-3AD203B41FA5}">
                          <a16:colId xmlns:a16="http://schemas.microsoft.com/office/drawing/2014/main" val="2409305571"/>
                        </a:ext>
                      </a:extLst>
                    </a:gridCol>
                    <a:gridCol w="1625600">
                      <a:extLst>
                        <a:ext uri="{9D8B030D-6E8A-4147-A177-3AD203B41FA5}">
                          <a16:colId xmlns:a16="http://schemas.microsoft.com/office/drawing/2014/main" val="2641950994"/>
                        </a:ext>
                      </a:extLst>
                    </a:gridCol>
                    <a:gridCol w="1625600">
                      <a:extLst>
                        <a:ext uri="{9D8B030D-6E8A-4147-A177-3AD203B41FA5}">
                          <a16:colId xmlns:a16="http://schemas.microsoft.com/office/drawing/2014/main" val="2808191843"/>
                        </a:ext>
                      </a:extLst>
                    </a:gridCol>
                    <a:gridCol w="1625600">
                      <a:extLst>
                        <a:ext uri="{9D8B030D-6E8A-4147-A177-3AD203B41FA5}">
                          <a16:colId xmlns:a16="http://schemas.microsoft.com/office/drawing/2014/main" val="1432272028"/>
                        </a:ext>
                      </a:extLst>
                    </a:gridCol>
                  </a:tblGrid>
                  <a:tr h="370840">
                    <a:tc>
                      <a:txBody>
                        <a:bodyPr/>
                        <a:lstStyle/>
                        <a:p>
                          <a:endParaRPr lang="zh-CN" altLang="en-US"/>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endParaRPr lang="zh-CN"/>
                        </a:p>
                      </a:txBody>
                      <a:tcPr>
                        <a:blipFill>
                          <a:blip r:embed="rId5"/>
                          <a:stretch>
                            <a:fillRect l="-375" t="-111475" r="-401498" b="-122951"/>
                          </a:stretch>
                        </a:blipFill>
                      </a:tcPr>
                    </a:tc>
                    <a:tc>
                      <a:txBody>
                        <a:bodyPr/>
                        <a:lstStyle/>
                        <a:p>
                          <a:pPr marL="0" algn="l" defTabSz="914400" rtl="0" eaLnBrk="1" latinLnBrk="0" hangingPunct="1"/>
                          <a:r>
                            <a:rPr lang="en-US" altLang="zh-CN" sz="1800" b="0" i="1" kern="1200" dirty="0">
                              <a:solidFill>
                                <a:srgbClr val="FF0000"/>
                              </a:solidFill>
                              <a:latin typeface="Cambria Math" panose="02040503050406030204" pitchFamily="18" charset="0"/>
                              <a:ea typeface="+mn-ea"/>
                              <a:cs typeface="+mn-cs"/>
                            </a:rPr>
                            <a:t>0.0508</a:t>
                          </a:r>
                          <a:endParaRPr lang="zh-CN" altLang="en-US" sz="1800" b="0" i="1" kern="1200" dirty="0">
                            <a:solidFill>
                              <a:srgbClr val="FF0000"/>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endParaRPr lang="zh-CN"/>
                        </a:p>
                      </a:txBody>
                      <a:tcPr>
                        <a:blipFill>
                          <a:blip r:embed="rId5"/>
                          <a:stretch>
                            <a:fillRect l="-375" t="-211475" r="-401498" b="-22951"/>
                          </a:stretch>
                        </a:blipFill>
                      </a:tcPr>
                    </a:tc>
                    <a:tc>
                      <a:txBody>
                        <a:bodyPr/>
                        <a:lstStyle/>
                        <a:p>
                          <a:pPr marL="0" algn="l" defTabSz="914400" rtl="0" eaLnBrk="1" latinLnBrk="0" hangingPunct="1"/>
                          <a:r>
                            <a:rPr lang="en-US" altLang="zh-CN" sz="1800" b="0" i="1" kern="1200" dirty="0">
                              <a:solidFill>
                                <a:srgbClr val="00B0F0"/>
                              </a:solidFill>
                              <a:latin typeface="Cambria Math" panose="02040503050406030204" pitchFamily="18" charset="0"/>
                              <a:ea typeface="+mn-ea"/>
                              <a:cs typeface="+mn-cs"/>
                            </a:rPr>
                            <a:t>0.9492</a:t>
                          </a:r>
                          <a:endParaRPr lang="zh-CN" altLang="en-US" sz="1800" b="0" i="1" kern="1200" dirty="0">
                            <a:solidFill>
                              <a:srgbClr val="00B0F0"/>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33B28617-F0A8-4005-A867-C2F4C2389795}"/>
                  </a:ext>
                </a:extLst>
              </p:cNvPr>
              <p:cNvSpPr txBox="1"/>
              <p:nvPr/>
            </p:nvSpPr>
            <p:spPr>
              <a:xfrm>
                <a:off x="937097" y="3841957"/>
                <a:ext cx="1994171" cy="374270"/>
              </a:xfrm>
              <a:prstGeom prst="rect">
                <a:avLst/>
              </a:prstGeom>
              <a:solidFill>
                <a:schemeClr val="accent1">
                  <a:lumMod val="50000"/>
                </a:schemeClr>
              </a:solid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1 −</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zh-CN" altLang="en-US" i="1">
                              <a:latin typeface="Cambria Math" panose="02040503050406030204" pitchFamily="18" charset="0"/>
                            </a:rPr>
                            <m:t>1</m:t>
                          </m:r>
                        </m:sub>
                      </m:sSub>
                      <m:r>
                        <a:rPr lang="en-US" altLang="zh-CN" i="1">
                          <a:latin typeface="Cambria Math" panose="02040503050406030204" pitchFamily="18" charset="0"/>
                        </a:rPr>
                        <m:t>=</m:t>
                      </m:r>
                      <m:r>
                        <a:rPr lang="en-US" altLang="zh-CN" i="1" smtClean="0">
                          <a:solidFill>
                            <a:srgbClr val="00B0F0"/>
                          </a:solidFill>
                          <a:latin typeface="Cambria Math" panose="02040503050406030204" pitchFamily="18" charset="0"/>
                        </a:rPr>
                        <m:t>0.9492</m:t>
                      </m:r>
                    </m:oMath>
                  </m:oMathPara>
                </a14:m>
                <a:endParaRPr lang="zh-CN" altLang="en-US" i="1" dirty="0">
                  <a:latin typeface="Cambria Math" panose="02040503050406030204" pitchFamily="18" charset="0"/>
                </a:endParaRPr>
              </a:p>
            </p:txBody>
          </p:sp>
        </mc:Choice>
        <mc:Fallback>
          <p:sp>
            <p:nvSpPr>
              <p:cNvPr id="8" name="文本框 7">
                <a:extLst>
                  <a:ext uri="{FF2B5EF4-FFF2-40B4-BE49-F238E27FC236}">
                    <a16:creationId xmlns:a16="http://schemas.microsoft.com/office/drawing/2014/main" id="{33B28617-F0A8-4005-A867-C2F4C2389795}"/>
                  </a:ext>
                </a:extLst>
              </p:cNvPr>
              <p:cNvSpPr txBox="1">
                <a:spLocks noRot="1" noChangeAspect="1" noMove="1" noResize="1" noEditPoints="1" noAdjustHandles="1" noChangeArrowheads="1" noChangeShapeType="1" noTextEdit="1"/>
              </p:cNvSpPr>
              <p:nvPr/>
            </p:nvSpPr>
            <p:spPr>
              <a:xfrm>
                <a:off x="937097" y="3841957"/>
                <a:ext cx="1994171" cy="374270"/>
              </a:xfrm>
              <a:prstGeom prst="rect">
                <a:avLst/>
              </a:prstGeom>
              <a:blipFill>
                <a:blip r:embed="rId6"/>
                <a:stretch>
                  <a:fillRect t="-32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2">
                <a:extLst>
                  <a:ext uri="{FF2B5EF4-FFF2-40B4-BE49-F238E27FC236}">
                    <a16:creationId xmlns:a16="http://schemas.microsoft.com/office/drawing/2014/main" id="{A8609CA0-353D-42FF-AA07-9C76FD9C4146}"/>
                  </a:ext>
                </a:extLst>
              </p:cNvPr>
              <p:cNvSpPr txBox="1">
                <a:spLocks/>
              </p:cNvSpPr>
              <p:nvPr/>
            </p:nvSpPr>
            <p:spPr>
              <a:xfrm>
                <a:off x="5538280" y="831208"/>
                <a:ext cx="4520118" cy="100295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buFont typeface="+mj-ea"/>
                  <a:buAutoNum type="circleNumDbPlain"/>
                </a:pPr>
                <a:r>
                  <a:rPr lang="zh-CN" altLang="en-US" sz="1200" dirty="0"/>
                  <a:t>初始时（</a:t>
                </a:r>
                <a:r>
                  <a:rPr lang="en-US" altLang="zh-CN" sz="1200" dirty="0"/>
                  <a:t>t=0</a:t>
                </a:r>
                <a:r>
                  <a:rPr lang="zh-CN" altLang="en-US" sz="1200" dirty="0"/>
                  <a:t>）</a:t>
                </a:r>
                <a:r>
                  <a:rPr lang="zh-CN" altLang="en-US" sz="1200" dirty="0">
                    <a:highlight>
                      <a:srgbClr val="000080"/>
                    </a:highlight>
                  </a:rPr>
                  <a:t>随机</a:t>
                </a:r>
                <a:r>
                  <a:rPr lang="zh-CN" altLang="en-US" sz="1200" dirty="0"/>
                  <a:t>给模型参数赋值，得到模型</a:t>
                </a:r>
                <a14:m>
                  <m:oMath xmlns:m="http://schemas.openxmlformats.org/officeDocument/2006/math">
                    <m:r>
                      <a:rPr lang="en-US" altLang="zh-CN" sz="1200" smtClean="0">
                        <a:latin typeface="Cambria Math" panose="02040503050406030204" pitchFamily="18" charset="0"/>
                      </a:rPr>
                      <m:t> </m:t>
                    </m:r>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r>
                      <a:rPr lang="zh-CN" altLang="en-US" sz="1200" i="1">
                        <a:latin typeface="Cambria Math" panose="02040503050406030204" pitchFamily="18" charset="0"/>
                      </a:rPr>
                      <m:t>。</m:t>
                    </m:r>
                  </m:oMath>
                </a14:m>
                <a:endParaRPr lang="en-US" altLang="zh-CN" sz="1200" dirty="0"/>
              </a:p>
              <a:p>
                <a:pPr marL="342900" indent="-342900">
                  <a:buFont typeface="+mj-ea"/>
                  <a:buAutoNum type="circleNumDbPlain"/>
                </a:pPr>
                <a:r>
                  <a:rPr lang="zh-CN" altLang="en-US" sz="1200" dirty="0"/>
                  <a:t>根据</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得到模型中隐变量取各个状态的</a:t>
                </a:r>
                <a:r>
                  <a:rPr lang="zh-CN" altLang="en-US" sz="1200" dirty="0">
                    <a:solidFill>
                      <a:srgbClr val="FFFF00"/>
                    </a:solidFill>
                  </a:rPr>
                  <a:t>期望值</a:t>
                </a:r>
                <a:r>
                  <a:rPr lang="zh-CN" altLang="en-US" sz="1200" dirty="0"/>
                  <a:t>。</a:t>
                </a:r>
                <a:endParaRPr lang="en-US" altLang="zh-CN" sz="1200" dirty="0"/>
              </a:p>
              <a:p>
                <a:pPr marL="342900" indent="-342900">
                  <a:buFont typeface="+mj-ea"/>
                  <a:buAutoNum type="circleNumDbPlain"/>
                </a:pPr>
                <a:r>
                  <a:rPr lang="zh-CN" altLang="en-US" sz="1200" dirty="0"/>
                  <a:t>用</a:t>
                </a:r>
                <a:r>
                  <a:rPr lang="zh-CN" altLang="en-US" sz="1200" dirty="0">
                    <a:solidFill>
                      <a:srgbClr val="FFFF00"/>
                    </a:solidFill>
                  </a:rPr>
                  <a:t>期望值</a:t>
                </a:r>
                <a:r>
                  <a:rPr lang="zh-CN" altLang="en-US" sz="1200" dirty="0"/>
                  <a:t>代替</a:t>
                </a:r>
                <a:r>
                  <a:rPr lang="zh-CN" altLang="en-US" sz="1200" dirty="0">
                    <a:solidFill>
                      <a:srgbClr val="FFFF00"/>
                    </a:solidFill>
                  </a:rPr>
                  <a:t>实际次数</a:t>
                </a:r>
                <a:r>
                  <a:rPr lang="zh-CN" altLang="en-US" sz="1200" dirty="0"/>
                  <a:t>可以得到模型参数的</a:t>
                </a:r>
                <a:r>
                  <a:rPr lang="zh-CN" altLang="en-US" sz="1200" dirty="0">
                    <a:solidFill>
                      <a:srgbClr val="C00000"/>
                    </a:solidFill>
                  </a:rPr>
                  <a:t>新估计值</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smtClean="0">
                            <a:solidFill>
                              <a:srgbClr val="C00000"/>
                            </a:solidFill>
                            <a:latin typeface="Cambria Math" panose="02040503050406030204" pitchFamily="18" charset="0"/>
                          </a:rPr>
                          <m:t>+1</m:t>
                        </m:r>
                      </m:sub>
                    </m:sSub>
                  </m:oMath>
                </a14:m>
                <a:r>
                  <a:rPr lang="zh-CN" altLang="en-US" sz="1200" dirty="0"/>
                  <a:t>。</a:t>
                </a:r>
                <a:endParaRPr lang="en-US" altLang="zh-CN" sz="1200" dirty="0"/>
              </a:p>
              <a:p>
                <a:pPr marL="342900" indent="-342900">
                  <a:buFont typeface="+mj-ea"/>
                  <a:buAutoNum type="circleNumDbPlain"/>
                </a:pPr>
                <a:r>
                  <a:rPr lang="zh-CN" altLang="en-US" sz="1200" dirty="0"/>
                  <a:t>用</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a:solidFill>
                              <a:srgbClr val="C00000"/>
                            </a:solidFill>
                            <a:latin typeface="Cambria Math" panose="02040503050406030204" pitchFamily="18" charset="0"/>
                          </a:rPr>
                          <m:t>+1</m:t>
                        </m:r>
                      </m:sub>
                    </m:sSub>
                  </m:oMath>
                </a14:m>
                <a:r>
                  <a:rPr lang="zh-CN" altLang="en-US" sz="1200" dirty="0"/>
                  <a:t>代替</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重复执行步骤②，</a:t>
                </a:r>
                <a:r>
                  <a:rPr lang="zh-CN" altLang="en-US" sz="1200" dirty="0">
                    <a:highlight>
                      <a:srgbClr val="000080"/>
                    </a:highlight>
                  </a:rPr>
                  <a:t>直到参数收敛</a:t>
                </a:r>
                <a:r>
                  <a:rPr lang="zh-CN" altLang="en-US" sz="1200" dirty="0"/>
                  <a:t>。</a:t>
                </a:r>
                <a:endParaRPr lang="en-US" altLang="zh-CN" sz="1200" dirty="0"/>
              </a:p>
            </p:txBody>
          </p:sp>
        </mc:Choice>
        <mc:Fallback>
          <p:sp>
            <p:nvSpPr>
              <p:cNvPr id="4" name="内容占位符 2">
                <a:extLst>
                  <a:ext uri="{FF2B5EF4-FFF2-40B4-BE49-F238E27FC236}">
                    <a16:creationId xmlns:a16="http://schemas.microsoft.com/office/drawing/2014/main" id="{A8609CA0-353D-42FF-AA07-9C76FD9C4146}"/>
                  </a:ext>
                </a:extLst>
              </p:cNvPr>
              <p:cNvSpPr txBox="1">
                <a:spLocks noRot="1" noChangeAspect="1" noMove="1" noResize="1" noEditPoints="1" noAdjustHandles="1" noChangeArrowheads="1" noChangeShapeType="1" noTextEdit="1"/>
              </p:cNvSpPr>
              <p:nvPr/>
            </p:nvSpPr>
            <p:spPr>
              <a:xfrm>
                <a:off x="5538280" y="831208"/>
                <a:ext cx="4520118" cy="1002958"/>
              </a:xfrm>
              <a:prstGeom prst="rect">
                <a:avLst/>
              </a:prstGeom>
              <a:blipFill>
                <a:blip r:embed="rId7"/>
                <a:stretch>
                  <a:fillRect t="-48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10" name="表格 4">
                <a:extLst>
                  <a:ext uri="{FF2B5EF4-FFF2-40B4-BE49-F238E27FC236}">
                    <a16:creationId xmlns:a16="http://schemas.microsoft.com/office/drawing/2014/main" id="{42E5D3DB-CA7A-4E8F-9846-BDAED596FD27}"/>
                  </a:ext>
                </a:extLst>
              </p:cNvPr>
              <p:cNvGraphicFramePr>
                <a:graphicFrameLocks noGrp="1"/>
              </p:cNvGraphicFramePr>
              <p:nvPr>
                <p:extLst>
                  <p:ext uri="{D42A27DB-BD31-4B8C-83A1-F6EECF244321}">
                    <p14:modId xmlns:p14="http://schemas.microsoft.com/office/powerpoint/2010/main" val="1437936447"/>
                  </p:ext>
                </p:extLst>
              </p:nvPr>
            </p:nvGraphicFramePr>
            <p:xfrm>
              <a:off x="10642060" y="615126"/>
              <a:ext cx="1446178" cy="1490615"/>
            </p:xfrm>
            <a:graphic>
              <a:graphicData uri="http://schemas.openxmlformats.org/drawingml/2006/table">
                <a:tbl>
                  <a:tblPr firstRow="1" bandRow="1">
                    <a:tableStyleId>{5C22544A-7EE6-4342-B048-85BDC9FD1C3A}</a:tableStyleId>
                  </a:tblPr>
                  <a:tblGrid>
                    <a:gridCol w="733881">
                      <a:extLst>
                        <a:ext uri="{9D8B030D-6E8A-4147-A177-3AD203B41FA5}">
                          <a16:colId xmlns:a16="http://schemas.microsoft.com/office/drawing/2014/main" val="243078850"/>
                        </a:ext>
                      </a:extLst>
                    </a:gridCol>
                    <a:gridCol w="712297">
                      <a:extLst>
                        <a:ext uri="{9D8B030D-6E8A-4147-A177-3AD203B41FA5}">
                          <a16:colId xmlns:a16="http://schemas.microsoft.com/office/drawing/2014/main" val="2828440835"/>
                        </a:ext>
                      </a:extLst>
                    </a:gridCol>
                  </a:tblGrid>
                  <a:tr h="298123">
                    <a:tc>
                      <a:txBody>
                        <a:bodyPr/>
                        <a:lstStyle/>
                        <a:p>
                          <a:r>
                            <a:rPr lang="zh-CN" altLang="en-US" sz="1200" dirty="0"/>
                            <a:t>结果</a:t>
                          </a:r>
                        </a:p>
                      </a:txBody>
                      <a:tcPr/>
                    </a:tc>
                    <a:tc>
                      <a:txBody>
                        <a:bodyPr/>
                        <a:lstStyle/>
                        <a:p>
                          <a:r>
                            <a:rPr lang="zh-CN" altLang="en-US" sz="1200" dirty="0"/>
                            <a:t>硬币</a:t>
                          </a:r>
                        </a:p>
                      </a:txBody>
                      <a:tcPr/>
                    </a:tc>
                    <a:extLst>
                      <a:ext uri="{0D108BD9-81ED-4DB2-BD59-A6C34878D82A}">
                        <a16:rowId xmlns:a16="http://schemas.microsoft.com/office/drawing/2014/main" val="2538302736"/>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smtClean="0">
                                        <a:latin typeface="Cambria Math" panose="02040503050406030204" pitchFamily="18" charset="0"/>
                                      </a:rPr>
                                      <m:t>𝒄</m:t>
                                    </m:r>
                                  </m:e>
                                  <m:sub>
                                    <m:r>
                                      <a:rPr lang="en-US" altLang="zh-CN" sz="1200" b="1" i="1" smtClean="0">
                                        <a:latin typeface="Cambria Math" panose="02040503050406030204" pitchFamily="18" charset="0"/>
                                      </a:rPr>
                                      <m:t>𝟏</m:t>
                                    </m:r>
                                  </m:sub>
                                </m:sSub>
                              </m:oMath>
                            </m:oMathPara>
                          </a14:m>
                          <a:endParaRPr lang="zh-CN" altLang="en-US" sz="1200" dirty="0"/>
                        </a:p>
                      </a:txBody>
                      <a:tcPr/>
                    </a:tc>
                    <a:extLst>
                      <a:ext uri="{0D108BD9-81ED-4DB2-BD59-A6C34878D82A}">
                        <a16:rowId xmlns:a16="http://schemas.microsoft.com/office/drawing/2014/main" val="522452909"/>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a:latin typeface="Cambria Math" panose="02040503050406030204" pitchFamily="18" charset="0"/>
                                      </a:rPr>
                                      <m:t>𝒄</m:t>
                                    </m:r>
                                  </m:e>
                                  <m:sub>
                                    <m:r>
                                      <a:rPr lang="en-US" altLang="zh-CN" sz="1200" b="1" i="1" smtClean="0">
                                        <a:latin typeface="Cambria Math" panose="02040503050406030204" pitchFamily="18" charset="0"/>
                                      </a:rPr>
                                      <m:t>𝟐</m:t>
                                    </m:r>
                                  </m:sub>
                                </m:sSub>
                              </m:oMath>
                            </m:oMathPara>
                          </a14:m>
                          <a:endParaRPr lang="zh-CN" altLang="en-US" sz="1200" dirty="0"/>
                        </a:p>
                      </a:txBody>
                      <a:tcPr/>
                    </a:tc>
                    <a:extLst>
                      <a:ext uri="{0D108BD9-81ED-4DB2-BD59-A6C34878D82A}">
                        <a16:rowId xmlns:a16="http://schemas.microsoft.com/office/drawing/2014/main" val="505854018"/>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smtClean="0">
                                        <a:latin typeface="Cambria Math" panose="02040503050406030204" pitchFamily="18" charset="0"/>
                                      </a:rPr>
                                      <m:t>𝒄</m:t>
                                    </m:r>
                                  </m:e>
                                  <m:sub>
                                    <m:r>
                                      <a:rPr lang="en-US" altLang="zh-CN" sz="1200" b="1" i="1" smtClean="0">
                                        <a:latin typeface="Cambria Math" panose="02040503050406030204" pitchFamily="18" charset="0"/>
                                      </a:rPr>
                                      <m:t>𝟏</m:t>
                                    </m:r>
                                  </m:sub>
                                </m:sSub>
                              </m:oMath>
                            </m:oMathPara>
                          </a14:m>
                          <a:endParaRPr lang="zh-CN" altLang="en-US" sz="1200" dirty="0"/>
                        </a:p>
                      </a:txBody>
                      <a:tcPr/>
                    </a:tc>
                    <a:extLst>
                      <a:ext uri="{0D108BD9-81ED-4DB2-BD59-A6C34878D82A}">
                        <a16:rowId xmlns:a16="http://schemas.microsoft.com/office/drawing/2014/main" val="217700224"/>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a:latin typeface="Cambria Math" panose="02040503050406030204" pitchFamily="18" charset="0"/>
                                      </a:rPr>
                                      <m:t>𝒄</m:t>
                                    </m:r>
                                  </m:e>
                                  <m:sub>
                                    <m:r>
                                      <a:rPr lang="en-US" altLang="zh-CN" sz="1200" b="1" i="1" smtClean="0">
                                        <a:latin typeface="Cambria Math" panose="02040503050406030204" pitchFamily="18" charset="0"/>
                                      </a:rPr>
                                      <m:t>𝟐</m:t>
                                    </m:r>
                                  </m:sub>
                                </m:sSub>
                              </m:oMath>
                            </m:oMathPara>
                          </a14:m>
                          <a:endParaRPr lang="zh-CN" altLang="en-US" sz="1200" dirty="0"/>
                        </a:p>
                      </a:txBody>
                      <a:tcPr/>
                    </a:tc>
                    <a:extLst>
                      <a:ext uri="{0D108BD9-81ED-4DB2-BD59-A6C34878D82A}">
                        <a16:rowId xmlns:a16="http://schemas.microsoft.com/office/drawing/2014/main" val="1386464734"/>
                      </a:ext>
                    </a:extLst>
                  </a:tr>
                </a:tbl>
              </a:graphicData>
            </a:graphic>
          </p:graphicFrame>
        </mc:Choice>
        <mc:Fallback>
          <p:graphicFrame>
            <p:nvGraphicFramePr>
              <p:cNvPr id="10" name="表格 4">
                <a:extLst>
                  <a:ext uri="{FF2B5EF4-FFF2-40B4-BE49-F238E27FC236}">
                    <a16:creationId xmlns:a16="http://schemas.microsoft.com/office/drawing/2014/main" id="{42E5D3DB-CA7A-4E8F-9846-BDAED596FD27}"/>
                  </a:ext>
                </a:extLst>
              </p:cNvPr>
              <p:cNvGraphicFramePr>
                <a:graphicFrameLocks noGrp="1"/>
              </p:cNvGraphicFramePr>
              <p:nvPr>
                <p:extLst>
                  <p:ext uri="{D42A27DB-BD31-4B8C-83A1-F6EECF244321}">
                    <p14:modId xmlns:p14="http://schemas.microsoft.com/office/powerpoint/2010/main" val="1437936447"/>
                  </p:ext>
                </p:extLst>
              </p:nvPr>
            </p:nvGraphicFramePr>
            <p:xfrm>
              <a:off x="10642060" y="615126"/>
              <a:ext cx="1446178" cy="1490615"/>
            </p:xfrm>
            <a:graphic>
              <a:graphicData uri="http://schemas.openxmlformats.org/drawingml/2006/table">
                <a:tbl>
                  <a:tblPr firstRow="1" bandRow="1">
                    <a:tableStyleId>{5C22544A-7EE6-4342-B048-85BDC9FD1C3A}</a:tableStyleId>
                  </a:tblPr>
                  <a:tblGrid>
                    <a:gridCol w="733881">
                      <a:extLst>
                        <a:ext uri="{9D8B030D-6E8A-4147-A177-3AD203B41FA5}">
                          <a16:colId xmlns:a16="http://schemas.microsoft.com/office/drawing/2014/main" val="243078850"/>
                        </a:ext>
                      </a:extLst>
                    </a:gridCol>
                    <a:gridCol w="712297">
                      <a:extLst>
                        <a:ext uri="{9D8B030D-6E8A-4147-A177-3AD203B41FA5}">
                          <a16:colId xmlns:a16="http://schemas.microsoft.com/office/drawing/2014/main" val="2828440835"/>
                        </a:ext>
                      </a:extLst>
                    </a:gridCol>
                  </a:tblGrid>
                  <a:tr h="298123">
                    <a:tc>
                      <a:txBody>
                        <a:bodyPr/>
                        <a:lstStyle/>
                        <a:p>
                          <a:r>
                            <a:rPr lang="zh-CN" altLang="en-US" sz="1200" dirty="0"/>
                            <a:t>结果</a:t>
                          </a:r>
                        </a:p>
                      </a:txBody>
                      <a:tcPr/>
                    </a:tc>
                    <a:tc>
                      <a:txBody>
                        <a:bodyPr/>
                        <a:lstStyle/>
                        <a:p>
                          <a:r>
                            <a:rPr lang="zh-CN" altLang="en-US" sz="1200" dirty="0"/>
                            <a:t>硬币</a:t>
                          </a:r>
                        </a:p>
                      </a:txBody>
                      <a:tcPr/>
                    </a:tc>
                    <a:extLst>
                      <a:ext uri="{0D108BD9-81ED-4DB2-BD59-A6C34878D82A}">
                        <a16:rowId xmlns:a16="http://schemas.microsoft.com/office/drawing/2014/main" val="2538302736"/>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8"/>
                          <a:stretch>
                            <a:fillRect l="-104274" t="-102041" r="-4274" b="-310204"/>
                          </a:stretch>
                        </a:blipFill>
                      </a:tcPr>
                    </a:tc>
                    <a:extLst>
                      <a:ext uri="{0D108BD9-81ED-4DB2-BD59-A6C34878D82A}">
                        <a16:rowId xmlns:a16="http://schemas.microsoft.com/office/drawing/2014/main" val="522452909"/>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8"/>
                          <a:stretch>
                            <a:fillRect l="-104274" t="-198000" r="-4274" b="-204000"/>
                          </a:stretch>
                        </a:blipFill>
                      </a:tcPr>
                    </a:tc>
                    <a:extLst>
                      <a:ext uri="{0D108BD9-81ED-4DB2-BD59-A6C34878D82A}">
                        <a16:rowId xmlns:a16="http://schemas.microsoft.com/office/drawing/2014/main" val="505854018"/>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8"/>
                          <a:stretch>
                            <a:fillRect l="-104274" t="-304082" r="-4274" b="-108163"/>
                          </a:stretch>
                        </a:blipFill>
                      </a:tcPr>
                    </a:tc>
                    <a:extLst>
                      <a:ext uri="{0D108BD9-81ED-4DB2-BD59-A6C34878D82A}">
                        <a16:rowId xmlns:a16="http://schemas.microsoft.com/office/drawing/2014/main" val="217700224"/>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8"/>
                          <a:stretch>
                            <a:fillRect l="-104274" t="-404082" r="-4274" b="-8163"/>
                          </a:stretch>
                        </a:blipFill>
                      </a:tcPr>
                    </a:tc>
                    <a:extLst>
                      <a:ext uri="{0D108BD9-81ED-4DB2-BD59-A6C34878D82A}">
                        <a16:rowId xmlns:a16="http://schemas.microsoft.com/office/drawing/2014/main" val="1386464734"/>
                      </a:ext>
                    </a:extLst>
                  </a:tr>
                </a:tbl>
              </a:graphicData>
            </a:graphic>
          </p:graphicFrame>
        </mc:Fallback>
      </mc:AlternateContent>
    </p:spTree>
    <p:extLst>
      <p:ext uri="{BB962C8B-B14F-4D97-AF65-F5344CB8AC3E}">
        <p14:creationId xmlns:p14="http://schemas.microsoft.com/office/powerpoint/2010/main" val="3405453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2A78D-60EE-461C-9772-9C8F1F4F4596}"/>
              </a:ext>
            </a:extLst>
          </p:cNvPr>
          <p:cNvSpPr>
            <a:spLocks noGrp="1"/>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C7709D2-5F74-4603-8A90-66B49B42CAD3}"/>
                  </a:ext>
                </a:extLst>
              </p:cNvPr>
              <p:cNvSpPr>
                <a:spLocks noGrp="1"/>
              </p:cNvSpPr>
              <p:nvPr>
                <p:ph idx="1"/>
              </p:nvPr>
            </p:nvSpPr>
            <p:spPr>
              <a:xfrm>
                <a:off x="680321" y="2336873"/>
                <a:ext cx="9613861" cy="451723"/>
              </a:xfrm>
            </p:spPr>
            <p:txBody>
              <a:bodyPr>
                <a:normAutofit/>
              </a:bodyPr>
              <a:lstStyle/>
              <a:p>
                <a:pPr marL="0" indent="0">
                  <a:buNone/>
                </a:pPr>
                <a:r>
                  <a:rPr lang="zh-CN" altLang="en-US" sz="2400" dirty="0"/>
                  <a:t>③用</a:t>
                </a:r>
                <a:r>
                  <a:rPr lang="zh-CN" altLang="en-US" sz="2400" b="1" dirty="0">
                    <a:solidFill>
                      <a:srgbClr val="FFFF00"/>
                    </a:solidFill>
                  </a:rPr>
                  <a:t>期望值</a:t>
                </a:r>
                <a:r>
                  <a:rPr lang="zh-CN" altLang="en-US" sz="2400" dirty="0"/>
                  <a:t>代替</a:t>
                </a:r>
                <a:r>
                  <a:rPr lang="zh-CN" altLang="en-US" sz="2400" b="1" dirty="0">
                    <a:solidFill>
                      <a:srgbClr val="FFFF00"/>
                    </a:solidFill>
                  </a:rPr>
                  <a:t>实际次数</a:t>
                </a:r>
                <a:r>
                  <a:rPr lang="zh-CN" altLang="en-US" sz="2400" dirty="0"/>
                  <a:t>可以得到模型参数的</a:t>
                </a:r>
                <a:r>
                  <a:rPr lang="zh-CN" altLang="en-US" sz="2400" dirty="0">
                    <a:solidFill>
                      <a:srgbClr val="FF0000"/>
                    </a:solidFill>
                  </a:rPr>
                  <a:t>新估计值</a:t>
                </a:r>
                <a14:m>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𝛩</m:t>
                        </m:r>
                      </m:e>
                      <m:sub>
                        <m:r>
                          <m:rPr>
                            <m:sty m:val="p"/>
                          </m:rPr>
                          <a:rPr lang="en-US" altLang="zh-CN" sz="2400" i="1">
                            <a:solidFill>
                              <a:srgbClr val="FF0000"/>
                            </a:solidFill>
                            <a:latin typeface="Cambria Math" panose="02040503050406030204" pitchFamily="18" charset="0"/>
                          </a:rPr>
                          <m:t>t</m:t>
                        </m:r>
                        <m:r>
                          <a:rPr lang="en-US" altLang="zh-CN" sz="2400" b="0" i="1" smtClean="0">
                            <a:solidFill>
                              <a:srgbClr val="FF0000"/>
                            </a:solidFill>
                            <a:latin typeface="Cambria Math" panose="02040503050406030204" pitchFamily="18" charset="0"/>
                          </a:rPr>
                          <m:t>+1</m:t>
                        </m:r>
                      </m:sub>
                    </m:sSub>
                  </m:oMath>
                </a14:m>
                <a:endParaRPr lang="en-US" altLang="zh-CN" sz="2400" dirty="0"/>
              </a:p>
              <a:p>
                <a:pPr marL="0" indent="0">
                  <a:buNone/>
                </a:pPr>
                <a:endParaRPr lang="en-US" altLang="zh-CN" dirty="0"/>
              </a:p>
            </p:txBody>
          </p:sp>
        </mc:Choice>
        <mc:Fallback>
          <p:sp>
            <p:nvSpPr>
              <p:cNvPr id="3" name="内容占位符 2">
                <a:extLst>
                  <a:ext uri="{FF2B5EF4-FFF2-40B4-BE49-F238E27FC236}">
                    <a16:creationId xmlns:a16="http://schemas.microsoft.com/office/drawing/2014/main" id="{8C7709D2-5F74-4603-8A90-66B49B42CAD3}"/>
                  </a:ext>
                </a:extLst>
              </p:cNvPr>
              <p:cNvSpPr>
                <a:spLocks noGrp="1" noRot="1" noChangeAspect="1" noMove="1" noResize="1" noEditPoints="1" noAdjustHandles="1" noChangeArrowheads="1" noChangeShapeType="1" noTextEdit="1"/>
              </p:cNvSpPr>
              <p:nvPr>
                <p:ph idx="1"/>
              </p:nvPr>
            </p:nvSpPr>
            <p:spPr>
              <a:xfrm>
                <a:off x="680321" y="2336873"/>
                <a:ext cx="9613861" cy="451723"/>
              </a:xfrm>
              <a:blipFill>
                <a:blip r:embed="rId2"/>
                <a:stretch>
                  <a:fillRect l="-1015" t="-17568" b="-2567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5C1D0012-0809-4E87-A486-4C24FBBA0E5B}"/>
                  </a:ext>
                </a:extLst>
              </p:cNvPr>
              <p:cNvSpPr txBox="1"/>
              <p:nvPr/>
            </p:nvSpPr>
            <p:spPr>
              <a:xfrm>
                <a:off x="622570" y="3414409"/>
                <a:ext cx="6096000" cy="61651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altLang="zh-CN" i="1" dirty="0" smtClean="0">
                              <a:solidFill>
                                <a:srgbClr val="FF0000"/>
                              </a:solidFill>
                              <a:latin typeface="Cambria Math" panose="02040503050406030204" pitchFamily="18" charset="0"/>
                            </a:rPr>
                          </m:ctrlPr>
                        </m:sSupPr>
                        <m:e>
                          <m:r>
                            <m:rPr>
                              <m:sty m:val="p"/>
                            </m:rPr>
                            <a:rPr lang="en-US" altLang="zh-CN" i="1" dirty="0">
                              <a:solidFill>
                                <a:srgbClr val="FF0000"/>
                              </a:solidFill>
                              <a:latin typeface="Cambria Math" panose="02040503050406030204" pitchFamily="18" charset="0"/>
                            </a:rPr>
                            <m:t>λ</m:t>
                          </m:r>
                        </m:e>
                        <m:sup>
                          <m:r>
                            <a:rPr lang="zh-CN" altLang="en-US" i="1" dirty="0">
                              <a:solidFill>
                                <a:srgbClr val="FF0000"/>
                              </a:solidFill>
                              <a:latin typeface="Cambria Math" panose="02040503050406030204" pitchFamily="18" charset="0"/>
                            </a:rPr>
                            <m:t>’</m:t>
                          </m:r>
                        </m:sup>
                      </m:sSup>
                      <m:r>
                        <a:rPr lang="en-US" altLang="zh-CN" i="1" dirty="0">
                          <a:latin typeface="Cambria Math" panose="02040503050406030204" pitchFamily="18" charset="0"/>
                        </a:rPr>
                        <m:t>=</m:t>
                      </m:r>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0.0508+0.6967+</m:t>
                          </m:r>
                          <m:r>
                            <a:rPr lang="en-US" altLang="zh-CN" i="1" dirty="0">
                              <a:latin typeface="Cambria Math" panose="02040503050406030204" pitchFamily="18" charset="0"/>
                            </a:rPr>
                            <m:t>0.0508+0.6967</m:t>
                          </m:r>
                        </m:num>
                        <m:den>
                          <m:r>
                            <a:rPr lang="en-US" altLang="zh-CN" b="0" i="1" dirty="0" smtClean="0">
                              <a:latin typeface="Cambria Math" panose="02040503050406030204" pitchFamily="18" charset="0"/>
                            </a:rPr>
                            <m:t>4</m:t>
                          </m:r>
                        </m:den>
                      </m:f>
                      <m:r>
                        <a:rPr lang="zh-CN" altLang="en-US" i="1" dirty="0">
                          <a:latin typeface="Cambria Math" panose="02040503050406030204" pitchFamily="18" charset="0"/>
                        </a:rPr>
                        <m:t>≈</m:t>
                      </m:r>
                      <m:r>
                        <a:rPr lang="en-US" altLang="zh-CN" b="0" i="1" dirty="0" smtClean="0">
                          <a:latin typeface="Cambria Math" panose="02040503050406030204" pitchFamily="18" charset="0"/>
                        </a:rPr>
                        <m:t>0.3738</m:t>
                      </m:r>
                    </m:oMath>
                  </m:oMathPara>
                </a14:m>
                <a:endParaRPr lang="zh-CN" altLang="en-US" dirty="0"/>
              </a:p>
            </p:txBody>
          </p:sp>
        </mc:Choice>
        <mc:Fallback>
          <p:sp>
            <p:nvSpPr>
              <p:cNvPr id="5" name="文本框 4">
                <a:extLst>
                  <a:ext uri="{FF2B5EF4-FFF2-40B4-BE49-F238E27FC236}">
                    <a16:creationId xmlns:a16="http://schemas.microsoft.com/office/drawing/2014/main" id="{5C1D0012-0809-4E87-A486-4C24FBBA0E5B}"/>
                  </a:ext>
                </a:extLst>
              </p:cNvPr>
              <p:cNvSpPr txBox="1">
                <a:spLocks noRot="1" noChangeAspect="1" noMove="1" noResize="1" noEditPoints="1" noAdjustHandles="1" noChangeArrowheads="1" noChangeShapeType="1" noTextEdit="1"/>
              </p:cNvSpPr>
              <p:nvPr/>
            </p:nvSpPr>
            <p:spPr>
              <a:xfrm>
                <a:off x="622570" y="3414409"/>
                <a:ext cx="6096000" cy="61651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90B76C0B-87BA-45C4-A721-283C66F97B96}"/>
                  </a:ext>
                </a:extLst>
              </p:cNvPr>
              <p:cNvSpPr txBox="1"/>
              <p:nvPr/>
            </p:nvSpPr>
            <p:spPr>
              <a:xfrm>
                <a:off x="1089498" y="2827005"/>
                <a:ext cx="6096000" cy="404470"/>
              </a:xfrm>
              <a:prstGeom prst="rect">
                <a:avLst/>
              </a:prstGeom>
              <a:noFill/>
            </p:spPr>
            <p:txBody>
              <a:bodyPr wrap="square">
                <a:spAutoFit/>
              </a:bodyPr>
              <a:lstStyle/>
              <a:p>
                <a14:m>
                  <m:oMath xmlns:m="http://schemas.openxmlformats.org/officeDocument/2006/math">
                    <m:sSub>
                      <m:sSubPr>
                        <m:ctrlPr>
                          <a:rPr lang="en-US" altLang="zh-CN" sz="1800" i="1" smtClean="0">
                            <a:solidFill>
                              <a:srgbClr val="FF0000"/>
                            </a:solidFill>
                            <a:latin typeface="Cambria Math" panose="02040503050406030204" pitchFamily="18" charset="0"/>
                          </a:rPr>
                        </m:ctrlPr>
                      </m:sSubPr>
                      <m:e>
                        <m:r>
                          <a:rPr lang="zh-CN" altLang="en-US" sz="1800" i="1">
                            <a:solidFill>
                              <a:srgbClr val="FF0000"/>
                            </a:solidFill>
                            <a:latin typeface="Cambria Math" panose="02040503050406030204" pitchFamily="18" charset="0"/>
                          </a:rPr>
                          <m:t>𝛩</m:t>
                        </m:r>
                      </m:e>
                      <m:sub>
                        <m:r>
                          <a:rPr lang="en-US" altLang="zh-CN" sz="1800" b="0" i="1" smtClean="0">
                            <a:solidFill>
                              <a:srgbClr val="FF0000"/>
                            </a:solidFill>
                            <a:latin typeface="Cambria Math" panose="02040503050406030204" pitchFamily="18" charset="0"/>
                          </a:rPr>
                          <m:t>1</m:t>
                        </m:r>
                      </m:sub>
                    </m:sSub>
                  </m:oMath>
                </a14:m>
                <a:r>
                  <a:rPr lang="zh-CN" altLang="en-US" dirty="0">
                    <a:solidFill>
                      <a:srgbClr val="FF0000"/>
                    </a:solidFill>
                  </a:rPr>
                  <a:t> </a:t>
                </a:r>
                <a:r>
                  <a:rPr lang="en-US" altLang="zh-CN" dirty="0">
                    <a:solidFill>
                      <a:srgbClr val="FF0000"/>
                    </a:solidFill>
                  </a:rPr>
                  <a:t>= </a:t>
                </a:r>
                <a:r>
                  <a:rPr lang="zh-CN" altLang="en-US" dirty="0">
                    <a:solidFill>
                      <a:srgbClr val="FF0000"/>
                    </a:solidFill>
                  </a:rPr>
                  <a:t>（</a:t>
                </a:r>
                <a:r>
                  <a:rPr lang="en-US" altLang="zh-CN" dirty="0">
                    <a:solidFill>
                      <a:srgbClr val="FF0000"/>
                    </a:solidFill>
                  </a:rPr>
                  <a:t> </a:t>
                </a:r>
                <a14:m>
                  <m:oMath xmlns:m="http://schemas.openxmlformats.org/officeDocument/2006/math">
                    <m:sSup>
                      <m:sSupPr>
                        <m:ctrlPr>
                          <a:rPr lang="en-US" altLang="zh-CN" i="1" dirty="0" smtClean="0">
                            <a:solidFill>
                              <a:srgbClr val="FF0000"/>
                            </a:solidFill>
                            <a:latin typeface="Cambria Math" panose="02040503050406030204" pitchFamily="18" charset="0"/>
                          </a:rPr>
                        </m:ctrlPr>
                      </m:sSupPr>
                      <m:e>
                        <m:r>
                          <m:rPr>
                            <m:sty m:val="p"/>
                          </m:rPr>
                          <a:rPr lang="en-US" altLang="zh-CN" i="1" dirty="0">
                            <a:solidFill>
                              <a:srgbClr val="FF0000"/>
                            </a:solidFill>
                            <a:latin typeface="Cambria Math" panose="02040503050406030204" pitchFamily="18" charset="0"/>
                          </a:rPr>
                          <m:t>λ</m:t>
                        </m:r>
                      </m:e>
                      <m:sup>
                        <m:r>
                          <a:rPr lang="zh-CN" altLang="en-US" i="1" dirty="0">
                            <a:solidFill>
                              <a:srgbClr val="FF0000"/>
                            </a:solidFill>
                            <a:latin typeface="Cambria Math" panose="02040503050406030204" pitchFamily="18" charset="0"/>
                          </a:rPr>
                          <m:t>’</m:t>
                        </m:r>
                      </m:sup>
                    </m:sSup>
                    <m:r>
                      <a:rPr lang="en-US" altLang="zh-CN" i="1" dirty="0">
                        <a:solidFill>
                          <a:srgbClr val="FF0000"/>
                        </a:solidFill>
                        <a:latin typeface="Cambria Math" panose="02040503050406030204" pitchFamily="18" charset="0"/>
                      </a:rPr>
                      <m:t> </m:t>
                    </m:r>
                  </m:oMath>
                </a14:m>
                <a:r>
                  <a:rPr lang="zh-CN" altLang="en-US" dirty="0">
                    <a:solidFill>
                      <a:srgbClr val="FF0000"/>
                    </a:solidFill>
                  </a:rPr>
                  <a:t>，</a:t>
                </a:r>
                <a:r>
                  <a:rPr lang="en-US" altLang="zh-CN" dirty="0">
                    <a:solidFill>
                      <a:srgbClr val="FF0000"/>
                    </a:solidFill>
                  </a:rPr>
                  <a:t> </a:t>
                </a:r>
                <a14:m>
                  <m:oMath xmlns:m="http://schemas.openxmlformats.org/officeDocument/2006/math">
                    <m:sSup>
                      <m:sSupPr>
                        <m:ctrlPr>
                          <a:rPr lang="en-US" altLang="zh-CN" i="1" dirty="0">
                            <a:solidFill>
                              <a:srgbClr val="FF0000"/>
                            </a:solidFill>
                            <a:latin typeface="Cambria Math" panose="02040503050406030204" pitchFamily="18" charset="0"/>
                          </a:rPr>
                        </m:ctrlPr>
                      </m:sSup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h</m:t>
                            </m:r>
                          </m:e>
                          <m:sub>
                            <m:r>
                              <a:rPr lang="en-US" altLang="zh-CN" i="1">
                                <a:solidFill>
                                  <a:srgbClr val="FF0000"/>
                                </a:solidFill>
                                <a:latin typeface="Cambria Math" panose="02040503050406030204" pitchFamily="18" charset="0"/>
                              </a:rPr>
                              <m:t>1</m:t>
                            </m:r>
                          </m:sub>
                        </m:sSub>
                      </m:e>
                      <m:sup>
                        <m:r>
                          <a:rPr lang="zh-CN" altLang="en-US" i="1" dirty="0">
                            <a:solidFill>
                              <a:srgbClr val="FF0000"/>
                            </a:solidFill>
                            <a:latin typeface="Cambria Math" panose="02040503050406030204" pitchFamily="18" charset="0"/>
                          </a:rPr>
                          <m:t>’</m:t>
                        </m:r>
                      </m:sup>
                    </m:sSup>
                    <m:r>
                      <a:rPr lang="en-US" altLang="zh-CN" i="1" dirty="0">
                        <a:solidFill>
                          <a:srgbClr val="FF0000"/>
                        </a:solidFill>
                        <a:latin typeface="Cambria Math" panose="02040503050406030204" pitchFamily="18" charset="0"/>
                      </a:rPr>
                      <m:t> </m:t>
                    </m:r>
                  </m:oMath>
                </a14:m>
                <a:r>
                  <a:rPr lang="zh-CN" altLang="en-US" dirty="0">
                    <a:solidFill>
                      <a:srgbClr val="FF0000"/>
                    </a:solidFill>
                  </a:rPr>
                  <a:t>，</a:t>
                </a:r>
                <a:r>
                  <a:rPr lang="en-US" altLang="zh-CN" dirty="0">
                    <a:solidFill>
                      <a:srgbClr val="FF0000"/>
                    </a:solidFill>
                  </a:rPr>
                  <a:t> </a:t>
                </a:r>
                <a14:m>
                  <m:oMath xmlns:m="http://schemas.openxmlformats.org/officeDocument/2006/math">
                    <m:sSup>
                      <m:sSupPr>
                        <m:ctrlPr>
                          <a:rPr lang="en-US" altLang="zh-CN" i="1" dirty="0">
                            <a:solidFill>
                              <a:srgbClr val="FF0000"/>
                            </a:solidFill>
                            <a:latin typeface="Cambria Math" panose="02040503050406030204" pitchFamily="18" charset="0"/>
                          </a:rPr>
                        </m:ctrlPr>
                      </m:sSup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h</m:t>
                            </m:r>
                          </m:e>
                          <m:sub>
                            <m:r>
                              <a:rPr lang="en-US" altLang="zh-CN" i="1">
                                <a:solidFill>
                                  <a:srgbClr val="FF0000"/>
                                </a:solidFill>
                                <a:latin typeface="Cambria Math" panose="02040503050406030204" pitchFamily="18" charset="0"/>
                              </a:rPr>
                              <m:t>2</m:t>
                            </m:r>
                          </m:sub>
                        </m:sSub>
                      </m:e>
                      <m:sup>
                        <m:r>
                          <a:rPr lang="zh-CN" altLang="en-US" i="1" dirty="0">
                            <a:solidFill>
                              <a:srgbClr val="FF0000"/>
                            </a:solidFill>
                            <a:latin typeface="Cambria Math" panose="02040503050406030204" pitchFamily="18" charset="0"/>
                          </a:rPr>
                          <m:t>’</m:t>
                        </m:r>
                      </m:sup>
                    </m:sSup>
                    <m:r>
                      <a:rPr lang="en-US" altLang="zh-CN" i="1" dirty="0">
                        <a:solidFill>
                          <a:srgbClr val="FF0000"/>
                        </a:solidFill>
                        <a:latin typeface="Cambria Math" panose="02040503050406030204" pitchFamily="18" charset="0"/>
                      </a:rPr>
                      <m:t> </m:t>
                    </m:r>
                  </m:oMath>
                </a14:m>
                <a:r>
                  <a:rPr lang="zh-CN" altLang="en-US" dirty="0">
                    <a:solidFill>
                      <a:srgbClr val="FF0000"/>
                    </a:solidFill>
                  </a:rPr>
                  <a:t>）</a:t>
                </a:r>
                <a:endParaRPr lang="zh-CN" altLang="en-US" dirty="0"/>
              </a:p>
            </p:txBody>
          </p:sp>
        </mc:Choice>
        <mc:Fallback>
          <p:sp>
            <p:nvSpPr>
              <p:cNvPr id="7" name="文本框 6">
                <a:extLst>
                  <a:ext uri="{FF2B5EF4-FFF2-40B4-BE49-F238E27FC236}">
                    <a16:creationId xmlns:a16="http://schemas.microsoft.com/office/drawing/2014/main" id="{90B76C0B-87BA-45C4-A721-283C66F97B96}"/>
                  </a:ext>
                </a:extLst>
              </p:cNvPr>
              <p:cNvSpPr txBox="1">
                <a:spLocks noRot="1" noChangeAspect="1" noMove="1" noResize="1" noEditPoints="1" noAdjustHandles="1" noChangeArrowheads="1" noChangeShapeType="1" noTextEdit="1"/>
              </p:cNvSpPr>
              <p:nvPr/>
            </p:nvSpPr>
            <p:spPr>
              <a:xfrm>
                <a:off x="1089498" y="2827005"/>
                <a:ext cx="6096000" cy="404470"/>
              </a:xfrm>
              <a:prstGeom prst="rect">
                <a:avLst/>
              </a:prstGeom>
              <a:blipFill>
                <a:blip r:embed="rId4"/>
                <a:stretch>
                  <a:fillRect b="-242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9" name="表格 6">
                <a:extLst>
                  <a:ext uri="{FF2B5EF4-FFF2-40B4-BE49-F238E27FC236}">
                    <a16:creationId xmlns:a16="http://schemas.microsoft.com/office/drawing/2014/main" id="{B668ADA5-AB72-4667-9F0A-429E87F59878}"/>
                  </a:ext>
                </a:extLst>
              </p:cNvPr>
              <p:cNvGraphicFramePr>
                <a:graphicFrameLocks noGrp="1"/>
              </p:cNvGraphicFramePr>
              <p:nvPr>
                <p:extLst>
                  <p:ext uri="{D42A27DB-BD31-4B8C-83A1-F6EECF244321}">
                    <p14:modId xmlns:p14="http://schemas.microsoft.com/office/powerpoint/2010/main" val="252131228"/>
                  </p:ext>
                </p:extLst>
              </p:nvPr>
            </p:nvGraphicFramePr>
            <p:xfrm>
              <a:off x="252304" y="773639"/>
              <a:ext cx="6271715" cy="1107440"/>
            </p:xfrm>
            <a:graphic>
              <a:graphicData uri="http://schemas.openxmlformats.org/drawingml/2006/table">
                <a:tbl>
                  <a:tblPr firstRow="1" bandRow="1">
                    <a:tableStyleId>{5C22544A-7EE6-4342-B048-85BDC9FD1C3A}</a:tableStyleId>
                  </a:tblPr>
                  <a:tblGrid>
                    <a:gridCol w="512939">
                      <a:extLst>
                        <a:ext uri="{9D8B030D-6E8A-4147-A177-3AD203B41FA5}">
                          <a16:colId xmlns:a16="http://schemas.microsoft.com/office/drawing/2014/main" val="2336925326"/>
                        </a:ext>
                      </a:extLst>
                    </a:gridCol>
                    <a:gridCol w="1387812">
                      <a:extLst>
                        <a:ext uri="{9D8B030D-6E8A-4147-A177-3AD203B41FA5}">
                          <a16:colId xmlns:a16="http://schemas.microsoft.com/office/drawing/2014/main" val="2409305571"/>
                        </a:ext>
                      </a:extLst>
                    </a:gridCol>
                    <a:gridCol w="1459149">
                      <a:extLst>
                        <a:ext uri="{9D8B030D-6E8A-4147-A177-3AD203B41FA5}">
                          <a16:colId xmlns:a16="http://schemas.microsoft.com/office/drawing/2014/main" val="2641950994"/>
                        </a:ext>
                      </a:extLst>
                    </a:gridCol>
                    <a:gridCol w="1478605">
                      <a:extLst>
                        <a:ext uri="{9D8B030D-6E8A-4147-A177-3AD203B41FA5}">
                          <a16:colId xmlns:a16="http://schemas.microsoft.com/office/drawing/2014/main" val="2808191843"/>
                        </a:ext>
                      </a:extLst>
                    </a:gridCol>
                    <a:gridCol w="1433210">
                      <a:extLst>
                        <a:ext uri="{9D8B030D-6E8A-4147-A177-3AD203B41FA5}">
                          <a16:colId xmlns:a16="http://schemas.microsoft.com/office/drawing/2014/main" val="1432272028"/>
                        </a:ext>
                      </a:extLst>
                    </a:gridCol>
                  </a:tblGrid>
                  <a:tr h="0">
                    <a:tc>
                      <a:txBody>
                        <a:bodyPr/>
                        <a:lstStyle/>
                        <a:p>
                          <a:endParaRPr lang="zh-CN" altLang="en-US" dirty="0"/>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𝟏</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Choice>
        <mc:Fallback>
          <p:graphicFrame>
            <p:nvGraphicFramePr>
              <p:cNvPr id="9" name="表格 6">
                <a:extLst>
                  <a:ext uri="{FF2B5EF4-FFF2-40B4-BE49-F238E27FC236}">
                    <a16:creationId xmlns:a16="http://schemas.microsoft.com/office/drawing/2014/main" id="{B668ADA5-AB72-4667-9F0A-429E87F59878}"/>
                  </a:ext>
                </a:extLst>
              </p:cNvPr>
              <p:cNvGraphicFramePr>
                <a:graphicFrameLocks noGrp="1"/>
              </p:cNvGraphicFramePr>
              <p:nvPr>
                <p:extLst>
                  <p:ext uri="{D42A27DB-BD31-4B8C-83A1-F6EECF244321}">
                    <p14:modId xmlns:p14="http://schemas.microsoft.com/office/powerpoint/2010/main" val="252131228"/>
                  </p:ext>
                </p:extLst>
              </p:nvPr>
            </p:nvGraphicFramePr>
            <p:xfrm>
              <a:off x="252304" y="773639"/>
              <a:ext cx="6271715" cy="1107440"/>
            </p:xfrm>
            <a:graphic>
              <a:graphicData uri="http://schemas.openxmlformats.org/drawingml/2006/table">
                <a:tbl>
                  <a:tblPr firstRow="1" bandRow="1">
                    <a:tableStyleId>{5C22544A-7EE6-4342-B048-85BDC9FD1C3A}</a:tableStyleId>
                  </a:tblPr>
                  <a:tblGrid>
                    <a:gridCol w="512939">
                      <a:extLst>
                        <a:ext uri="{9D8B030D-6E8A-4147-A177-3AD203B41FA5}">
                          <a16:colId xmlns:a16="http://schemas.microsoft.com/office/drawing/2014/main" val="2336925326"/>
                        </a:ext>
                      </a:extLst>
                    </a:gridCol>
                    <a:gridCol w="1387812">
                      <a:extLst>
                        <a:ext uri="{9D8B030D-6E8A-4147-A177-3AD203B41FA5}">
                          <a16:colId xmlns:a16="http://schemas.microsoft.com/office/drawing/2014/main" val="2409305571"/>
                        </a:ext>
                      </a:extLst>
                    </a:gridCol>
                    <a:gridCol w="1459149">
                      <a:extLst>
                        <a:ext uri="{9D8B030D-6E8A-4147-A177-3AD203B41FA5}">
                          <a16:colId xmlns:a16="http://schemas.microsoft.com/office/drawing/2014/main" val="2641950994"/>
                        </a:ext>
                      </a:extLst>
                    </a:gridCol>
                    <a:gridCol w="1478605">
                      <a:extLst>
                        <a:ext uri="{9D8B030D-6E8A-4147-A177-3AD203B41FA5}">
                          <a16:colId xmlns:a16="http://schemas.microsoft.com/office/drawing/2014/main" val="2808191843"/>
                        </a:ext>
                      </a:extLst>
                    </a:gridCol>
                    <a:gridCol w="1433210">
                      <a:extLst>
                        <a:ext uri="{9D8B030D-6E8A-4147-A177-3AD203B41FA5}">
                          <a16:colId xmlns:a16="http://schemas.microsoft.com/office/drawing/2014/main" val="1432272028"/>
                        </a:ext>
                      </a:extLst>
                    </a:gridCol>
                  </a:tblGrid>
                  <a:tr h="365760">
                    <a:tc>
                      <a:txBody>
                        <a:bodyPr/>
                        <a:lstStyle/>
                        <a:p>
                          <a:endParaRPr lang="zh-CN" altLang="en-US" dirty="0"/>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endParaRPr lang="zh-CN"/>
                        </a:p>
                      </a:txBody>
                      <a:tcPr>
                        <a:blipFill>
                          <a:blip r:embed="rId5"/>
                          <a:stretch>
                            <a:fillRect l="-1190" t="-108065" r="-1130952" b="-120968"/>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endParaRPr lang="zh-CN"/>
                        </a:p>
                      </a:txBody>
                      <a:tcPr>
                        <a:blipFill>
                          <a:blip r:embed="rId5"/>
                          <a:stretch>
                            <a:fillRect l="-1190" t="-211475" r="-1130952" b="-2295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A3ECA547-2493-49B9-B2DD-370454F47BA2}"/>
                  </a:ext>
                </a:extLst>
              </p:cNvPr>
              <p:cNvSpPr txBox="1"/>
              <p:nvPr/>
            </p:nvSpPr>
            <p:spPr>
              <a:xfrm>
                <a:off x="1089498" y="4314679"/>
                <a:ext cx="10074147" cy="6245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altLang="zh-CN" i="1" dirty="0" smtClean="0">
                              <a:solidFill>
                                <a:srgbClr val="FF0000"/>
                              </a:solidFill>
                              <a:latin typeface="Cambria Math" panose="02040503050406030204" pitchFamily="18" charset="0"/>
                            </a:rPr>
                          </m:ctrlPr>
                        </m:sSup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h</m:t>
                              </m:r>
                            </m:e>
                            <m:sub>
                              <m:r>
                                <a:rPr lang="en-US" altLang="zh-CN" i="1">
                                  <a:solidFill>
                                    <a:srgbClr val="FF0000"/>
                                  </a:solidFill>
                                  <a:latin typeface="Cambria Math" panose="02040503050406030204" pitchFamily="18" charset="0"/>
                                </a:rPr>
                                <m:t>1</m:t>
                              </m:r>
                            </m:sub>
                          </m:sSub>
                        </m:e>
                        <m:sup>
                          <m:r>
                            <a:rPr lang="zh-CN" altLang="en-US" i="1" dirty="0">
                              <a:solidFill>
                                <a:srgbClr val="FF0000"/>
                              </a:solidFill>
                              <a:latin typeface="Cambria Math" panose="02040503050406030204" pitchFamily="18" charset="0"/>
                            </a:rPr>
                            <m:t>’</m:t>
                          </m:r>
                        </m:sup>
                      </m:sSup>
                      <m:r>
                        <a:rPr lang="en-US" altLang="zh-CN" i="1" dirty="0">
                          <a:latin typeface="Cambria Math" panose="02040503050406030204" pitchFamily="18" charset="0"/>
                        </a:rPr>
                        <m:t>=</m:t>
                      </m:r>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𝐻</m:t>
                      </m:r>
                      <m:r>
                        <a:rPr lang="en-US" altLang="zh-CN" b="0"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r>
                        <a:rPr lang="en-US" altLang="zh-CN" b="0" i="1" dirty="0" smtClean="0">
                          <a:latin typeface="Cambria Math" panose="02040503050406030204" pitchFamily="18" charset="0"/>
                        </a:rPr>
                        <m:t>)</m:t>
                      </m:r>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0.0508</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(3/3)</m:t>
                          </m:r>
                          <m:r>
                            <a:rPr lang="en-US" altLang="zh-CN" i="1" dirty="0">
                              <a:latin typeface="Cambria Math" panose="02040503050406030204" pitchFamily="18" charset="0"/>
                            </a:rPr>
                            <m:t>+0.6967×(</m:t>
                          </m:r>
                          <m:r>
                            <a:rPr lang="en-US" altLang="zh-CN" b="0" i="1" dirty="0" smtClean="0">
                              <a:latin typeface="Cambria Math" panose="02040503050406030204" pitchFamily="18" charset="0"/>
                            </a:rPr>
                            <m:t>0</m:t>
                          </m:r>
                          <m:r>
                            <a:rPr lang="en-US" altLang="zh-CN" i="1" dirty="0">
                              <a:latin typeface="Cambria Math" panose="02040503050406030204" pitchFamily="18" charset="0"/>
                            </a:rPr>
                            <m:t>/3)+0.0508×(3/3)+0.6967×(</m:t>
                          </m:r>
                          <m:r>
                            <a:rPr lang="en-US" altLang="zh-CN" b="0" i="1" dirty="0" smtClean="0">
                              <a:latin typeface="Cambria Math" panose="02040503050406030204" pitchFamily="18" charset="0"/>
                            </a:rPr>
                            <m:t>0</m:t>
                          </m:r>
                          <m:r>
                            <a:rPr lang="en-US" altLang="zh-CN" i="1" dirty="0">
                              <a:latin typeface="Cambria Math" panose="02040503050406030204" pitchFamily="18" charset="0"/>
                            </a:rPr>
                            <m:t>/3)</m:t>
                          </m:r>
                        </m:num>
                        <m:den>
                          <m:r>
                            <a:rPr lang="en-US" altLang="zh-CN" i="1" dirty="0">
                              <a:latin typeface="Cambria Math" panose="02040503050406030204" pitchFamily="18" charset="0"/>
                            </a:rPr>
                            <m:t>0.0508+0.6967+0.0508+0.6967</m:t>
                          </m:r>
                        </m:den>
                      </m:f>
                      <m:r>
                        <a:rPr lang="zh-CN" altLang="en-US" i="1" dirty="0">
                          <a:latin typeface="Cambria Math" panose="02040503050406030204" pitchFamily="18" charset="0"/>
                        </a:rPr>
                        <m:t>≈</m:t>
                      </m:r>
                      <m:r>
                        <a:rPr lang="en-US" altLang="zh-CN" i="1" dirty="0">
                          <a:latin typeface="Cambria Math" panose="02040503050406030204" pitchFamily="18" charset="0"/>
                        </a:rPr>
                        <m:t>0.</m:t>
                      </m:r>
                      <m:r>
                        <a:rPr lang="en-US" altLang="zh-CN" b="0" i="1" dirty="0" smtClean="0">
                          <a:latin typeface="Cambria Math" panose="02040503050406030204" pitchFamily="18" charset="0"/>
                        </a:rPr>
                        <m:t>06</m:t>
                      </m:r>
                      <m:r>
                        <a:rPr lang="en-US" altLang="zh-CN" i="1" dirty="0">
                          <a:latin typeface="Cambria Math" panose="02040503050406030204" pitchFamily="18" charset="0"/>
                        </a:rPr>
                        <m:t>8</m:t>
                      </m:r>
                      <m:r>
                        <a:rPr lang="en-US" altLang="zh-CN" b="0" i="1" dirty="0" smtClean="0">
                          <a:latin typeface="Cambria Math" panose="02040503050406030204" pitchFamily="18" charset="0"/>
                        </a:rPr>
                        <m:t>0</m:t>
                      </m:r>
                    </m:oMath>
                  </m:oMathPara>
                </a14:m>
                <a:endParaRPr lang="zh-CN" altLang="en-US" dirty="0"/>
              </a:p>
            </p:txBody>
          </p:sp>
        </mc:Choice>
        <mc:Fallback>
          <p:sp>
            <p:nvSpPr>
              <p:cNvPr id="11" name="文本框 10">
                <a:extLst>
                  <a:ext uri="{FF2B5EF4-FFF2-40B4-BE49-F238E27FC236}">
                    <a16:creationId xmlns:a16="http://schemas.microsoft.com/office/drawing/2014/main" id="{A3ECA547-2493-49B9-B2DD-370454F47BA2}"/>
                  </a:ext>
                </a:extLst>
              </p:cNvPr>
              <p:cNvSpPr txBox="1">
                <a:spLocks noRot="1" noChangeAspect="1" noMove="1" noResize="1" noEditPoints="1" noAdjustHandles="1" noChangeArrowheads="1" noChangeShapeType="1" noTextEdit="1"/>
              </p:cNvSpPr>
              <p:nvPr/>
            </p:nvSpPr>
            <p:spPr>
              <a:xfrm>
                <a:off x="1089498" y="4314679"/>
                <a:ext cx="10074147" cy="62453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66EE9128-3E2B-42D7-B2C4-7B4CE825B5C2}"/>
                  </a:ext>
                </a:extLst>
              </p:cNvPr>
              <p:cNvSpPr txBox="1"/>
              <p:nvPr/>
            </p:nvSpPr>
            <p:spPr>
              <a:xfrm>
                <a:off x="1089498" y="5227211"/>
                <a:ext cx="10074147" cy="6245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altLang="zh-CN" i="1" dirty="0" smtClean="0">
                              <a:solidFill>
                                <a:srgbClr val="FF0000"/>
                              </a:solidFill>
                              <a:latin typeface="Cambria Math" panose="02040503050406030204" pitchFamily="18" charset="0"/>
                            </a:rPr>
                          </m:ctrlPr>
                        </m:sSup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h</m:t>
                              </m:r>
                            </m:e>
                            <m:sub>
                              <m:r>
                                <a:rPr lang="en-US" altLang="zh-CN" b="0" i="1" smtClean="0">
                                  <a:solidFill>
                                    <a:srgbClr val="FF0000"/>
                                  </a:solidFill>
                                  <a:latin typeface="Cambria Math" panose="02040503050406030204" pitchFamily="18" charset="0"/>
                                </a:rPr>
                                <m:t>2</m:t>
                              </m:r>
                            </m:sub>
                          </m:sSub>
                        </m:e>
                        <m:sup>
                          <m:r>
                            <a:rPr lang="zh-CN" altLang="en-US" i="1" dirty="0">
                              <a:solidFill>
                                <a:srgbClr val="FF0000"/>
                              </a:solidFill>
                              <a:latin typeface="Cambria Math" panose="02040503050406030204" pitchFamily="18" charset="0"/>
                            </a:rPr>
                            <m:t>’</m:t>
                          </m:r>
                        </m:sup>
                      </m:sSup>
                      <m:r>
                        <a:rPr lang="en-US" altLang="zh-CN" i="1" dirty="0">
                          <a:latin typeface="Cambria Math" panose="02040503050406030204" pitchFamily="18" charset="0"/>
                        </a:rPr>
                        <m:t>=</m:t>
                      </m:r>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𝐻</m:t>
                      </m:r>
                      <m:r>
                        <a:rPr lang="en-US" altLang="zh-CN" b="0" i="1" dirty="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b="0" i="1" dirty="0" smtClean="0">
                              <a:latin typeface="Cambria Math" panose="02040503050406030204" pitchFamily="18" charset="0"/>
                            </a:rPr>
                            <m:t>0.9492</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(3/3)</m:t>
                          </m:r>
                          <m:r>
                            <a:rPr lang="en-US" altLang="zh-CN" i="1" dirty="0">
                              <a:latin typeface="Cambria Math" panose="02040503050406030204" pitchFamily="18" charset="0"/>
                            </a:rPr>
                            <m:t>+</m:t>
                          </m:r>
                          <m:r>
                            <a:rPr lang="en-US" altLang="zh-CN" b="0" i="1" dirty="0" smtClean="0">
                              <a:latin typeface="Cambria Math" panose="02040503050406030204" pitchFamily="18" charset="0"/>
                            </a:rPr>
                            <m:t>0.3033</m:t>
                          </m:r>
                          <m:r>
                            <a:rPr lang="en-US" altLang="zh-CN" i="1" dirty="0">
                              <a:latin typeface="Cambria Math" panose="02040503050406030204" pitchFamily="18" charset="0"/>
                            </a:rPr>
                            <m:t>×(</m:t>
                          </m:r>
                          <m:r>
                            <a:rPr lang="en-US" altLang="zh-CN" b="0" i="1" dirty="0" smtClean="0">
                              <a:latin typeface="Cambria Math" panose="02040503050406030204" pitchFamily="18" charset="0"/>
                            </a:rPr>
                            <m:t>0</m:t>
                          </m:r>
                          <m:r>
                            <a:rPr lang="en-US" altLang="zh-CN" i="1" dirty="0">
                              <a:latin typeface="Cambria Math" panose="02040503050406030204" pitchFamily="18" charset="0"/>
                            </a:rPr>
                            <m:t>/3)+</m:t>
                          </m:r>
                          <m:r>
                            <a:rPr lang="en-US" altLang="zh-CN" b="0" i="1" dirty="0" smtClean="0">
                              <a:latin typeface="Cambria Math" panose="02040503050406030204" pitchFamily="18" charset="0"/>
                            </a:rPr>
                            <m:t>0.9492</m:t>
                          </m:r>
                          <m:r>
                            <a:rPr lang="en-US" altLang="zh-CN" i="1" dirty="0">
                              <a:latin typeface="Cambria Math" panose="02040503050406030204" pitchFamily="18" charset="0"/>
                            </a:rPr>
                            <m:t>×(3/3)+</m:t>
                          </m:r>
                          <m:r>
                            <a:rPr lang="en-US" altLang="zh-CN" b="0" i="1" dirty="0" smtClean="0">
                              <a:latin typeface="Cambria Math" panose="02040503050406030204" pitchFamily="18" charset="0"/>
                            </a:rPr>
                            <m:t>0.3033</m:t>
                          </m:r>
                          <m:r>
                            <a:rPr lang="en-US" altLang="zh-CN" i="1" dirty="0">
                              <a:latin typeface="Cambria Math" panose="02040503050406030204" pitchFamily="18" charset="0"/>
                            </a:rPr>
                            <m:t>×(</m:t>
                          </m:r>
                          <m:r>
                            <a:rPr lang="en-US" altLang="zh-CN" b="0" i="1" dirty="0" smtClean="0">
                              <a:latin typeface="Cambria Math" panose="02040503050406030204" pitchFamily="18" charset="0"/>
                            </a:rPr>
                            <m:t>0</m:t>
                          </m:r>
                          <m:r>
                            <a:rPr lang="en-US" altLang="zh-CN" i="1" dirty="0">
                              <a:latin typeface="Cambria Math" panose="02040503050406030204" pitchFamily="18" charset="0"/>
                            </a:rPr>
                            <m:t>/3)</m:t>
                          </m:r>
                        </m:num>
                        <m:den>
                          <m:r>
                            <a:rPr lang="en-US" altLang="zh-CN" i="1" dirty="0">
                              <a:latin typeface="Cambria Math" panose="02040503050406030204" pitchFamily="18" charset="0"/>
                            </a:rPr>
                            <m:t>0.</m:t>
                          </m:r>
                          <m:r>
                            <a:rPr lang="en-US" altLang="zh-CN" b="0" i="1" dirty="0" smtClean="0">
                              <a:latin typeface="Cambria Math" panose="02040503050406030204" pitchFamily="18" charset="0"/>
                            </a:rPr>
                            <m:t>9492</m:t>
                          </m:r>
                          <m:r>
                            <a:rPr lang="en-US" altLang="zh-CN" i="1" dirty="0">
                              <a:latin typeface="Cambria Math" panose="02040503050406030204" pitchFamily="18" charset="0"/>
                            </a:rPr>
                            <m:t>+0.</m:t>
                          </m:r>
                          <m:r>
                            <a:rPr lang="en-US" altLang="zh-CN" b="0" i="1" dirty="0" smtClean="0">
                              <a:latin typeface="Cambria Math" panose="02040503050406030204" pitchFamily="18" charset="0"/>
                            </a:rPr>
                            <m:t>3033</m:t>
                          </m:r>
                          <m:r>
                            <a:rPr lang="en-US" altLang="zh-CN" i="1" dirty="0">
                              <a:latin typeface="Cambria Math" panose="02040503050406030204" pitchFamily="18" charset="0"/>
                            </a:rPr>
                            <m:t>+0.</m:t>
                          </m:r>
                          <m:r>
                            <a:rPr lang="en-US" altLang="zh-CN" b="0" i="1" dirty="0" smtClean="0">
                              <a:latin typeface="Cambria Math" panose="02040503050406030204" pitchFamily="18" charset="0"/>
                            </a:rPr>
                            <m:t>9492</m:t>
                          </m:r>
                          <m:r>
                            <a:rPr lang="en-US" altLang="zh-CN" i="1" dirty="0">
                              <a:latin typeface="Cambria Math" panose="02040503050406030204" pitchFamily="18" charset="0"/>
                            </a:rPr>
                            <m:t>+0.</m:t>
                          </m:r>
                          <m:r>
                            <a:rPr lang="en-US" altLang="zh-CN" b="0" i="1" dirty="0" smtClean="0">
                              <a:latin typeface="Cambria Math" panose="02040503050406030204" pitchFamily="18" charset="0"/>
                            </a:rPr>
                            <m:t>3033</m:t>
                          </m:r>
                        </m:den>
                      </m:f>
                      <m:r>
                        <a:rPr lang="zh-CN" altLang="en-US" i="1" dirty="0">
                          <a:latin typeface="Cambria Math" panose="02040503050406030204" pitchFamily="18" charset="0"/>
                        </a:rPr>
                        <m:t>≈</m:t>
                      </m:r>
                      <m:r>
                        <a:rPr lang="en-US" altLang="zh-CN" i="1" dirty="0" smtClean="0">
                          <a:latin typeface="Cambria Math" panose="02040503050406030204" pitchFamily="18" charset="0"/>
                        </a:rPr>
                        <m:t>0.</m:t>
                      </m:r>
                      <m:r>
                        <a:rPr lang="en-US" altLang="zh-CN" b="0" i="1" dirty="0" smtClean="0">
                          <a:latin typeface="Cambria Math" panose="02040503050406030204" pitchFamily="18" charset="0"/>
                        </a:rPr>
                        <m:t>7578</m:t>
                      </m:r>
                    </m:oMath>
                  </m:oMathPara>
                </a14:m>
                <a:endParaRPr lang="zh-CN" altLang="en-US" dirty="0"/>
              </a:p>
            </p:txBody>
          </p:sp>
        </mc:Choice>
        <mc:Fallback>
          <p:sp>
            <p:nvSpPr>
              <p:cNvPr id="13" name="文本框 12">
                <a:extLst>
                  <a:ext uri="{FF2B5EF4-FFF2-40B4-BE49-F238E27FC236}">
                    <a16:creationId xmlns:a16="http://schemas.microsoft.com/office/drawing/2014/main" id="{66EE9128-3E2B-42D7-B2C4-7B4CE825B5C2}"/>
                  </a:ext>
                </a:extLst>
              </p:cNvPr>
              <p:cNvSpPr txBox="1">
                <a:spLocks noRot="1" noChangeAspect="1" noMove="1" noResize="1" noEditPoints="1" noAdjustHandles="1" noChangeArrowheads="1" noChangeShapeType="1" noTextEdit="1"/>
              </p:cNvSpPr>
              <p:nvPr/>
            </p:nvSpPr>
            <p:spPr>
              <a:xfrm>
                <a:off x="1089498" y="5227211"/>
                <a:ext cx="10074147" cy="62453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2">
                <a:extLst>
                  <a:ext uri="{FF2B5EF4-FFF2-40B4-BE49-F238E27FC236}">
                    <a16:creationId xmlns:a16="http://schemas.microsoft.com/office/drawing/2014/main" id="{DA48A496-10D9-4B65-A328-568CB336BC06}"/>
                  </a:ext>
                </a:extLst>
              </p:cNvPr>
              <p:cNvSpPr txBox="1">
                <a:spLocks/>
              </p:cNvSpPr>
              <p:nvPr/>
            </p:nvSpPr>
            <p:spPr>
              <a:xfrm>
                <a:off x="6524019" y="850413"/>
                <a:ext cx="4520118" cy="100295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buFont typeface="+mj-ea"/>
                  <a:buAutoNum type="circleNumDbPlain"/>
                </a:pPr>
                <a:r>
                  <a:rPr lang="zh-CN" altLang="en-US" sz="1200" dirty="0"/>
                  <a:t>初始时（</a:t>
                </a:r>
                <a:r>
                  <a:rPr lang="en-US" altLang="zh-CN" sz="1200" dirty="0"/>
                  <a:t>t=0</a:t>
                </a:r>
                <a:r>
                  <a:rPr lang="zh-CN" altLang="en-US" sz="1200" dirty="0"/>
                  <a:t>）</a:t>
                </a:r>
                <a:r>
                  <a:rPr lang="zh-CN" altLang="en-US" sz="1200" dirty="0">
                    <a:highlight>
                      <a:srgbClr val="000080"/>
                    </a:highlight>
                  </a:rPr>
                  <a:t>随机</a:t>
                </a:r>
                <a:r>
                  <a:rPr lang="zh-CN" altLang="en-US" sz="1200" dirty="0"/>
                  <a:t>给模型参数赋值，得到模型</a:t>
                </a:r>
                <a14:m>
                  <m:oMath xmlns:m="http://schemas.openxmlformats.org/officeDocument/2006/math">
                    <m:r>
                      <a:rPr lang="en-US" altLang="zh-CN" sz="1200" smtClean="0">
                        <a:latin typeface="Cambria Math" panose="02040503050406030204" pitchFamily="18" charset="0"/>
                      </a:rPr>
                      <m:t> </m:t>
                    </m:r>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r>
                      <a:rPr lang="zh-CN" altLang="en-US" sz="1200" i="1">
                        <a:latin typeface="Cambria Math" panose="02040503050406030204" pitchFamily="18" charset="0"/>
                      </a:rPr>
                      <m:t>。</m:t>
                    </m:r>
                  </m:oMath>
                </a14:m>
                <a:endParaRPr lang="en-US" altLang="zh-CN" sz="1200" dirty="0"/>
              </a:p>
              <a:p>
                <a:pPr marL="342900" indent="-342900">
                  <a:buFont typeface="+mj-ea"/>
                  <a:buAutoNum type="circleNumDbPlain"/>
                </a:pPr>
                <a:r>
                  <a:rPr lang="zh-CN" altLang="en-US" sz="1200" dirty="0"/>
                  <a:t>根据</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得到模型中隐变量取各个状态的</a:t>
                </a:r>
                <a:r>
                  <a:rPr lang="zh-CN" altLang="en-US" sz="1200" dirty="0">
                    <a:solidFill>
                      <a:srgbClr val="FFFF00"/>
                    </a:solidFill>
                  </a:rPr>
                  <a:t>期望值</a:t>
                </a:r>
                <a:r>
                  <a:rPr lang="zh-CN" altLang="en-US" sz="1200" dirty="0"/>
                  <a:t>。</a:t>
                </a:r>
                <a:endParaRPr lang="en-US" altLang="zh-CN" sz="1200" dirty="0"/>
              </a:p>
              <a:p>
                <a:pPr marL="342900" indent="-342900">
                  <a:buFont typeface="+mj-ea"/>
                  <a:buAutoNum type="circleNumDbPlain"/>
                </a:pPr>
                <a:r>
                  <a:rPr lang="zh-CN" altLang="en-US" sz="1200" dirty="0"/>
                  <a:t>用</a:t>
                </a:r>
                <a:r>
                  <a:rPr lang="zh-CN" altLang="en-US" sz="1200" dirty="0">
                    <a:solidFill>
                      <a:srgbClr val="FFFF00"/>
                    </a:solidFill>
                  </a:rPr>
                  <a:t>期望值</a:t>
                </a:r>
                <a:r>
                  <a:rPr lang="zh-CN" altLang="en-US" sz="1200" dirty="0"/>
                  <a:t>代替</a:t>
                </a:r>
                <a:r>
                  <a:rPr lang="zh-CN" altLang="en-US" sz="1200" dirty="0">
                    <a:solidFill>
                      <a:srgbClr val="FFFF00"/>
                    </a:solidFill>
                  </a:rPr>
                  <a:t>实际次数</a:t>
                </a:r>
                <a:r>
                  <a:rPr lang="zh-CN" altLang="en-US" sz="1200" dirty="0"/>
                  <a:t>可以得到模型参数的</a:t>
                </a:r>
                <a:r>
                  <a:rPr lang="zh-CN" altLang="en-US" sz="1200" dirty="0">
                    <a:solidFill>
                      <a:srgbClr val="C00000"/>
                    </a:solidFill>
                  </a:rPr>
                  <a:t>新估计值</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smtClean="0">
                            <a:solidFill>
                              <a:srgbClr val="C00000"/>
                            </a:solidFill>
                            <a:latin typeface="Cambria Math" panose="02040503050406030204" pitchFamily="18" charset="0"/>
                          </a:rPr>
                          <m:t>+1</m:t>
                        </m:r>
                      </m:sub>
                    </m:sSub>
                  </m:oMath>
                </a14:m>
                <a:r>
                  <a:rPr lang="zh-CN" altLang="en-US" sz="1200" dirty="0"/>
                  <a:t>。</a:t>
                </a:r>
                <a:endParaRPr lang="en-US" altLang="zh-CN" sz="1200" dirty="0"/>
              </a:p>
              <a:p>
                <a:pPr marL="342900" indent="-342900">
                  <a:buFont typeface="+mj-ea"/>
                  <a:buAutoNum type="circleNumDbPlain"/>
                </a:pPr>
                <a:r>
                  <a:rPr lang="zh-CN" altLang="en-US" sz="1200" dirty="0"/>
                  <a:t>用</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a:solidFill>
                              <a:srgbClr val="C00000"/>
                            </a:solidFill>
                            <a:latin typeface="Cambria Math" panose="02040503050406030204" pitchFamily="18" charset="0"/>
                          </a:rPr>
                          <m:t>+1</m:t>
                        </m:r>
                      </m:sub>
                    </m:sSub>
                  </m:oMath>
                </a14:m>
                <a:r>
                  <a:rPr lang="zh-CN" altLang="en-US" sz="1200" dirty="0"/>
                  <a:t>代替</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重复执行步骤②，</a:t>
                </a:r>
                <a:r>
                  <a:rPr lang="zh-CN" altLang="en-US" sz="1200" dirty="0">
                    <a:highlight>
                      <a:srgbClr val="000080"/>
                    </a:highlight>
                  </a:rPr>
                  <a:t>直到参数收敛</a:t>
                </a:r>
                <a:r>
                  <a:rPr lang="zh-CN" altLang="en-US" sz="1200" dirty="0"/>
                  <a:t>。</a:t>
                </a:r>
                <a:endParaRPr lang="en-US" altLang="zh-CN" sz="1200" dirty="0"/>
              </a:p>
            </p:txBody>
          </p:sp>
        </mc:Choice>
        <mc:Fallback>
          <p:sp>
            <p:nvSpPr>
              <p:cNvPr id="4" name="内容占位符 2">
                <a:extLst>
                  <a:ext uri="{FF2B5EF4-FFF2-40B4-BE49-F238E27FC236}">
                    <a16:creationId xmlns:a16="http://schemas.microsoft.com/office/drawing/2014/main" id="{DA48A496-10D9-4B65-A328-568CB336BC06}"/>
                  </a:ext>
                </a:extLst>
              </p:cNvPr>
              <p:cNvSpPr txBox="1">
                <a:spLocks noRot="1" noChangeAspect="1" noMove="1" noResize="1" noEditPoints="1" noAdjustHandles="1" noChangeArrowheads="1" noChangeShapeType="1" noTextEdit="1"/>
              </p:cNvSpPr>
              <p:nvPr/>
            </p:nvSpPr>
            <p:spPr>
              <a:xfrm>
                <a:off x="6524019" y="850413"/>
                <a:ext cx="4520118" cy="1002958"/>
              </a:xfrm>
              <a:prstGeom prst="rect">
                <a:avLst/>
              </a:prstGeom>
              <a:blipFill>
                <a:blip r:embed="rId8"/>
                <a:stretch>
                  <a:fillRect t="-48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2304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a:extLst>
                  <a:ext uri="{FF2B5EF4-FFF2-40B4-BE49-F238E27FC236}">
                    <a16:creationId xmlns:a16="http://schemas.microsoft.com/office/drawing/2014/main" id="{0E246092-46DE-4845-94F1-DAE37786C9B7}"/>
                  </a:ext>
                </a:extLst>
              </p:cNvPr>
              <p:cNvSpPr>
                <a:spLocks noGrp="1"/>
              </p:cNvSpPr>
              <p:nvPr>
                <p:ph type="title"/>
              </p:nvPr>
            </p:nvSpPr>
            <p:spPr>
              <a:xfrm>
                <a:off x="259405" y="753228"/>
                <a:ext cx="10034778" cy="1080938"/>
              </a:xfrm>
            </p:spPr>
            <p:txBody>
              <a:bodyPr/>
              <a:lstStyle/>
              <a:p>
                <a:r>
                  <a:rPr lang="zh-CN" altLang="en-US" dirty="0"/>
                  <a:t>④</a:t>
                </a:r>
                <a:r>
                  <a:rPr lang="zh-CN" altLang="en-US" sz="3600" dirty="0"/>
                  <a:t>用</a:t>
                </a:r>
                <a14:m>
                  <m:oMath xmlns:m="http://schemas.openxmlformats.org/officeDocument/2006/math">
                    <m:sSub>
                      <m:sSubPr>
                        <m:ctrlPr>
                          <a:rPr lang="en-US" altLang="zh-CN" sz="3600" i="1" smtClean="0">
                            <a:solidFill>
                              <a:srgbClr val="FF0000"/>
                            </a:solidFill>
                            <a:latin typeface="Cambria Math" panose="02040503050406030204" pitchFamily="18" charset="0"/>
                          </a:rPr>
                        </m:ctrlPr>
                      </m:sSubPr>
                      <m:e>
                        <m:r>
                          <a:rPr lang="zh-CN" altLang="en-US" sz="3600" i="1">
                            <a:solidFill>
                              <a:srgbClr val="FF0000"/>
                            </a:solidFill>
                            <a:latin typeface="Cambria Math" panose="02040503050406030204" pitchFamily="18" charset="0"/>
                          </a:rPr>
                          <m:t>𝛩</m:t>
                        </m:r>
                      </m:e>
                      <m:sub>
                        <m:r>
                          <m:rPr>
                            <m:sty m:val="p"/>
                          </m:rPr>
                          <a:rPr lang="en-US" altLang="zh-CN" sz="3600" i="1">
                            <a:solidFill>
                              <a:srgbClr val="FF0000"/>
                            </a:solidFill>
                            <a:latin typeface="Cambria Math" panose="02040503050406030204" pitchFamily="18" charset="0"/>
                          </a:rPr>
                          <m:t>t</m:t>
                        </m:r>
                        <m:r>
                          <a:rPr lang="en-US" altLang="zh-CN" sz="3600" i="1">
                            <a:solidFill>
                              <a:srgbClr val="FF0000"/>
                            </a:solidFill>
                            <a:latin typeface="Cambria Math" panose="02040503050406030204" pitchFamily="18" charset="0"/>
                          </a:rPr>
                          <m:t>+1</m:t>
                        </m:r>
                      </m:sub>
                    </m:sSub>
                  </m:oMath>
                </a14:m>
                <a:r>
                  <a:rPr lang="zh-CN" altLang="en-US" sz="3600" dirty="0"/>
                  <a:t>代替</a:t>
                </a:r>
                <a14:m>
                  <m:oMath xmlns:m="http://schemas.openxmlformats.org/officeDocument/2006/math">
                    <m:sSub>
                      <m:sSubPr>
                        <m:ctrlPr>
                          <a:rPr lang="en-US" altLang="zh-CN" sz="3600" i="1" smtClean="0">
                            <a:solidFill>
                              <a:srgbClr val="00FF00"/>
                            </a:solidFill>
                            <a:latin typeface="Cambria Math" panose="02040503050406030204" pitchFamily="18" charset="0"/>
                          </a:rPr>
                        </m:ctrlPr>
                      </m:sSubPr>
                      <m:e>
                        <m:r>
                          <a:rPr lang="zh-CN" altLang="en-US" sz="3600" i="1">
                            <a:solidFill>
                              <a:srgbClr val="00FF00"/>
                            </a:solidFill>
                            <a:latin typeface="Cambria Math" panose="02040503050406030204" pitchFamily="18" charset="0"/>
                          </a:rPr>
                          <m:t>𝛩</m:t>
                        </m:r>
                      </m:e>
                      <m:sub>
                        <m:r>
                          <m:rPr>
                            <m:sty m:val="p"/>
                          </m:rPr>
                          <a:rPr lang="en-US" altLang="zh-CN" sz="3600" i="1">
                            <a:solidFill>
                              <a:srgbClr val="00FF00"/>
                            </a:solidFill>
                            <a:latin typeface="Cambria Math" panose="02040503050406030204" pitchFamily="18" charset="0"/>
                          </a:rPr>
                          <m:t>t</m:t>
                        </m:r>
                      </m:sub>
                    </m:sSub>
                  </m:oMath>
                </a14:m>
                <a:r>
                  <a:rPr lang="zh-CN" altLang="en-US" sz="3600" dirty="0"/>
                  <a:t>重复执行步骤②，</a:t>
                </a:r>
                <a:r>
                  <a:rPr lang="zh-CN" altLang="en-US" sz="3600" dirty="0">
                    <a:highlight>
                      <a:srgbClr val="000080"/>
                    </a:highlight>
                  </a:rPr>
                  <a:t>直到参数收敛</a:t>
                </a:r>
                <a:endParaRPr lang="zh-CN" altLang="en-US" dirty="0"/>
              </a:p>
            </p:txBody>
          </p:sp>
        </mc:Choice>
        <mc:Fallback>
          <p:sp>
            <p:nvSpPr>
              <p:cNvPr id="2" name="标题 1">
                <a:extLst>
                  <a:ext uri="{FF2B5EF4-FFF2-40B4-BE49-F238E27FC236}">
                    <a16:creationId xmlns:a16="http://schemas.microsoft.com/office/drawing/2014/main" id="{0E246092-46DE-4845-94F1-DAE37786C9B7}"/>
                  </a:ext>
                </a:extLst>
              </p:cNvPr>
              <p:cNvSpPr>
                <a:spLocks noGrp="1" noRot="1" noChangeAspect="1" noMove="1" noResize="1" noEditPoints="1" noAdjustHandles="1" noChangeArrowheads="1" noChangeShapeType="1" noTextEdit="1"/>
              </p:cNvSpPr>
              <p:nvPr>
                <p:ph type="title"/>
              </p:nvPr>
            </p:nvSpPr>
            <p:spPr>
              <a:xfrm>
                <a:off x="259405" y="753228"/>
                <a:ext cx="10034778" cy="1080938"/>
              </a:xfrm>
              <a:blipFill>
                <a:blip r:embed="rId2"/>
                <a:stretch>
                  <a:fillRect l="-18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4" name="表格 4">
                <a:extLst>
                  <a:ext uri="{FF2B5EF4-FFF2-40B4-BE49-F238E27FC236}">
                    <a16:creationId xmlns:a16="http://schemas.microsoft.com/office/drawing/2014/main" id="{19787BDE-C5CA-42A0-B40B-BC3C110762D3}"/>
                  </a:ext>
                </a:extLst>
              </p:cNvPr>
              <p:cNvGraphicFramePr>
                <a:graphicFrameLocks noGrp="1"/>
              </p:cNvGraphicFramePr>
              <p:nvPr>
                <p:ph idx="1"/>
                <p:extLst>
                  <p:ext uri="{D42A27DB-BD31-4B8C-83A1-F6EECF244321}">
                    <p14:modId xmlns:p14="http://schemas.microsoft.com/office/powerpoint/2010/main" val="4205044618"/>
                  </p:ext>
                </p:extLst>
              </p:nvPr>
            </p:nvGraphicFramePr>
            <p:xfrm>
              <a:off x="311386" y="3287948"/>
              <a:ext cx="4474624" cy="2012776"/>
            </p:xfrm>
            <a:graphic>
              <a:graphicData uri="http://schemas.openxmlformats.org/drawingml/2006/table">
                <a:tbl>
                  <a:tblPr firstRow="1" bandRow="1">
                    <a:tableStyleId>{5C22544A-7EE6-4342-B048-85BDC9FD1C3A}</a:tableStyleId>
                  </a:tblPr>
                  <a:tblGrid>
                    <a:gridCol w="1118656">
                      <a:extLst>
                        <a:ext uri="{9D8B030D-6E8A-4147-A177-3AD203B41FA5}">
                          <a16:colId xmlns:a16="http://schemas.microsoft.com/office/drawing/2014/main" val="2012571889"/>
                        </a:ext>
                      </a:extLst>
                    </a:gridCol>
                    <a:gridCol w="1118656">
                      <a:extLst>
                        <a:ext uri="{9D8B030D-6E8A-4147-A177-3AD203B41FA5}">
                          <a16:colId xmlns:a16="http://schemas.microsoft.com/office/drawing/2014/main" val="465710112"/>
                        </a:ext>
                      </a:extLst>
                    </a:gridCol>
                    <a:gridCol w="1118656">
                      <a:extLst>
                        <a:ext uri="{9D8B030D-6E8A-4147-A177-3AD203B41FA5}">
                          <a16:colId xmlns:a16="http://schemas.microsoft.com/office/drawing/2014/main" val="2612941315"/>
                        </a:ext>
                      </a:extLst>
                    </a:gridCol>
                    <a:gridCol w="1118656">
                      <a:extLst>
                        <a:ext uri="{9D8B030D-6E8A-4147-A177-3AD203B41FA5}">
                          <a16:colId xmlns:a16="http://schemas.microsoft.com/office/drawing/2014/main" val="3509305219"/>
                        </a:ext>
                      </a:extLst>
                    </a:gridCol>
                  </a:tblGrid>
                  <a:tr h="285543">
                    <a:tc>
                      <a:txBody>
                        <a:bodyPr/>
                        <a:lstStyle/>
                        <a:p>
                          <a:pPr algn="ctr"/>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i="1" dirty="0" smtClean="0">
                                    <a:latin typeface="Cambria Math" panose="02040503050406030204" pitchFamily="18" charset="0"/>
                                  </a:rPr>
                                  <m:t>λ</m:t>
                                </m:r>
                              </m:oMath>
                            </m:oMathPara>
                          </a14:m>
                          <a:endParaRPr lang="zh-CN" altLang="en-US" dirty="0"/>
                        </a:p>
                      </a:txBody>
                      <a:tcPr/>
                    </a:tc>
                    <a:tc>
                      <a:txBody>
                        <a:bodyPr/>
                        <a:lstStyle/>
                        <a:p>
                          <a:pPr algn="ct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r>
                                <a:rPr lang="en-US" altLang="zh-CN" i="1">
                                  <a:latin typeface="Cambria Math" panose="02040503050406030204" pitchFamily="18" charset="0"/>
                                </a:rPr>
                                <m:t> </m:t>
                              </m:r>
                            </m:oMath>
                          </a14:m>
                          <a:endParaRPr lang="zh-CN"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2</m:t>
                                    </m:r>
                                  </m:sub>
                                </m:sSub>
                              </m:oMath>
                            </m:oMathPara>
                          </a14:m>
                          <a:endParaRPr lang="zh-CN" altLang="en-US" dirty="0"/>
                        </a:p>
                      </a:txBody>
                      <a:tcPr/>
                    </a:tc>
                    <a:extLst>
                      <a:ext uri="{0D108BD9-81ED-4DB2-BD59-A6C34878D82A}">
                        <a16:rowId xmlns:a16="http://schemas.microsoft.com/office/drawing/2014/main" val="318953956"/>
                      </a:ext>
                    </a:extLst>
                  </a:tr>
                  <a:tr h="411754">
                    <a:tc>
                      <a:txBody>
                        <a:bodyPr/>
                        <a:lstStyle/>
                        <a:p>
                          <a:pPr algn="ctr"/>
                          <a14:m>
                            <m:oMath xmlns:m="http://schemas.openxmlformats.org/officeDocument/2006/math">
                              <m:sSub>
                                <m:sSubPr>
                                  <m:ctrlPr>
                                    <a:rPr lang="en-US" altLang="zh-CN" sz="1800" i="1" smtClean="0">
                                      <a:latin typeface="Cambria Math" panose="02040503050406030204" pitchFamily="18" charset="0"/>
                                    </a:rPr>
                                  </m:ctrlPr>
                                </m:sSubPr>
                                <m:e>
                                  <m:r>
                                    <a:rPr lang="zh-CN" altLang="en-US" sz="1800" i="1">
                                      <a:latin typeface="Cambria Math" panose="02040503050406030204" pitchFamily="18" charset="0"/>
                                    </a:rPr>
                                    <m:t>𝛩</m:t>
                                  </m:r>
                                </m:e>
                                <m:sub>
                                  <m:r>
                                    <a:rPr lang="en-US" altLang="zh-CN" sz="1800" b="0" i="1" smtClean="0">
                                      <a:latin typeface="Cambria Math" panose="02040503050406030204" pitchFamily="18" charset="0"/>
                                    </a:rPr>
                                    <m:t>0</m:t>
                                  </m:r>
                                </m:sub>
                              </m:sSub>
                            </m:oMath>
                          </a14:m>
                          <a:r>
                            <a:rPr lang="zh-CN" altLang="en-US" dirty="0"/>
                            <a:t> </a:t>
                          </a:r>
                        </a:p>
                      </a:txBody>
                      <a:tcPr/>
                    </a:tc>
                    <a:tc>
                      <a:txBody>
                        <a:bodyPr/>
                        <a:lstStyle/>
                        <a:p>
                          <a:pPr algn="ctr"/>
                          <a:r>
                            <a:rPr lang="en-US" altLang="zh-CN" dirty="0"/>
                            <a:t>0.3000</a:t>
                          </a:r>
                          <a:endParaRPr lang="zh-CN" altLang="en-US" dirty="0"/>
                        </a:p>
                      </a:txBody>
                      <a:tcPr/>
                    </a:tc>
                    <a:tc>
                      <a:txBody>
                        <a:bodyPr/>
                        <a:lstStyle/>
                        <a:p>
                          <a:pPr algn="ctr"/>
                          <a:r>
                            <a:rPr lang="en-US" altLang="zh-CN" dirty="0"/>
                            <a:t>0.3000</a:t>
                          </a:r>
                          <a:endParaRPr lang="zh-CN" altLang="en-US" dirty="0"/>
                        </a:p>
                      </a:txBody>
                      <a:tcPr/>
                    </a:tc>
                    <a:tc>
                      <a:txBody>
                        <a:bodyPr/>
                        <a:lstStyle/>
                        <a:p>
                          <a:pPr algn="ctr"/>
                          <a:r>
                            <a:rPr lang="en-US" altLang="zh-CN" dirty="0"/>
                            <a:t>0.6000</a:t>
                          </a:r>
                          <a:endParaRPr lang="zh-CN" altLang="en-US" dirty="0"/>
                        </a:p>
                      </a:txBody>
                      <a:tcPr/>
                    </a:tc>
                    <a:extLst>
                      <a:ext uri="{0D108BD9-81ED-4DB2-BD59-A6C34878D82A}">
                        <a16:rowId xmlns:a16="http://schemas.microsoft.com/office/drawing/2014/main" val="2917330878"/>
                      </a:ext>
                    </a:extLst>
                  </a:tr>
                  <a:tr h="411754">
                    <a:tc>
                      <a:txBody>
                        <a:bodyPr/>
                        <a:lstStyle/>
                        <a:p>
                          <a:pPr algn="ctr"/>
                          <a14:m>
                            <m:oMath xmlns:m="http://schemas.openxmlformats.org/officeDocument/2006/math">
                              <m:sSub>
                                <m:sSubPr>
                                  <m:ctrlPr>
                                    <a:rPr lang="en-US" altLang="zh-CN" sz="1800" i="1" smtClean="0">
                                      <a:latin typeface="Cambria Math" panose="02040503050406030204" pitchFamily="18" charset="0"/>
                                    </a:rPr>
                                  </m:ctrlPr>
                                </m:sSubPr>
                                <m:e>
                                  <m:r>
                                    <a:rPr lang="zh-CN" altLang="en-US" sz="1800" i="1">
                                      <a:latin typeface="Cambria Math" panose="02040503050406030204" pitchFamily="18" charset="0"/>
                                    </a:rPr>
                                    <m:t>𝛩</m:t>
                                  </m:r>
                                </m:e>
                                <m:sub>
                                  <m:r>
                                    <a:rPr lang="en-US" altLang="zh-CN" sz="1800" b="0" i="1" smtClean="0">
                                      <a:latin typeface="Cambria Math" panose="02040503050406030204" pitchFamily="18" charset="0"/>
                                    </a:rPr>
                                    <m:t>1</m:t>
                                  </m:r>
                                </m:sub>
                              </m:sSub>
                            </m:oMath>
                          </a14:m>
                          <a:r>
                            <a:rPr lang="zh-CN" altLang="en-US" dirty="0"/>
                            <a:t> </a:t>
                          </a:r>
                        </a:p>
                      </a:txBody>
                      <a:tcPr/>
                    </a:tc>
                    <a:tc>
                      <a:txBody>
                        <a:bodyPr/>
                        <a:lstStyle/>
                        <a:p>
                          <a:pPr algn="ctr"/>
                          <a:r>
                            <a:rPr lang="en-US" altLang="zh-CN" dirty="0"/>
                            <a:t>0.3738</a:t>
                          </a:r>
                          <a:endParaRPr lang="zh-CN" altLang="en-US" dirty="0"/>
                        </a:p>
                      </a:txBody>
                      <a:tcPr/>
                    </a:tc>
                    <a:tc>
                      <a:txBody>
                        <a:bodyPr/>
                        <a:lstStyle/>
                        <a:p>
                          <a:pPr algn="ctr"/>
                          <a:r>
                            <a:rPr lang="en-US" altLang="zh-CN" dirty="0"/>
                            <a:t>0.0680</a:t>
                          </a:r>
                          <a:endParaRPr lang="zh-CN" altLang="en-US" dirty="0"/>
                        </a:p>
                      </a:txBody>
                      <a:tcPr/>
                    </a:tc>
                    <a:tc>
                      <a:txBody>
                        <a:bodyPr/>
                        <a:lstStyle/>
                        <a:p>
                          <a:pPr algn="ctr"/>
                          <a:r>
                            <a:rPr lang="en-US" altLang="zh-CN" dirty="0"/>
                            <a:t>0.7578</a:t>
                          </a:r>
                          <a:endParaRPr lang="zh-CN" altLang="en-US" dirty="0"/>
                        </a:p>
                      </a:txBody>
                      <a:tcPr/>
                    </a:tc>
                    <a:extLst>
                      <a:ext uri="{0D108BD9-81ED-4DB2-BD59-A6C34878D82A}">
                        <a16:rowId xmlns:a16="http://schemas.microsoft.com/office/drawing/2014/main" val="1872476441"/>
                      </a:ext>
                    </a:extLst>
                  </a:tr>
                  <a:tr h="411754">
                    <a:tc>
                      <a:txBody>
                        <a:bodyPr/>
                        <a:lstStyle/>
                        <a:p>
                          <a:pPr algn="ctr"/>
                          <a14:m>
                            <m:oMath xmlns:m="http://schemas.openxmlformats.org/officeDocument/2006/math">
                              <m:sSub>
                                <m:sSubPr>
                                  <m:ctrlPr>
                                    <a:rPr lang="en-US" altLang="zh-CN" sz="1800" i="1" smtClean="0">
                                      <a:latin typeface="Cambria Math" panose="02040503050406030204" pitchFamily="18" charset="0"/>
                                    </a:rPr>
                                  </m:ctrlPr>
                                </m:sSubPr>
                                <m:e>
                                  <m:r>
                                    <a:rPr lang="zh-CN" altLang="en-US" sz="1800" i="1">
                                      <a:latin typeface="Cambria Math" panose="02040503050406030204" pitchFamily="18" charset="0"/>
                                    </a:rPr>
                                    <m:t>𝛩</m:t>
                                  </m:r>
                                </m:e>
                                <m:sub>
                                  <m:r>
                                    <a:rPr lang="en-US" altLang="zh-CN" sz="1800" b="0" i="1" smtClean="0">
                                      <a:latin typeface="Cambria Math" panose="02040503050406030204" pitchFamily="18" charset="0"/>
                                    </a:rPr>
                                    <m:t>2</m:t>
                                  </m:r>
                                </m:sub>
                              </m:sSub>
                            </m:oMath>
                          </a14:m>
                          <a:r>
                            <a:rPr lang="zh-CN" altLang="en-US" dirty="0"/>
                            <a:t> </a:t>
                          </a:r>
                        </a:p>
                      </a:txBody>
                      <a:tcPr/>
                    </a:tc>
                    <a:tc>
                      <a:txBody>
                        <a:bodyPr/>
                        <a:lstStyle/>
                        <a:p>
                          <a:pPr algn="ctr"/>
                          <a:r>
                            <a:rPr lang="en-US" altLang="zh-CN" dirty="0"/>
                            <a:t>0.4859</a:t>
                          </a:r>
                          <a:endParaRPr lang="zh-CN" altLang="en-US" dirty="0"/>
                        </a:p>
                      </a:txBody>
                      <a:tcPr/>
                    </a:tc>
                    <a:tc>
                      <a:txBody>
                        <a:bodyPr/>
                        <a:lstStyle/>
                        <a:p>
                          <a:pPr algn="ctr"/>
                          <a:r>
                            <a:rPr lang="en-US" altLang="zh-CN" dirty="0"/>
                            <a:t>0.0004</a:t>
                          </a:r>
                          <a:endParaRPr lang="zh-CN" altLang="en-US" dirty="0"/>
                        </a:p>
                      </a:txBody>
                      <a:tcPr/>
                    </a:tc>
                    <a:tc>
                      <a:txBody>
                        <a:bodyPr/>
                        <a:lstStyle/>
                        <a:p>
                          <a:pPr algn="ctr"/>
                          <a:r>
                            <a:rPr lang="en-US" altLang="zh-CN" dirty="0"/>
                            <a:t>0.9722</a:t>
                          </a:r>
                          <a:endParaRPr lang="zh-CN" altLang="en-US" dirty="0"/>
                        </a:p>
                      </a:txBody>
                      <a:tcPr/>
                    </a:tc>
                    <a:extLst>
                      <a:ext uri="{0D108BD9-81ED-4DB2-BD59-A6C34878D82A}">
                        <a16:rowId xmlns:a16="http://schemas.microsoft.com/office/drawing/2014/main" val="762982978"/>
                      </a:ext>
                    </a:extLst>
                  </a:tr>
                  <a:tr h="411754">
                    <a:tc>
                      <a:txBody>
                        <a:bodyPr/>
                        <a:lstStyle/>
                        <a:p>
                          <a:pPr algn="ctr"/>
                          <a14:m>
                            <m:oMath xmlns:m="http://schemas.openxmlformats.org/officeDocument/2006/math">
                              <m:sSub>
                                <m:sSubPr>
                                  <m:ctrlPr>
                                    <a:rPr lang="en-US" altLang="zh-CN" sz="1800" i="1" smtClean="0">
                                      <a:latin typeface="Cambria Math" panose="02040503050406030204" pitchFamily="18" charset="0"/>
                                    </a:rPr>
                                  </m:ctrlPr>
                                </m:sSubPr>
                                <m:e>
                                  <m:r>
                                    <a:rPr lang="zh-CN" altLang="en-US" sz="1800" i="1">
                                      <a:latin typeface="Cambria Math" panose="02040503050406030204" pitchFamily="18" charset="0"/>
                                    </a:rPr>
                                    <m:t>𝛩</m:t>
                                  </m:r>
                                </m:e>
                                <m:sub>
                                  <m:r>
                                    <a:rPr lang="en-US" altLang="zh-CN" sz="1800" b="0" i="1" smtClean="0">
                                      <a:latin typeface="Cambria Math" panose="02040503050406030204" pitchFamily="18" charset="0"/>
                                    </a:rPr>
                                    <m:t>3</m:t>
                                  </m:r>
                                </m:sub>
                              </m:sSub>
                            </m:oMath>
                          </a14:m>
                          <a:r>
                            <a:rPr lang="zh-CN" altLang="en-US" dirty="0"/>
                            <a:t> </a:t>
                          </a:r>
                        </a:p>
                      </a:txBody>
                      <a:tcPr/>
                    </a:tc>
                    <a:tc>
                      <a:txBody>
                        <a:bodyPr/>
                        <a:lstStyle/>
                        <a:p>
                          <a:pPr algn="ctr"/>
                          <a:r>
                            <a:rPr lang="en-US" altLang="zh-CN" dirty="0"/>
                            <a:t>0.5000</a:t>
                          </a:r>
                          <a:endParaRPr lang="zh-CN" altLang="en-US" dirty="0"/>
                        </a:p>
                      </a:txBody>
                      <a:tcPr/>
                    </a:tc>
                    <a:tc>
                      <a:txBody>
                        <a:bodyPr/>
                        <a:lstStyle/>
                        <a:p>
                          <a:pPr algn="ctr"/>
                          <a:r>
                            <a:rPr lang="en-US" altLang="zh-CN" dirty="0"/>
                            <a:t>0.0000</a:t>
                          </a:r>
                          <a:endParaRPr lang="zh-CN" altLang="en-US" dirty="0"/>
                        </a:p>
                      </a:txBody>
                      <a:tcPr/>
                    </a:tc>
                    <a:tc>
                      <a:txBody>
                        <a:bodyPr/>
                        <a:lstStyle/>
                        <a:p>
                          <a:pPr algn="ctr"/>
                          <a:r>
                            <a:rPr lang="en-US" altLang="zh-CN" dirty="0"/>
                            <a:t>1.0000</a:t>
                          </a:r>
                          <a:endParaRPr lang="zh-CN" altLang="en-US" dirty="0"/>
                        </a:p>
                      </a:txBody>
                      <a:tcPr/>
                    </a:tc>
                    <a:extLst>
                      <a:ext uri="{0D108BD9-81ED-4DB2-BD59-A6C34878D82A}">
                        <a16:rowId xmlns:a16="http://schemas.microsoft.com/office/drawing/2014/main" val="460014017"/>
                      </a:ext>
                    </a:extLst>
                  </a:tr>
                </a:tbl>
              </a:graphicData>
            </a:graphic>
          </p:graphicFrame>
        </mc:Choice>
        <mc:Fallback>
          <p:graphicFrame>
            <p:nvGraphicFramePr>
              <p:cNvPr id="4" name="表格 4">
                <a:extLst>
                  <a:ext uri="{FF2B5EF4-FFF2-40B4-BE49-F238E27FC236}">
                    <a16:creationId xmlns:a16="http://schemas.microsoft.com/office/drawing/2014/main" id="{19787BDE-C5CA-42A0-B40B-BC3C110762D3}"/>
                  </a:ext>
                </a:extLst>
              </p:cNvPr>
              <p:cNvGraphicFramePr>
                <a:graphicFrameLocks noGrp="1"/>
              </p:cNvGraphicFramePr>
              <p:nvPr>
                <p:ph idx="1"/>
                <p:extLst>
                  <p:ext uri="{D42A27DB-BD31-4B8C-83A1-F6EECF244321}">
                    <p14:modId xmlns:p14="http://schemas.microsoft.com/office/powerpoint/2010/main" val="4205044618"/>
                  </p:ext>
                </p:extLst>
              </p:nvPr>
            </p:nvGraphicFramePr>
            <p:xfrm>
              <a:off x="311386" y="3287948"/>
              <a:ext cx="4474624" cy="2012776"/>
            </p:xfrm>
            <a:graphic>
              <a:graphicData uri="http://schemas.openxmlformats.org/drawingml/2006/table">
                <a:tbl>
                  <a:tblPr firstRow="1" bandRow="1">
                    <a:tableStyleId>{5C22544A-7EE6-4342-B048-85BDC9FD1C3A}</a:tableStyleId>
                  </a:tblPr>
                  <a:tblGrid>
                    <a:gridCol w="1118656">
                      <a:extLst>
                        <a:ext uri="{9D8B030D-6E8A-4147-A177-3AD203B41FA5}">
                          <a16:colId xmlns:a16="http://schemas.microsoft.com/office/drawing/2014/main" val="2012571889"/>
                        </a:ext>
                      </a:extLst>
                    </a:gridCol>
                    <a:gridCol w="1118656">
                      <a:extLst>
                        <a:ext uri="{9D8B030D-6E8A-4147-A177-3AD203B41FA5}">
                          <a16:colId xmlns:a16="http://schemas.microsoft.com/office/drawing/2014/main" val="465710112"/>
                        </a:ext>
                      </a:extLst>
                    </a:gridCol>
                    <a:gridCol w="1118656">
                      <a:extLst>
                        <a:ext uri="{9D8B030D-6E8A-4147-A177-3AD203B41FA5}">
                          <a16:colId xmlns:a16="http://schemas.microsoft.com/office/drawing/2014/main" val="2612941315"/>
                        </a:ext>
                      </a:extLst>
                    </a:gridCol>
                    <a:gridCol w="1118656">
                      <a:extLst>
                        <a:ext uri="{9D8B030D-6E8A-4147-A177-3AD203B41FA5}">
                          <a16:colId xmlns:a16="http://schemas.microsoft.com/office/drawing/2014/main" val="3509305219"/>
                        </a:ext>
                      </a:extLst>
                    </a:gridCol>
                  </a:tblGrid>
                  <a:tr h="365760">
                    <a:tc>
                      <a:txBody>
                        <a:bodyPr/>
                        <a:lstStyle/>
                        <a:p>
                          <a:pPr algn="ctr"/>
                          <a:endParaRPr lang="zh-CN" altLang="en-US" dirty="0"/>
                        </a:p>
                      </a:txBody>
                      <a:tcPr/>
                    </a:tc>
                    <a:tc>
                      <a:txBody>
                        <a:bodyPr/>
                        <a:lstStyle/>
                        <a:p>
                          <a:endParaRPr lang="zh-CN"/>
                        </a:p>
                      </a:txBody>
                      <a:tcPr>
                        <a:blipFill>
                          <a:blip r:embed="rId3"/>
                          <a:stretch>
                            <a:fillRect l="-100543" t="-1667" r="-201630" b="-465000"/>
                          </a:stretch>
                        </a:blipFill>
                      </a:tcPr>
                    </a:tc>
                    <a:tc>
                      <a:txBody>
                        <a:bodyPr/>
                        <a:lstStyle/>
                        <a:p>
                          <a:endParaRPr lang="zh-CN"/>
                        </a:p>
                      </a:txBody>
                      <a:tcPr>
                        <a:blipFill>
                          <a:blip r:embed="rId3"/>
                          <a:stretch>
                            <a:fillRect l="-201639" t="-1667" r="-102732" b="-465000"/>
                          </a:stretch>
                        </a:blipFill>
                      </a:tcPr>
                    </a:tc>
                    <a:tc>
                      <a:txBody>
                        <a:bodyPr/>
                        <a:lstStyle/>
                        <a:p>
                          <a:endParaRPr lang="zh-CN"/>
                        </a:p>
                      </a:txBody>
                      <a:tcPr>
                        <a:blipFill>
                          <a:blip r:embed="rId3"/>
                          <a:stretch>
                            <a:fillRect l="-300000" t="-1667" r="-2174" b="-465000"/>
                          </a:stretch>
                        </a:blipFill>
                      </a:tcPr>
                    </a:tc>
                    <a:extLst>
                      <a:ext uri="{0D108BD9-81ED-4DB2-BD59-A6C34878D82A}">
                        <a16:rowId xmlns:a16="http://schemas.microsoft.com/office/drawing/2014/main" val="318953956"/>
                      </a:ext>
                    </a:extLst>
                  </a:tr>
                  <a:tr h="411754">
                    <a:tc>
                      <a:txBody>
                        <a:bodyPr/>
                        <a:lstStyle/>
                        <a:p>
                          <a:endParaRPr lang="zh-CN"/>
                        </a:p>
                      </a:txBody>
                      <a:tcPr>
                        <a:blipFill>
                          <a:blip r:embed="rId3"/>
                          <a:stretch>
                            <a:fillRect l="-543" t="-89706" r="-301630" b="-310294"/>
                          </a:stretch>
                        </a:blipFill>
                      </a:tcPr>
                    </a:tc>
                    <a:tc>
                      <a:txBody>
                        <a:bodyPr/>
                        <a:lstStyle/>
                        <a:p>
                          <a:pPr algn="ctr"/>
                          <a:r>
                            <a:rPr lang="en-US" altLang="zh-CN" dirty="0"/>
                            <a:t>0.3000</a:t>
                          </a:r>
                          <a:endParaRPr lang="zh-CN" altLang="en-US" dirty="0"/>
                        </a:p>
                      </a:txBody>
                      <a:tcPr/>
                    </a:tc>
                    <a:tc>
                      <a:txBody>
                        <a:bodyPr/>
                        <a:lstStyle/>
                        <a:p>
                          <a:pPr algn="ctr"/>
                          <a:r>
                            <a:rPr lang="en-US" altLang="zh-CN" dirty="0"/>
                            <a:t>0.3000</a:t>
                          </a:r>
                          <a:endParaRPr lang="zh-CN" altLang="en-US" dirty="0"/>
                        </a:p>
                      </a:txBody>
                      <a:tcPr/>
                    </a:tc>
                    <a:tc>
                      <a:txBody>
                        <a:bodyPr/>
                        <a:lstStyle/>
                        <a:p>
                          <a:pPr algn="ctr"/>
                          <a:r>
                            <a:rPr lang="en-US" altLang="zh-CN" dirty="0"/>
                            <a:t>0.6000</a:t>
                          </a:r>
                          <a:endParaRPr lang="zh-CN" altLang="en-US" dirty="0"/>
                        </a:p>
                      </a:txBody>
                      <a:tcPr/>
                    </a:tc>
                    <a:extLst>
                      <a:ext uri="{0D108BD9-81ED-4DB2-BD59-A6C34878D82A}">
                        <a16:rowId xmlns:a16="http://schemas.microsoft.com/office/drawing/2014/main" val="2917330878"/>
                      </a:ext>
                    </a:extLst>
                  </a:tr>
                  <a:tr h="411754">
                    <a:tc>
                      <a:txBody>
                        <a:bodyPr/>
                        <a:lstStyle/>
                        <a:p>
                          <a:endParaRPr lang="zh-CN"/>
                        </a:p>
                      </a:txBody>
                      <a:tcPr>
                        <a:blipFill>
                          <a:blip r:embed="rId3"/>
                          <a:stretch>
                            <a:fillRect l="-543" t="-189706" r="-301630" b="-210294"/>
                          </a:stretch>
                        </a:blipFill>
                      </a:tcPr>
                    </a:tc>
                    <a:tc>
                      <a:txBody>
                        <a:bodyPr/>
                        <a:lstStyle/>
                        <a:p>
                          <a:pPr algn="ctr"/>
                          <a:r>
                            <a:rPr lang="en-US" altLang="zh-CN" dirty="0"/>
                            <a:t>0.3738</a:t>
                          </a:r>
                          <a:endParaRPr lang="zh-CN" altLang="en-US" dirty="0"/>
                        </a:p>
                      </a:txBody>
                      <a:tcPr/>
                    </a:tc>
                    <a:tc>
                      <a:txBody>
                        <a:bodyPr/>
                        <a:lstStyle/>
                        <a:p>
                          <a:pPr algn="ctr"/>
                          <a:r>
                            <a:rPr lang="en-US" altLang="zh-CN" dirty="0"/>
                            <a:t>0.0680</a:t>
                          </a:r>
                          <a:endParaRPr lang="zh-CN" altLang="en-US" dirty="0"/>
                        </a:p>
                      </a:txBody>
                      <a:tcPr/>
                    </a:tc>
                    <a:tc>
                      <a:txBody>
                        <a:bodyPr/>
                        <a:lstStyle/>
                        <a:p>
                          <a:pPr algn="ctr"/>
                          <a:r>
                            <a:rPr lang="en-US" altLang="zh-CN" dirty="0"/>
                            <a:t>0.7578</a:t>
                          </a:r>
                          <a:endParaRPr lang="zh-CN" altLang="en-US" dirty="0"/>
                        </a:p>
                      </a:txBody>
                      <a:tcPr/>
                    </a:tc>
                    <a:extLst>
                      <a:ext uri="{0D108BD9-81ED-4DB2-BD59-A6C34878D82A}">
                        <a16:rowId xmlns:a16="http://schemas.microsoft.com/office/drawing/2014/main" val="1872476441"/>
                      </a:ext>
                    </a:extLst>
                  </a:tr>
                  <a:tr h="411754">
                    <a:tc>
                      <a:txBody>
                        <a:bodyPr/>
                        <a:lstStyle/>
                        <a:p>
                          <a:endParaRPr lang="zh-CN"/>
                        </a:p>
                      </a:txBody>
                      <a:tcPr>
                        <a:blipFill>
                          <a:blip r:embed="rId3"/>
                          <a:stretch>
                            <a:fillRect l="-543" t="-294030" r="-301630" b="-113433"/>
                          </a:stretch>
                        </a:blipFill>
                      </a:tcPr>
                    </a:tc>
                    <a:tc>
                      <a:txBody>
                        <a:bodyPr/>
                        <a:lstStyle/>
                        <a:p>
                          <a:pPr algn="ctr"/>
                          <a:r>
                            <a:rPr lang="en-US" altLang="zh-CN" dirty="0"/>
                            <a:t>0.4859</a:t>
                          </a:r>
                          <a:endParaRPr lang="zh-CN" altLang="en-US" dirty="0"/>
                        </a:p>
                      </a:txBody>
                      <a:tcPr/>
                    </a:tc>
                    <a:tc>
                      <a:txBody>
                        <a:bodyPr/>
                        <a:lstStyle/>
                        <a:p>
                          <a:pPr algn="ctr"/>
                          <a:r>
                            <a:rPr lang="en-US" altLang="zh-CN" dirty="0"/>
                            <a:t>0.0004</a:t>
                          </a:r>
                          <a:endParaRPr lang="zh-CN" altLang="en-US" dirty="0"/>
                        </a:p>
                      </a:txBody>
                      <a:tcPr/>
                    </a:tc>
                    <a:tc>
                      <a:txBody>
                        <a:bodyPr/>
                        <a:lstStyle/>
                        <a:p>
                          <a:pPr algn="ctr"/>
                          <a:r>
                            <a:rPr lang="en-US" altLang="zh-CN" dirty="0"/>
                            <a:t>0.9722</a:t>
                          </a:r>
                          <a:endParaRPr lang="zh-CN" altLang="en-US" dirty="0"/>
                        </a:p>
                      </a:txBody>
                      <a:tcPr/>
                    </a:tc>
                    <a:extLst>
                      <a:ext uri="{0D108BD9-81ED-4DB2-BD59-A6C34878D82A}">
                        <a16:rowId xmlns:a16="http://schemas.microsoft.com/office/drawing/2014/main" val="762982978"/>
                      </a:ext>
                    </a:extLst>
                  </a:tr>
                  <a:tr h="411754">
                    <a:tc>
                      <a:txBody>
                        <a:bodyPr/>
                        <a:lstStyle/>
                        <a:p>
                          <a:endParaRPr lang="zh-CN"/>
                        </a:p>
                      </a:txBody>
                      <a:tcPr>
                        <a:blipFill>
                          <a:blip r:embed="rId3"/>
                          <a:stretch>
                            <a:fillRect l="-543" t="-388235" r="-301630" b="-11765"/>
                          </a:stretch>
                        </a:blipFill>
                      </a:tcPr>
                    </a:tc>
                    <a:tc>
                      <a:txBody>
                        <a:bodyPr/>
                        <a:lstStyle/>
                        <a:p>
                          <a:pPr algn="ctr"/>
                          <a:r>
                            <a:rPr lang="en-US" altLang="zh-CN" dirty="0"/>
                            <a:t>0.5000</a:t>
                          </a:r>
                          <a:endParaRPr lang="zh-CN" altLang="en-US" dirty="0"/>
                        </a:p>
                      </a:txBody>
                      <a:tcPr/>
                    </a:tc>
                    <a:tc>
                      <a:txBody>
                        <a:bodyPr/>
                        <a:lstStyle/>
                        <a:p>
                          <a:pPr algn="ctr"/>
                          <a:r>
                            <a:rPr lang="en-US" altLang="zh-CN" dirty="0"/>
                            <a:t>0.0000</a:t>
                          </a:r>
                          <a:endParaRPr lang="zh-CN" altLang="en-US" dirty="0"/>
                        </a:p>
                      </a:txBody>
                      <a:tcPr/>
                    </a:tc>
                    <a:tc>
                      <a:txBody>
                        <a:bodyPr/>
                        <a:lstStyle/>
                        <a:p>
                          <a:pPr algn="ctr"/>
                          <a:r>
                            <a:rPr lang="en-US" altLang="zh-CN" dirty="0"/>
                            <a:t>1.0000</a:t>
                          </a:r>
                          <a:endParaRPr lang="zh-CN" altLang="en-US" dirty="0"/>
                        </a:p>
                      </a:txBody>
                      <a:tcPr/>
                    </a:tc>
                    <a:extLst>
                      <a:ext uri="{0D108BD9-81ED-4DB2-BD59-A6C34878D82A}">
                        <a16:rowId xmlns:a16="http://schemas.microsoft.com/office/drawing/2014/main" val="46001401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6">
                <a:extLst>
                  <a:ext uri="{FF2B5EF4-FFF2-40B4-BE49-F238E27FC236}">
                    <a16:creationId xmlns:a16="http://schemas.microsoft.com/office/drawing/2014/main" id="{F3980A91-DFDB-408E-BE99-BC767E579D56}"/>
                  </a:ext>
                </a:extLst>
              </p:cNvPr>
              <p:cNvGraphicFramePr>
                <a:graphicFrameLocks noGrp="1"/>
              </p:cNvGraphicFramePr>
              <p:nvPr>
                <p:extLst>
                  <p:ext uri="{D42A27DB-BD31-4B8C-83A1-F6EECF244321}">
                    <p14:modId xmlns:p14="http://schemas.microsoft.com/office/powerpoint/2010/main" val="2369653434"/>
                  </p:ext>
                </p:extLst>
              </p:nvPr>
            </p:nvGraphicFramePr>
            <p:xfrm>
              <a:off x="6498076" y="2257576"/>
              <a:ext cx="5136206" cy="138176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2336925326"/>
                        </a:ext>
                      </a:extLst>
                    </a:gridCol>
                    <a:gridCol w="1102468">
                      <a:extLst>
                        <a:ext uri="{9D8B030D-6E8A-4147-A177-3AD203B41FA5}">
                          <a16:colId xmlns:a16="http://schemas.microsoft.com/office/drawing/2014/main" val="2409305571"/>
                        </a:ext>
                      </a:extLst>
                    </a:gridCol>
                    <a:gridCol w="953311">
                      <a:extLst>
                        <a:ext uri="{9D8B030D-6E8A-4147-A177-3AD203B41FA5}">
                          <a16:colId xmlns:a16="http://schemas.microsoft.com/office/drawing/2014/main" val="2641950994"/>
                        </a:ext>
                      </a:extLst>
                    </a:gridCol>
                    <a:gridCol w="1121923">
                      <a:extLst>
                        <a:ext uri="{9D8B030D-6E8A-4147-A177-3AD203B41FA5}">
                          <a16:colId xmlns:a16="http://schemas.microsoft.com/office/drawing/2014/main" val="2808191843"/>
                        </a:ext>
                      </a:extLst>
                    </a:gridCol>
                    <a:gridCol w="1381328">
                      <a:extLst>
                        <a:ext uri="{9D8B030D-6E8A-4147-A177-3AD203B41FA5}">
                          <a16:colId xmlns:a16="http://schemas.microsoft.com/office/drawing/2014/main" val="1432272028"/>
                        </a:ext>
                      </a:extLst>
                    </a:gridCol>
                  </a:tblGrid>
                  <a:tr h="276483">
                    <a:tc>
                      <a:txBody>
                        <a:bodyPr/>
                        <a:lstStyle/>
                        <a:p>
                          <a:endParaRPr lang="zh-CN" altLang="en-US"/>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p>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𝟏</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Choice>
        <mc:Fallback xmlns="">
          <p:graphicFrame>
            <p:nvGraphicFramePr>
              <p:cNvPr id="8" name="表格 6">
                <a:extLst>
                  <a:ext uri="{FF2B5EF4-FFF2-40B4-BE49-F238E27FC236}">
                    <a16:creationId xmlns:a16="http://schemas.microsoft.com/office/drawing/2014/main" id="{F3980A91-DFDB-408E-BE99-BC767E579D56}"/>
                  </a:ext>
                </a:extLst>
              </p:cNvPr>
              <p:cNvGraphicFramePr>
                <a:graphicFrameLocks noGrp="1"/>
              </p:cNvGraphicFramePr>
              <p:nvPr>
                <p:extLst>
                  <p:ext uri="{D42A27DB-BD31-4B8C-83A1-F6EECF244321}">
                    <p14:modId xmlns:p14="http://schemas.microsoft.com/office/powerpoint/2010/main" val="2369653434"/>
                  </p:ext>
                </p:extLst>
              </p:nvPr>
            </p:nvGraphicFramePr>
            <p:xfrm>
              <a:off x="6498076" y="2257576"/>
              <a:ext cx="5136206" cy="138176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2336925326"/>
                        </a:ext>
                      </a:extLst>
                    </a:gridCol>
                    <a:gridCol w="1102468">
                      <a:extLst>
                        <a:ext uri="{9D8B030D-6E8A-4147-A177-3AD203B41FA5}">
                          <a16:colId xmlns:a16="http://schemas.microsoft.com/office/drawing/2014/main" val="2409305571"/>
                        </a:ext>
                      </a:extLst>
                    </a:gridCol>
                    <a:gridCol w="953311">
                      <a:extLst>
                        <a:ext uri="{9D8B030D-6E8A-4147-A177-3AD203B41FA5}">
                          <a16:colId xmlns:a16="http://schemas.microsoft.com/office/drawing/2014/main" val="2641950994"/>
                        </a:ext>
                      </a:extLst>
                    </a:gridCol>
                    <a:gridCol w="1121923">
                      <a:extLst>
                        <a:ext uri="{9D8B030D-6E8A-4147-A177-3AD203B41FA5}">
                          <a16:colId xmlns:a16="http://schemas.microsoft.com/office/drawing/2014/main" val="2808191843"/>
                        </a:ext>
                      </a:extLst>
                    </a:gridCol>
                    <a:gridCol w="1381328">
                      <a:extLst>
                        <a:ext uri="{9D8B030D-6E8A-4147-A177-3AD203B41FA5}">
                          <a16:colId xmlns:a16="http://schemas.microsoft.com/office/drawing/2014/main" val="1432272028"/>
                        </a:ext>
                      </a:extLst>
                    </a:gridCol>
                  </a:tblGrid>
                  <a:tr h="640080">
                    <a:tc>
                      <a:txBody>
                        <a:bodyPr/>
                        <a:lstStyle/>
                        <a:p>
                          <a:endParaRPr lang="zh-CN" altLang="en-US"/>
                        </a:p>
                      </a:txBody>
                      <a:tcPr/>
                    </a:tc>
                    <a:tc>
                      <a:txBody>
                        <a:bodyPr/>
                        <a:lstStyle/>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HHH</a:t>
                          </a:r>
                        </a:p>
                        <a:p>
                          <a:pPr marL="0" algn="l" defTabSz="914400" rtl="0" eaLnBrk="1" latinLnBrk="0" hangingPunct="1"/>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1</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b="1"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2</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HHH</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3</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tc>
                      <a:txBody>
                        <a:bodyPr/>
                        <a:lstStyle/>
                        <a:p>
                          <a:r>
                            <a:rPr lang="en-US" altLang="zh-CN" sz="1800" i="1" kern="1200" dirty="0">
                              <a:solidFill>
                                <a:schemeClr val="dk1"/>
                              </a:solidFill>
                              <a:latin typeface="Cambria Math" panose="02040503050406030204" pitchFamily="18" charset="0"/>
                              <a:ea typeface="+mn-ea"/>
                              <a:cs typeface="+mn-cs"/>
                            </a:rPr>
                            <a:t>TTT</a:t>
                          </a:r>
                        </a:p>
                        <a:p>
                          <a:r>
                            <a:rPr lang="en-US" altLang="zh-CN" sz="1800" b="1" i="1" kern="1200" dirty="0">
                              <a:solidFill>
                                <a:schemeClr val="dk1"/>
                              </a:solidFill>
                              <a:latin typeface="Cambria Math" panose="02040503050406030204" pitchFamily="18" charset="0"/>
                              <a:ea typeface="+mn-ea"/>
                              <a:cs typeface="+mn-cs"/>
                            </a:rPr>
                            <a:t>(</a:t>
                          </a:r>
                          <a:r>
                            <a:rPr lang="zh-CN" altLang="en-US" sz="1800" b="1" i="1" kern="1200" dirty="0">
                              <a:solidFill>
                                <a:schemeClr val="dk1"/>
                              </a:solidFill>
                              <a:latin typeface="Cambria Math" panose="02040503050406030204" pitchFamily="18" charset="0"/>
                              <a:ea typeface="+mn-ea"/>
                              <a:cs typeface="+mn-cs"/>
                            </a:rPr>
                            <a:t>第</a:t>
                          </a:r>
                          <a:r>
                            <a:rPr lang="en-US" altLang="zh-CN" sz="1800" b="1" i="1" kern="1200" dirty="0">
                              <a:solidFill>
                                <a:schemeClr val="dk1"/>
                              </a:solidFill>
                              <a:latin typeface="Cambria Math" panose="02040503050406030204" pitchFamily="18" charset="0"/>
                              <a:ea typeface="+mn-ea"/>
                              <a:cs typeface="+mn-cs"/>
                            </a:rPr>
                            <a:t>4</a:t>
                          </a:r>
                          <a:r>
                            <a:rPr lang="zh-CN" altLang="en-US" sz="1800" b="1" i="1" kern="1200" dirty="0">
                              <a:solidFill>
                                <a:schemeClr val="dk1"/>
                              </a:solidFill>
                              <a:latin typeface="Cambria Math" panose="02040503050406030204" pitchFamily="18" charset="0"/>
                              <a:ea typeface="+mn-ea"/>
                              <a:cs typeface="+mn-cs"/>
                            </a:rPr>
                            <a:t>轮</a:t>
                          </a:r>
                          <a:r>
                            <a:rPr lang="en-US" altLang="zh-CN" sz="1800" b="1" i="1" kern="1200" dirty="0">
                              <a:solidFill>
                                <a:schemeClr val="dk1"/>
                              </a:solidFill>
                              <a:latin typeface="Cambria Math" panose="02040503050406030204" pitchFamily="18" charset="0"/>
                              <a:ea typeface="+mn-ea"/>
                              <a:cs typeface="+mn-cs"/>
                            </a:rPr>
                            <a:t>)</a:t>
                          </a:r>
                          <a:endParaRPr lang="zh-CN" altLang="en-US" sz="180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711821455"/>
                      </a:ext>
                    </a:extLst>
                  </a:tr>
                  <a:tr h="370840">
                    <a:tc>
                      <a:txBody>
                        <a:bodyPr/>
                        <a:lstStyle/>
                        <a:p>
                          <a:endParaRPr lang="zh-CN"/>
                        </a:p>
                      </a:txBody>
                      <a:tcPr>
                        <a:blipFill>
                          <a:blip r:embed="rId4"/>
                          <a:stretch>
                            <a:fillRect l="-1053" t="-183607" r="-792632" b="-12131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0.0508</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0.6967</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433740672"/>
                      </a:ext>
                    </a:extLst>
                  </a:tr>
                  <a:tr h="370840">
                    <a:tc>
                      <a:txBody>
                        <a:bodyPr/>
                        <a:lstStyle/>
                        <a:p>
                          <a:endParaRPr lang="zh-CN"/>
                        </a:p>
                      </a:txBody>
                      <a:tcPr>
                        <a:blipFill>
                          <a:blip r:embed="rId4"/>
                          <a:stretch>
                            <a:fillRect l="-1053" t="-283607" r="-792632" b="-2131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0.9492</a:t>
                          </a:r>
                          <a:endParaRPr lang="zh-CN" altLang="en-US" sz="1800" b="0" i="1" kern="1200" dirty="0">
                            <a:solidFill>
                              <a:schemeClr val="dk1"/>
                            </a:solidFill>
                            <a:latin typeface="Cambria Math" panose="02040503050406030204" pitchFamily="18" charset="0"/>
                            <a:ea typeface="+mn-ea"/>
                            <a:cs typeface="+mn-cs"/>
                          </a:endParaRPr>
                        </a:p>
                      </a:txBody>
                      <a:tcPr/>
                    </a:tc>
                    <a:tc>
                      <a:txBody>
                        <a:bodyPr/>
                        <a:lstStyle/>
                        <a:p>
                          <a:r>
                            <a:rPr lang="en-US" altLang="zh-CN" sz="1800" b="0" i="1" kern="1200" dirty="0">
                              <a:solidFill>
                                <a:schemeClr val="dk1"/>
                              </a:solidFill>
                              <a:latin typeface="Cambria Math" panose="02040503050406030204" pitchFamily="18" charset="0"/>
                              <a:ea typeface="+mn-ea"/>
                              <a:cs typeface="+mn-cs"/>
                            </a:rPr>
                            <a:t>0.3033</a:t>
                          </a:r>
                          <a:endParaRPr lang="zh-CN" altLang="en-US" sz="1800" b="0" i="1" kern="1200" dirty="0">
                            <a:solidFill>
                              <a:schemeClr val="dk1"/>
                            </a:solidFill>
                            <a:latin typeface="Cambria Math" panose="02040503050406030204" pitchFamily="18" charset="0"/>
                            <a:ea typeface="+mn-ea"/>
                            <a:cs typeface="+mn-cs"/>
                          </a:endParaRPr>
                        </a:p>
                      </a:txBody>
                      <a:tcPr/>
                    </a:tc>
                    <a:extLst>
                      <a:ext uri="{0D108BD9-81ED-4DB2-BD59-A6C34878D82A}">
                        <a16:rowId xmlns:a16="http://schemas.microsoft.com/office/drawing/2014/main" val="129371369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32811EE3-50DB-4C63-933F-2E7B85542689}"/>
                  </a:ext>
                </a:extLst>
              </p:cNvPr>
              <p:cNvGraphicFramePr>
                <a:graphicFrameLocks noGrp="1"/>
              </p:cNvGraphicFramePr>
              <p:nvPr>
                <p:extLst>
                  <p:ext uri="{D42A27DB-BD31-4B8C-83A1-F6EECF244321}">
                    <p14:modId xmlns:p14="http://schemas.microsoft.com/office/powerpoint/2010/main" val="1820229473"/>
                  </p:ext>
                </p:extLst>
              </p:nvPr>
            </p:nvGraphicFramePr>
            <p:xfrm>
              <a:off x="6498076" y="3904044"/>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kern="1200" smtClean="0">
                                        <a:solidFill>
                                          <a:schemeClr val="dk1"/>
                                        </a:solidFill>
                                        <a:latin typeface="Cambria Math" panose="02040503050406030204" pitchFamily="18" charset="0"/>
                                        <a:ea typeface="+mn-ea"/>
                                        <a:cs typeface="+mn-cs"/>
                                      </a:rPr>
                                    </m:ctrlPr>
                                  </m:sSubPr>
                                  <m:e>
                                    <m:r>
                                      <a:rPr lang="en-US" altLang="zh-CN" sz="1800" b="1" i="1" kern="1200" smtClean="0">
                                        <a:solidFill>
                                          <a:schemeClr val="dk1"/>
                                        </a:solidFill>
                                        <a:latin typeface="Cambria Math" panose="02040503050406030204" pitchFamily="18" charset="0"/>
                                        <a:ea typeface="+mn-ea"/>
                                        <a:cs typeface="+mn-cs"/>
                                      </a:rPr>
                                      <m:t>𝒄</m:t>
                                    </m:r>
                                  </m:e>
                                  <m:sub>
                                    <m:r>
                                      <a:rPr lang="en-US" altLang="zh-CN" sz="1800" b="1" i="1" kern="1200" smtClean="0">
                                        <a:solidFill>
                                          <a:schemeClr val="dk1"/>
                                        </a:solidFill>
                                        <a:latin typeface="Cambria Math" panose="02040503050406030204" pitchFamily="18" charset="0"/>
                                        <a:ea typeface="+mn-ea"/>
                                        <a:cs typeface="+mn-cs"/>
                                      </a:rPr>
                                      <m:t>𝟏</m:t>
                                    </m:r>
                                  </m:sub>
                                </m:sSub>
                              </m:oMath>
                            </m:oMathPara>
                          </a14:m>
                          <a:endParaRPr lang="zh-CN" altLang="en-US" sz="1800" b="1"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0.9714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0.9714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0.9996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0.0286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0.9996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0.0286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Choice>
        <mc:Fallback xmlns="">
          <p:graphicFrame>
            <p:nvGraphicFramePr>
              <p:cNvPr id="9" name="表格 8">
                <a:extLst>
                  <a:ext uri="{FF2B5EF4-FFF2-40B4-BE49-F238E27FC236}">
                    <a16:creationId xmlns:a16="http://schemas.microsoft.com/office/drawing/2014/main" id="{32811EE3-50DB-4C63-933F-2E7B85542689}"/>
                  </a:ext>
                </a:extLst>
              </p:cNvPr>
              <p:cNvGraphicFramePr>
                <a:graphicFrameLocks noGrp="1"/>
              </p:cNvGraphicFramePr>
              <p:nvPr>
                <p:extLst>
                  <p:ext uri="{D42A27DB-BD31-4B8C-83A1-F6EECF244321}">
                    <p14:modId xmlns:p14="http://schemas.microsoft.com/office/powerpoint/2010/main" val="1820229473"/>
                  </p:ext>
                </p:extLst>
              </p:nvPr>
            </p:nvGraphicFramePr>
            <p:xfrm>
              <a:off x="6498076" y="3904044"/>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endParaRPr lang="zh-CN"/>
                        </a:p>
                      </a:txBody>
                      <a:tcPr>
                        <a:blipFill>
                          <a:blip r:embed="rId5"/>
                          <a:stretch>
                            <a:fillRect l="-1053" t="-9677" r="-792632" b="-119355"/>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0.9714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0.9714</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endParaRPr lang="zh-CN"/>
                        </a:p>
                      </a:txBody>
                      <a:tcPr>
                        <a:blipFill>
                          <a:blip r:embed="rId5"/>
                          <a:stretch>
                            <a:fillRect l="-1053" t="-111475" r="-792632" b="-2131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0.9996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0.0286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0.9996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0.0286</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98394515-69BF-432E-A15B-431D26C22ED6}"/>
                  </a:ext>
                </a:extLst>
              </p:cNvPr>
              <p:cNvGraphicFramePr>
                <a:graphicFrameLocks noGrp="1"/>
              </p:cNvGraphicFramePr>
              <p:nvPr>
                <p:extLst>
                  <p:ext uri="{D42A27DB-BD31-4B8C-83A1-F6EECF244321}">
                    <p14:modId xmlns:p14="http://schemas.microsoft.com/office/powerpoint/2010/main" val="1747425585"/>
                  </p:ext>
                </p:extLst>
              </p:nvPr>
            </p:nvGraphicFramePr>
            <p:xfrm>
              <a:off x="6498076" y="4910432"/>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kern="1200" smtClean="0">
                                        <a:solidFill>
                                          <a:schemeClr val="dk1"/>
                                        </a:solidFill>
                                        <a:latin typeface="Cambria Math" panose="02040503050406030204" pitchFamily="18" charset="0"/>
                                        <a:ea typeface="+mn-ea"/>
                                        <a:cs typeface="+mn-cs"/>
                                      </a:rPr>
                                    </m:ctrlPr>
                                  </m:sSubPr>
                                  <m:e>
                                    <m:r>
                                      <a:rPr lang="en-US" altLang="zh-CN" sz="1800" b="1" i="1" kern="1200" smtClean="0">
                                        <a:solidFill>
                                          <a:schemeClr val="dk1"/>
                                        </a:solidFill>
                                        <a:latin typeface="Cambria Math" panose="02040503050406030204" pitchFamily="18" charset="0"/>
                                        <a:ea typeface="+mn-ea"/>
                                        <a:cs typeface="+mn-cs"/>
                                      </a:rPr>
                                      <m:t>𝒄</m:t>
                                    </m:r>
                                  </m:e>
                                  <m:sub>
                                    <m:r>
                                      <a:rPr lang="en-US" altLang="zh-CN" sz="1800" b="1" i="1" kern="1200" smtClean="0">
                                        <a:solidFill>
                                          <a:schemeClr val="dk1"/>
                                        </a:solidFill>
                                        <a:latin typeface="Cambria Math" panose="02040503050406030204" pitchFamily="18" charset="0"/>
                                        <a:ea typeface="+mn-ea"/>
                                        <a:cs typeface="+mn-cs"/>
                                      </a:rPr>
                                      <m:t>𝟏</m:t>
                                    </m:r>
                                  </m:sub>
                                </m:sSub>
                              </m:oMath>
                            </m:oMathPara>
                          </a14:m>
                          <a:endParaRPr lang="zh-CN" altLang="en-US" sz="1800" b="1"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Choice>
        <mc:Fallback xmlns="">
          <p:graphicFrame>
            <p:nvGraphicFramePr>
              <p:cNvPr id="11" name="表格 10">
                <a:extLst>
                  <a:ext uri="{FF2B5EF4-FFF2-40B4-BE49-F238E27FC236}">
                    <a16:creationId xmlns:a16="http://schemas.microsoft.com/office/drawing/2014/main" id="{98394515-69BF-432E-A15B-431D26C22ED6}"/>
                  </a:ext>
                </a:extLst>
              </p:cNvPr>
              <p:cNvGraphicFramePr>
                <a:graphicFrameLocks noGrp="1"/>
              </p:cNvGraphicFramePr>
              <p:nvPr>
                <p:extLst>
                  <p:ext uri="{D42A27DB-BD31-4B8C-83A1-F6EECF244321}">
                    <p14:modId xmlns:p14="http://schemas.microsoft.com/office/powerpoint/2010/main" val="1747425585"/>
                  </p:ext>
                </p:extLst>
              </p:nvPr>
            </p:nvGraphicFramePr>
            <p:xfrm>
              <a:off x="6498076" y="4910432"/>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endParaRPr lang="zh-CN"/>
                        </a:p>
                      </a:txBody>
                      <a:tcPr>
                        <a:blipFill>
                          <a:blip r:embed="rId6"/>
                          <a:stretch>
                            <a:fillRect l="-1053" t="-9677" r="-792632" b="-119355"/>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endParaRPr lang="zh-CN"/>
                        </a:p>
                      </a:txBody>
                      <a:tcPr>
                        <a:blipFill>
                          <a:blip r:embed="rId6"/>
                          <a:stretch>
                            <a:fillRect l="-1053" t="-111475" r="-792632" b="-2131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B8242328-DD76-479B-80EE-E4182A1D0186}"/>
                  </a:ext>
                </a:extLst>
              </p:cNvPr>
              <p:cNvGraphicFramePr>
                <a:graphicFrameLocks noGrp="1"/>
              </p:cNvGraphicFramePr>
              <p:nvPr>
                <p:extLst>
                  <p:ext uri="{D42A27DB-BD31-4B8C-83A1-F6EECF244321}">
                    <p14:modId xmlns:p14="http://schemas.microsoft.com/office/powerpoint/2010/main" val="2131253632"/>
                  </p:ext>
                </p:extLst>
              </p:nvPr>
            </p:nvGraphicFramePr>
            <p:xfrm>
              <a:off x="6498076" y="5916820"/>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kern="1200" smtClean="0">
                                        <a:solidFill>
                                          <a:schemeClr val="dk1"/>
                                        </a:solidFill>
                                        <a:latin typeface="Cambria Math" panose="02040503050406030204" pitchFamily="18" charset="0"/>
                                        <a:ea typeface="+mn-ea"/>
                                        <a:cs typeface="+mn-cs"/>
                                      </a:rPr>
                                    </m:ctrlPr>
                                  </m:sSubPr>
                                  <m:e>
                                    <m:r>
                                      <a:rPr lang="en-US" altLang="zh-CN" sz="1800" b="1" i="1" kern="1200" smtClean="0">
                                        <a:solidFill>
                                          <a:schemeClr val="dk1"/>
                                        </a:solidFill>
                                        <a:latin typeface="Cambria Math" panose="02040503050406030204" pitchFamily="18" charset="0"/>
                                        <a:ea typeface="+mn-ea"/>
                                        <a:cs typeface="+mn-cs"/>
                                      </a:rPr>
                                      <m:t>𝒄</m:t>
                                    </m:r>
                                  </m:e>
                                  <m:sub>
                                    <m:r>
                                      <a:rPr lang="en-US" altLang="zh-CN" sz="1800" b="1" i="1" kern="1200" smtClean="0">
                                        <a:solidFill>
                                          <a:schemeClr val="dk1"/>
                                        </a:solidFill>
                                        <a:latin typeface="Cambria Math" panose="02040503050406030204" pitchFamily="18" charset="0"/>
                                        <a:ea typeface="+mn-ea"/>
                                        <a:cs typeface="+mn-cs"/>
                                      </a:rPr>
                                      <m:t>𝟏</m:t>
                                    </m:r>
                                  </m:sub>
                                </m:sSub>
                              </m:oMath>
                            </m:oMathPara>
                          </a14:m>
                          <a:endParaRPr lang="zh-CN" altLang="en-US" sz="1800" b="1"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𝒄</m:t>
                                    </m:r>
                                  </m:e>
                                  <m:sub>
                                    <m:r>
                                      <a:rPr lang="en-US" altLang="zh-CN" b="1" i="1" smtClean="0">
                                        <a:latin typeface="Cambria Math" panose="02040503050406030204" pitchFamily="18" charset="0"/>
                                      </a:rPr>
                                      <m:t>𝟐</m:t>
                                    </m:r>
                                  </m:sub>
                                </m:sSub>
                              </m:oMath>
                            </m:oMathPara>
                          </a14:m>
                          <a:endParaRPr lang="zh-CN" altLang="en-US" b="1" dirty="0"/>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Choice>
        <mc:Fallback xmlns="">
          <p:graphicFrame>
            <p:nvGraphicFramePr>
              <p:cNvPr id="13" name="表格 12">
                <a:extLst>
                  <a:ext uri="{FF2B5EF4-FFF2-40B4-BE49-F238E27FC236}">
                    <a16:creationId xmlns:a16="http://schemas.microsoft.com/office/drawing/2014/main" id="{B8242328-DD76-479B-80EE-E4182A1D0186}"/>
                  </a:ext>
                </a:extLst>
              </p:cNvPr>
              <p:cNvGraphicFramePr>
                <a:graphicFrameLocks noGrp="1"/>
              </p:cNvGraphicFramePr>
              <p:nvPr>
                <p:extLst>
                  <p:ext uri="{D42A27DB-BD31-4B8C-83A1-F6EECF244321}">
                    <p14:modId xmlns:p14="http://schemas.microsoft.com/office/powerpoint/2010/main" val="2131253632"/>
                  </p:ext>
                </p:extLst>
              </p:nvPr>
            </p:nvGraphicFramePr>
            <p:xfrm>
              <a:off x="6498076" y="5916820"/>
              <a:ext cx="5136206" cy="741680"/>
            </p:xfrm>
            <a:graphic>
              <a:graphicData uri="http://schemas.openxmlformats.org/drawingml/2006/table">
                <a:tbl>
                  <a:tblPr firstRow="1" bandRow="1">
                    <a:tableStyleId>{5C22544A-7EE6-4342-B048-85BDC9FD1C3A}</a:tableStyleId>
                  </a:tblPr>
                  <a:tblGrid>
                    <a:gridCol w="577176">
                      <a:extLst>
                        <a:ext uri="{9D8B030D-6E8A-4147-A177-3AD203B41FA5}">
                          <a16:colId xmlns:a16="http://schemas.microsoft.com/office/drawing/2014/main" val="4222107272"/>
                        </a:ext>
                      </a:extLst>
                    </a:gridCol>
                    <a:gridCol w="1102468">
                      <a:extLst>
                        <a:ext uri="{9D8B030D-6E8A-4147-A177-3AD203B41FA5}">
                          <a16:colId xmlns:a16="http://schemas.microsoft.com/office/drawing/2014/main" val="1933736515"/>
                        </a:ext>
                      </a:extLst>
                    </a:gridCol>
                    <a:gridCol w="953311">
                      <a:extLst>
                        <a:ext uri="{9D8B030D-6E8A-4147-A177-3AD203B41FA5}">
                          <a16:colId xmlns:a16="http://schemas.microsoft.com/office/drawing/2014/main" val="690004714"/>
                        </a:ext>
                      </a:extLst>
                    </a:gridCol>
                    <a:gridCol w="1121923">
                      <a:extLst>
                        <a:ext uri="{9D8B030D-6E8A-4147-A177-3AD203B41FA5}">
                          <a16:colId xmlns:a16="http://schemas.microsoft.com/office/drawing/2014/main" val="1228556288"/>
                        </a:ext>
                      </a:extLst>
                    </a:gridCol>
                    <a:gridCol w="1381328">
                      <a:extLst>
                        <a:ext uri="{9D8B030D-6E8A-4147-A177-3AD203B41FA5}">
                          <a16:colId xmlns:a16="http://schemas.microsoft.com/office/drawing/2014/main" val="2553210039"/>
                        </a:ext>
                      </a:extLst>
                    </a:gridCol>
                  </a:tblGrid>
                  <a:tr h="370840">
                    <a:tc>
                      <a:txBody>
                        <a:bodyPr/>
                        <a:lstStyle/>
                        <a:p>
                          <a:endParaRPr lang="zh-CN"/>
                        </a:p>
                      </a:txBody>
                      <a:tcPr>
                        <a:blipFill>
                          <a:blip r:embed="rId7"/>
                          <a:stretch>
                            <a:fillRect l="-1053" t="-9677" r="-792632" b="-119355"/>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672109081"/>
                      </a:ext>
                    </a:extLst>
                  </a:tr>
                  <a:tr h="370840">
                    <a:tc>
                      <a:txBody>
                        <a:bodyPr/>
                        <a:lstStyle/>
                        <a:p>
                          <a:endParaRPr lang="zh-CN"/>
                        </a:p>
                      </a:txBody>
                      <a:tcPr>
                        <a:blipFill>
                          <a:blip r:embed="rId7"/>
                          <a:stretch>
                            <a:fillRect l="-1053" t="-111475" r="-792632" b="-21311"/>
                          </a:stretch>
                        </a:blip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marL="0" algn="l" defTabSz="914400" rtl="0" eaLnBrk="1" latinLnBrk="0" hangingPunct="1"/>
                          <a:r>
                            <a:rPr lang="en-US" altLang="zh-CN" sz="1800" b="0" i="1" kern="1200" dirty="0">
                              <a:solidFill>
                                <a:schemeClr val="dk1"/>
                              </a:solidFill>
                              <a:latin typeface="Cambria Math" panose="02040503050406030204" pitchFamily="18" charset="0"/>
                              <a:ea typeface="+mn-ea"/>
                              <a:cs typeface="+mn-cs"/>
                            </a:rPr>
                            <a:t>1.0000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r>
                            <a:rPr lang="en-US" altLang="zh-CN" sz="1800" b="0" i="1" kern="1200" dirty="0">
                              <a:solidFill>
                                <a:schemeClr val="dk1"/>
                              </a:solidFill>
                              <a:latin typeface="Cambria Math" panose="02040503050406030204" pitchFamily="18" charset="0"/>
                              <a:ea typeface="+mn-ea"/>
                              <a:cs typeface="+mn-cs"/>
                            </a:rPr>
                            <a:t>0.0000</a:t>
                          </a:r>
                          <a:endParaRPr lang="zh-CN" altLang="en-US" sz="1800" b="0" i="1" kern="1200" dirty="0">
                            <a:solidFill>
                              <a:schemeClr val="dk1"/>
                            </a:solidFill>
                            <a:latin typeface="Cambria Math" panose="02040503050406030204" pitchFamily="18" charset="0"/>
                            <a:ea typeface="+mn-ea"/>
                            <a:cs typeface="+mn-cs"/>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extLst>
                      <a:ext uri="{0D108BD9-81ED-4DB2-BD59-A6C34878D82A}">
                        <a16:rowId xmlns:a16="http://schemas.microsoft.com/office/drawing/2014/main" val="1457799796"/>
                      </a:ext>
                    </a:extLst>
                  </a:tr>
                </a:tbl>
              </a:graphicData>
            </a:graphic>
          </p:graphicFrame>
        </mc:Fallback>
      </mc:AlternateContent>
      <p:cxnSp>
        <p:nvCxnSpPr>
          <p:cNvPr id="15" name="直接箭头连接符 14">
            <a:extLst>
              <a:ext uri="{FF2B5EF4-FFF2-40B4-BE49-F238E27FC236}">
                <a16:creationId xmlns:a16="http://schemas.microsoft.com/office/drawing/2014/main" id="{840506E5-BE80-4773-AD4B-B1AD1B7A48CB}"/>
              </a:ext>
            </a:extLst>
          </p:cNvPr>
          <p:cNvCxnSpPr/>
          <p:nvPr/>
        </p:nvCxnSpPr>
        <p:spPr>
          <a:xfrm flipV="1">
            <a:off x="4786010" y="3268496"/>
            <a:ext cx="1712066" cy="551232"/>
          </a:xfrm>
          <a:prstGeom prst="straightConnector1">
            <a:avLst/>
          </a:prstGeom>
          <a:ln w="57150">
            <a:solidFill>
              <a:srgbClr val="00FF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直接箭头连接符 16">
            <a:extLst>
              <a:ext uri="{FF2B5EF4-FFF2-40B4-BE49-F238E27FC236}">
                <a16:creationId xmlns:a16="http://schemas.microsoft.com/office/drawing/2014/main" id="{BDD27A0D-A0C4-434C-BC24-35DCF467C910}"/>
              </a:ext>
            </a:extLst>
          </p:cNvPr>
          <p:cNvCxnSpPr>
            <a:cxnSpLocks/>
          </p:cNvCxnSpPr>
          <p:nvPr/>
        </p:nvCxnSpPr>
        <p:spPr>
          <a:xfrm flipH="1">
            <a:off x="4786010" y="3493871"/>
            <a:ext cx="1712066" cy="696697"/>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9" name="直接箭头连接符 18">
            <a:extLst>
              <a:ext uri="{FF2B5EF4-FFF2-40B4-BE49-F238E27FC236}">
                <a16:creationId xmlns:a16="http://schemas.microsoft.com/office/drawing/2014/main" id="{5EEA9EE7-9702-4909-AFAC-3160FEFF1AAE}"/>
              </a:ext>
            </a:extLst>
          </p:cNvPr>
          <p:cNvCxnSpPr>
            <a:cxnSpLocks/>
            <a:stCxn id="4" idx="3"/>
            <a:endCxn id="9" idx="1"/>
          </p:cNvCxnSpPr>
          <p:nvPr/>
        </p:nvCxnSpPr>
        <p:spPr>
          <a:xfrm flipV="1">
            <a:off x="4786010" y="4274884"/>
            <a:ext cx="1712066" cy="19452"/>
          </a:xfrm>
          <a:prstGeom prst="straightConnector1">
            <a:avLst/>
          </a:prstGeom>
          <a:ln w="57150">
            <a:solidFill>
              <a:srgbClr val="00FF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直接箭头连接符 20">
            <a:extLst>
              <a:ext uri="{FF2B5EF4-FFF2-40B4-BE49-F238E27FC236}">
                <a16:creationId xmlns:a16="http://schemas.microsoft.com/office/drawing/2014/main" id="{D0B45C0A-2374-4137-94FD-CD035C313550}"/>
              </a:ext>
            </a:extLst>
          </p:cNvPr>
          <p:cNvCxnSpPr>
            <a:cxnSpLocks/>
          </p:cNvCxnSpPr>
          <p:nvPr/>
        </p:nvCxnSpPr>
        <p:spPr>
          <a:xfrm flipH="1">
            <a:off x="4786010" y="4400628"/>
            <a:ext cx="1712066" cy="245096"/>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直接箭头连接符 22">
            <a:extLst>
              <a:ext uri="{FF2B5EF4-FFF2-40B4-BE49-F238E27FC236}">
                <a16:creationId xmlns:a16="http://schemas.microsoft.com/office/drawing/2014/main" id="{2DA64216-DA31-44E2-8DD8-91C8A193128C}"/>
              </a:ext>
            </a:extLst>
          </p:cNvPr>
          <p:cNvCxnSpPr>
            <a:cxnSpLocks/>
          </p:cNvCxnSpPr>
          <p:nvPr/>
        </p:nvCxnSpPr>
        <p:spPr>
          <a:xfrm>
            <a:off x="4786010" y="4700372"/>
            <a:ext cx="1712066" cy="448546"/>
          </a:xfrm>
          <a:prstGeom prst="straightConnector1">
            <a:avLst/>
          </a:prstGeom>
          <a:ln w="57150">
            <a:solidFill>
              <a:srgbClr val="00FF00"/>
            </a:solidFill>
            <a:tailEnd type="triangle"/>
          </a:ln>
        </p:spPr>
        <p:style>
          <a:lnRef idx="3">
            <a:schemeClr val="accent2"/>
          </a:lnRef>
          <a:fillRef idx="0">
            <a:schemeClr val="accent2"/>
          </a:fillRef>
          <a:effectRef idx="2">
            <a:schemeClr val="accent2"/>
          </a:effectRef>
          <a:fontRef idx="minor">
            <a:schemeClr val="tx1"/>
          </a:fontRef>
        </p:style>
      </p:cxnSp>
      <p:cxnSp>
        <p:nvCxnSpPr>
          <p:cNvPr id="25" name="直接箭头连接符 24">
            <a:extLst>
              <a:ext uri="{FF2B5EF4-FFF2-40B4-BE49-F238E27FC236}">
                <a16:creationId xmlns:a16="http://schemas.microsoft.com/office/drawing/2014/main" id="{E2905848-0C56-423A-9481-A02FA49E1F30}"/>
              </a:ext>
            </a:extLst>
          </p:cNvPr>
          <p:cNvCxnSpPr/>
          <p:nvPr/>
        </p:nvCxnSpPr>
        <p:spPr>
          <a:xfrm flipH="1" flipV="1">
            <a:off x="4786010" y="5084323"/>
            <a:ext cx="1712066" cy="19694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直接箭头连接符 26">
            <a:extLst>
              <a:ext uri="{FF2B5EF4-FFF2-40B4-BE49-F238E27FC236}">
                <a16:creationId xmlns:a16="http://schemas.microsoft.com/office/drawing/2014/main" id="{9895BF26-2A76-4B5A-8E07-69E6769E783D}"/>
              </a:ext>
            </a:extLst>
          </p:cNvPr>
          <p:cNvCxnSpPr>
            <a:cxnSpLocks/>
            <a:endCxn id="13" idx="1"/>
          </p:cNvCxnSpPr>
          <p:nvPr/>
        </p:nvCxnSpPr>
        <p:spPr>
          <a:xfrm>
            <a:off x="4786010" y="5148918"/>
            <a:ext cx="1712066" cy="1138742"/>
          </a:xfrm>
          <a:prstGeom prst="straightConnector1">
            <a:avLst/>
          </a:prstGeom>
          <a:ln w="57150">
            <a:solidFill>
              <a:srgbClr val="00FF00"/>
            </a:solidFill>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30D9760-736C-49BB-A000-8CD21B8C0F0A}"/>
                  </a:ext>
                </a:extLst>
              </p:cNvPr>
              <p:cNvSpPr txBox="1">
                <a:spLocks/>
              </p:cNvSpPr>
              <p:nvPr/>
            </p:nvSpPr>
            <p:spPr>
              <a:xfrm>
                <a:off x="311386" y="2131469"/>
                <a:ext cx="4520118" cy="100295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buFont typeface="+mj-ea"/>
                  <a:buAutoNum type="circleNumDbPlain"/>
                </a:pPr>
                <a:r>
                  <a:rPr lang="zh-CN" altLang="en-US" sz="1200" dirty="0"/>
                  <a:t>初始时（</a:t>
                </a:r>
                <a:r>
                  <a:rPr lang="en-US" altLang="zh-CN" sz="1200" dirty="0"/>
                  <a:t>t=0</a:t>
                </a:r>
                <a:r>
                  <a:rPr lang="zh-CN" altLang="en-US" sz="1200" dirty="0"/>
                  <a:t>）</a:t>
                </a:r>
                <a:r>
                  <a:rPr lang="zh-CN" altLang="en-US" sz="1200" dirty="0">
                    <a:highlight>
                      <a:srgbClr val="000080"/>
                    </a:highlight>
                  </a:rPr>
                  <a:t>随机</a:t>
                </a:r>
                <a:r>
                  <a:rPr lang="zh-CN" altLang="en-US" sz="1200" dirty="0"/>
                  <a:t>给模型参数赋值，得到模型</a:t>
                </a:r>
                <a14:m>
                  <m:oMath xmlns:m="http://schemas.openxmlformats.org/officeDocument/2006/math">
                    <m:r>
                      <a:rPr lang="en-US" altLang="zh-CN" sz="1200" smtClean="0">
                        <a:latin typeface="Cambria Math" panose="02040503050406030204" pitchFamily="18" charset="0"/>
                      </a:rPr>
                      <m:t> </m:t>
                    </m:r>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r>
                      <a:rPr lang="zh-CN" altLang="en-US" sz="1200" i="1">
                        <a:latin typeface="Cambria Math" panose="02040503050406030204" pitchFamily="18" charset="0"/>
                      </a:rPr>
                      <m:t>。</m:t>
                    </m:r>
                  </m:oMath>
                </a14:m>
                <a:endParaRPr lang="en-US" altLang="zh-CN" sz="1200" dirty="0"/>
              </a:p>
              <a:p>
                <a:pPr marL="342900" indent="-342900">
                  <a:buFont typeface="+mj-ea"/>
                  <a:buAutoNum type="circleNumDbPlain"/>
                </a:pPr>
                <a:r>
                  <a:rPr lang="zh-CN" altLang="en-US" sz="1200" dirty="0"/>
                  <a:t>根据</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得到模型中隐变量取各个状态的</a:t>
                </a:r>
                <a:r>
                  <a:rPr lang="zh-CN" altLang="en-US" sz="1200" dirty="0">
                    <a:solidFill>
                      <a:srgbClr val="FFFF00"/>
                    </a:solidFill>
                  </a:rPr>
                  <a:t>期望值</a:t>
                </a:r>
                <a:r>
                  <a:rPr lang="zh-CN" altLang="en-US" sz="1200" dirty="0"/>
                  <a:t>。</a:t>
                </a:r>
                <a:endParaRPr lang="en-US" altLang="zh-CN" sz="1200" dirty="0"/>
              </a:p>
              <a:p>
                <a:pPr marL="342900" indent="-342900">
                  <a:buFont typeface="+mj-ea"/>
                  <a:buAutoNum type="circleNumDbPlain"/>
                </a:pPr>
                <a:r>
                  <a:rPr lang="zh-CN" altLang="en-US" sz="1200" dirty="0"/>
                  <a:t>用</a:t>
                </a:r>
                <a:r>
                  <a:rPr lang="zh-CN" altLang="en-US" sz="1200" dirty="0">
                    <a:solidFill>
                      <a:srgbClr val="FFFF00"/>
                    </a:solidFill>
                  </a:rPr>
                  <a:t>期望值</a:t>
                </a:r>
                <a:r>
                  <a:rPr lang="zh-CN" altLang="en-US" sz="1200" dirty="0"/>
                  <a:t>代替</a:t>
                </a:r>
                <a:r>
                  <a:rPr lang="zh-CN" altLang="en-US" sz="1200" dirty="0">
                    <a:solidFill>
                      <a:srgbClr val="FFFF00"/>
                    </a:solidFill>
                  </a:rPr>
                  <a:t>实际次数</a:t>
                </a:r>
                <a:r>
                  <a:rPr lang="zh-CN" altLang="en-US" sz="1200" dirty="0"/>
                  <a:t>可以得到模型参数的</a:t>
                </a:r>
                <a:r>
                  <a:rPr lang="zh-CN" altLang="en-US" sz="1200" dirty="0">
                    <a:solidFill>
                      <a:srgbClr val="C00000"/>
                    </a:solidFill>
                  </a:rPr>
                  <a:t>新估计值</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smtClean="0">
                            <a:solidFill>
                              <a:srgbClr val="C00000"/>
                            </a:solidFill>
                            <a:latin typeface="Cambria Math" panose="02040503050406030204" pitchFamily="18" charset="0"/>
                          </a:rPr>
                          <m:t>+1</m:t>
                        </m:r>
                      </m:sub>
                    </m:sSub>
                  </m:oMath>
                </a14:m>
                <a:r>
                  <a:rPr lang="zh-CN" altLang="en-US" sz="1200" dirty="0"/>
                  <a:t>。</a:t>
                </a:r>
                <a:endParaRPr lang="en-US" altLang="zh-CN" sz="1200" dirty="0"/>
              </a:p>
              <a:p>
                <a:pPr marL="342900" indent="-342900">
                  <a:buFont typeface="+mj-ea"/>
                  <a:buAutoNum type="circleNumDbPlain"/>
                </a:pPr>
                <a:r>
                  <a:rPr lang="zh-CN" altLang="en-US" sz="1200" dirty="0"/>
                  <a:t>用</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a:solidFill>
                              <a:srgbClr val="C00000"/>
                            </a:solidFill>
                            <a:latin typeface="Cambria Math" panose="02040503050406030204" pitchFamily="18" charset="0"/>
                          </a:rPr>
                          <m:t>+1</m:t>
                        </m:r>
                      </m:sub>
                    </m:sSub>
                  </m:oMath>
                </a14:m>
                <a:r>
                  <a:rPr lang="zh-CN" altLang="en-US" sz="1200" dirty="0"/>
                  <a:t>代替</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重复执行步骤②，</a:t>
                </a:r>
                <a:r>
                  <a:rPr lang="zh-CN" altLang="en-US" sz="1200" dirty="0">
                    <a:highlight>
                      <a:srgbClr val="000080"/>
                    </a:highlight>
                  </a:rPr>
                  <a:t>直到参数收敛</a:t>
                </a:r>
                <a:r>
                  <a:rPr lang="zh-CN" altLang="en-US" sz="1200" dirty="0"/>
                  <a:t>。</a:t>
                </a:r>
                <a:endParaRPr lang="en-US" altLang="zh-CN" sz="1200" dirty="0"/>
              </a:p>
            </p:txBody>
          </p:sp>
        </mc:Choice>
        <mc:Fallback>
          <p:sp>
            <p:nvSpPr>
              <p:cNvPr id="3" name="内容占位符 2">
                <a:extLst>
                  <a:ext uri="{FF2B5EF4-FFF2-40B4-BE49-F238E27FC236}">
                    <a16:creationId xmlns:a16="http://schemas.microsoft.com/office/drawing/2014/main" id="{F30D9760-736C-49BB-A000-8CD21B8C0F0A}"/>
                  </a:ext>
                </a:extLst>
              </p:cNvPr>
              <p:cNvSpPr txBox="1">
                <a:spLocks noRot="1" noChangeAspect="1" noMove="1" noResize="1" noEditPoints="1" noAdjustHandles="1" noChangeArrowheads="1" noChangeShapeType="1" noTextEdit="1"/>
              </p:cNvSpPr>
              <p:nvPr/>
            </p:nvSpPr>
            <p:spPr>
              <a:xfrm>
                <a:off x="311386" y="2131469"/>
                <a:ext cx="4520118" cy="1002958"/>
              </a:xfrm>
              <a:prstGeom prst="rect">
                <a:avLst/>
              </a:prstGeom>
              <a:blipFill>
                <a:blip r:embed="rId8"/>
                <a:stretch>
                  <a:fillRect t="-487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DAA6775A-11DF-4CF4-A978-C8B773CF79C5}"/>
                  </a:ext>
                </a:extLst>
              </p:cNvPr>
              <p:cNvSpPr txBox="1"/>
              <p:nvPr/>
            </p:nvSpPr>
            <p:spPr>
              <a:xfrm>
                <a:off x="311386" y="5375724"/>
                <a:ext cx="2498633" cy="369332"/>
              </a:xfrm>
              <a:prstGeom prst="rect">
                <a:avLst/>
              </a:prstGeom>
              <a:solidFill>
                <a:schemeClr val="accent1">
                  <a:lumMod val="50000"/>
                </a:schemeClr>
              </a:solidFill>
            </p:spPr>
            <p:txBody>
              <a:bodyPr wrap="none" rtlCol="0">
                <a:spAutoFit/>
              </a:bodyPr>
              <a:lstStyle/>
              <a:p>
                <a14:m>
                  <m:oMath xmlns:m="http://schemas.openxmlformats.org/officeDocument/2006/math">
                    <m:r>
                      <a:rPr lang="zh-CN" altLang="en-US" i="1" smtClean="0">
                        <a:solidFill>
                          <a:srgbClr val="00FF00"/>
                        </a:solidFill>
                        <a:latin typeface="Cambria Math" panose="02040503050406030204" pitchFamily="18" charset="0"/>
                      </a:rPr>
                      <m:t>𝛩</m:t>
                    </m:r>
                  </m:oMath>
                </a14:m>
                <a:r>
                  <a:rPr lang="zh-CN" altLang="en-US" dirty="0"/>
                  <a:t>于（</a:t>
                </a:r>
                <a:r>
                  <a:rPr lang="en-US" altLang="zh-CN" dirty="0"/>
                  <a:t>0.5, 0, 1</a:t>
                </a:r>
                <a:r>
                  <a:rPr lang="zh-CN" altLang="en-US" dirty="0"/>
                  <a:t>）处收敛</a:t>
                </a:r>
              </a:p>
            </p:txBody>
          </p:sp>
        </mc:Choice>
        <mc:Fallback>
          <p:sp>
            <p:nvSpPr>
              <p:cNvPr id="18" name="文本框 17">
                <a:extLst>
                  <a:ext uri="{FF2B5EF4-FFF2-40B4-BE49-F238E27FC236}">
                    <a16:creationId xmlns:a16="http://schemas.microsoft.com/office/drawing/2014/main" id="{DAA6775A-11DF-4CF4-A978-C8B773CF79C5}"/>
                  </a:ext>
                </a:extLst>
              </p:cNvPr>
              <p:cNvSpPr txBox="1">
                <a:spLocks noRot="1" noChangeAspect="1" noMove="1" noResize="1" noEditPoints="1" noAdjustHandles="1" noChangeArrowheads="1" noChangeShapeType="1" noTextEdit="1"/>
              </p:cNvSpPr>
              <p:nvPr/>
            </p:nvSpPr>
            <p:spPr>
              <a:xfrm>
                <a:off x="311386" y="5375724"/>
                <a:ext cx="2498633" cy="369332"/>
              </a:xfrm>
              <a:prstGeom prst="rect">
                <a:avLst/>
              </a:prstGeom>
              <a:blipFill>
                <a:blip r:embed="rId9"/>
                <a:stretch>
                  <a:fillRect t="-10000" r="-1707" b="-2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20" name="表格 4">
                <a:extLst>
                  <a:ext uri="{FF2B5EF4-FFF2-40B4-BE49-F238E27FC236}">
                    <a16:creationId xmlns:a16="http://schemas.microsoft.com/office/drawing/2014/main" id="{DBF43B6B-00F2-435E-8C47-CCDF5CEC16D1}"/>
                  </a:ext>
                </a:extLst>
              </p:cNvPr>
              <p:cNvGraphicFramePr>
                <a:graphicFrameLocks noGrp="1"/>
              </p:cNvGraphicFramePr>
              <p:nvPr>
                <p:extLst>
                  <p:ext uri="{D42A27DB-BD31-4B8C-83A1-F6EECF244321}">
                    <p14:modId xmlns:p14="http://schemas.microsoft.com/office/powerpoint/2010/main" val="2586239064"/>
                  </p:ext>
                </p:extLst>
              </p:nvPr>
            </p:nvGraphicFramePr>
            <p:xfrm>
              <a:off x="10642060" y="615126"/>
              <a:ext cx="1446178" cy="1490615"/>
            </p:xfrm>
            <a:graphic>
              <a:graphicData uri="http://schemas.openxmlformats.org/drawingml/2006/table">
                <a:tbl>
                  <a:tblPr firstRow="1" bandRow="1">
                    <a:tableStyleId>{5C22544A-7EE6-4342-B048-85BDC9FD1C3A}</a:tableStyleId>
                  </a:tblPr>
                  <a:tblGrid>
                    <a:gridCol w="733881">
                      <a:extLst>
                        <a:ext uri="{9D8B030D-6E8A-4147-A177-3AD203B41FA5}">
                          <a16:colId xmlns:a16="http://schemas.microsoft.com/office/drawing/2014/main" val="243078850"/>
                        </a:ext>
                      </a:extLst>
                    </a:gridCol>
                    <a:gridCol w="712297">
                      <a:extLst>
                        <a:ext uri="{9D8B030D-6E8A-4147-A177-3AD203B41FA5}">
                          <a16:colId xmlns:a16="http://schemas.microsoft.com/office/drawing/2014/main" val="2828440835"/>
                        </a:ext>
                      </a:extLst>
                    </a:gridCol>
                  </a:tblGrid>
                  <a:tr h="298123">
                    <a:tc>
                      <a:txBody>
                        <a:bodyPr/>
                        <a:lstStyle/>
                        <a:p>
                          <a:r>
                            <a:rPr lang="zh-CN" altLang="en-US" sz="1200" dirty="0"/>
                            <a:t>结果</a:t>
                          </a:r>
                        </a:p>
                      </a:txBody>
                      <a:tcPr/>
                    </a:tc>
                    <a:tc>
                      <a:txBody>
                        <a:bodyPr/>
                        <a:lstStyle/>
                        <a:p>
                          <a:r>
                            <a:rPr lang="zh-CN" altLang="en-US" sz="1200" dirty="0"/>
                            <a:t>硬币</a:t>
                          </a:r>
                        </a:p>
                      </a:txBody>
                      <a:tcPr/>
                    </a:tc>
                    <a:extLst>
                      <a:ext uri="{0D108BD9-81ED-4DB2-BD59-A6C34878D82A}">
                        <a16:rowId xmlns:a16="http://schemas.microsoft.com/office/drawing/2014/main" val="2538302736"/>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smtClean="0">
                                        <a:latin typeface="Cambria Math" panose="02040503050406030204" pitchFamily="18" charset="0"/>
                                      </a:rPr>
                                      <m:t>𝒄</m:t>
                                    </m:r>
                                  </m:e>
                                  <m:sub>
                                    <m:r>
                                      <a:rPr lang="en-US" altLang="zh-CN" sz="1200" b="1" i="1" smtClean="0">
                                        <a:latin typeface="Cambria Math" panose="02040503050406030204" pitchFamily="18" charset="0"/>
                                      </a:rPr>
                                      <m:t>𝟏</m:t>
                                    </m:r>
                                  </m:sub>
                                </m:sSub>
                              </m:oMath>
                            </m:oMathPara>
                          </a14:m>
                          <a:endParaRPr lang="zh-CN" altLang="en-US" sz="1200" dirty="0"/>
                        </a:p>
                      </a:txBody>
                      <a:tcPr/>
                    </a:tc>
                    <a:extLst>
                      <a:ext uri="{0D108BD9-81ED-4DB2-BD59-A6C34878D82A}">
                        <a16:rowId xmlns:a16="http://schemas.microsoft.com/office/drawing/2014/main" val="522452909"/>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a:latin typeface="Cambria Math" panose="02040503050406030204" pitchFamily="18" charset="0"/>
                                      </a:rPr>
                                      <m:t>𝒄</m:t>
                                    </m:r>
                                  </m:e>
                                  <m:sub>
                                    <m:r>
                                      <a:rPr lang="en-US" altLang="zh-CN" sz="1200" b="1" i="1" smtClean="0">
                                        <a:latin typeface="Cambria Math" panose="02040503050406030204" pitchFamily="18" charset="0"/>
                                      </a:rPr>
                                      <m:t>𝟐</m:t>
                                    </m:r>
                                  </m:sub>
                                </m:sSub>
                              </m:oMath>
                            </m:oMathPara>
                          </a14:m>
                          <a:endParaRPr lang="zh-CN" altLang="en-US" sz="1200" dirty="0"/>
                        </a:p>
                      </a:txBody>
                      <a:tcPr/>
                    </a:tc>
                    <a:extLst>
                      <a:ext uri="{0D108BD9-81ED-4DB2-BD59-A6C34878D82A}">
                        <a16:rowId xmlns:a16="http://schemas.microsoft.com/office/drawing/2014/main" val="505854018"/>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smtClean="0">
                                        <a:latin typeface="Cambria Math" panose="02040503050406030204" pitchFamily="18" charset="0"/>
                                      </a:rPr>
                                      <m:t>𝒄</m:t>
                                    </m:r>
                                  </m:e>
                                  <m:sub>
                                    <m:r>
                                      <a:rPr lang="en-US" altLang="zh-CN" sz="1200" b="1" i="1" smtClean="0">
                                        <a:latin typeface="Cambria Math" panose="02040503050406030204" pitchFamily="18" charset="0"/>
                                      </a:rPr>
                                      <m:t>𝟏</m:t>
                                    </m:r>
                                  </m:sub>
                                </m:sSub>
                              </m:oMath>
                            </m:oMathPara>
                          </a14:m>
                          <a:endParaRPr lang="zh-CN" altLang="en-US" sz="1200" dirty="0"/>
                        </a:p>
                      </a:txBody>
                      <a:tcPr/>
                    </a:tc>
                    <a:extLst>
                      <a:ext uri="{0D108BD9-81ED-4DB2-BD59-A6C34878D82A}">
                        <a16:rowId xmlns:a16="http://schemas.microsoft.com/office/drawing/2014/main" val="217700224"/>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a:latin typeface="Cambria Math" panose="02040503050406030204" pitchFamily="18" charset="0"/>
                                      </a:rPr>
                                      <m:t>𝒄</m:t>
                                    </m:r>
                                  </m:e>
                                  <m:sub>
                                    <m:r>
                                      <a:rPr lang="en-US" altLang="zh-CN" sz="1200" b="1" i="1" smtClean="0">
                                        <a:latin typeface="Cambria Math" panose="02040503050406030204" pitchFamily="18" charset="0"/>
                                      </a:rPr>
                                      <m:t>𝟐</m:t>
                                    </m:r>
                                  </m:sub>
                                </m:sSub>
                              </m:oMath>
                            </m:oMathPara>
                          </a14:m>
                          <a:endParaRPr lang="zh-CN" altLang="en-US" sz="1200" dirty="0"/>
                        </a:p>
                      </a:txBody>
                      <a:tcPr/>
                    </a:tc>
                    <a:extLst>
                      <a:ext uri="{0D108BD9-81ED-4DB2-BD59-A6C34878D82A}">
                        <a16:rowId xmlns:a16="http://schemas.microsoft.com/office/drawing/2014/main" val="1386464734"/>
                      </a:ext>
                    </a:extLst>
                  </a:tr>
                </a:tbl>
              </a:graphicData>
            </a:graphic>
          </p:graphicFrame>
        </mc:Choice>
        <mc:Fallback>
          <p:graphicFrame>
            <p:nvGraphicFramePr>
              <p:cNvPr id="20" name="表格 4">
                <a:extLst>
                  <a:ext uri="{FF2B5EF4-FFF2-40B4-BE49-F238E27FC236}">
                    <a16:creationId xmlns:a16="http://schemas.microsoft.com/office/drawing/2014/main" id="{DBF43B6B-00F2-435E-8C47-CCDF5CEC16D1}"/>
                  </a:ext>
                </a:extLst>
              </p:cNvPr>
              <p:cNvGraphicFramePr>
                <a:graphicFrameLocks noGrp="1"/>
              </p:cNvGraphicFramePr>
              <p:nvPr>
                <p:extLst>
                  <p:ext uri="{D42A27DB-BD31-4B8C-83A1-F6EECF244321}">
                    <p14:modId xmlns:p14="http://schemas.microsoft.com/office/powerpoint/2010/main" val="2586239064"/>
                  </p:ext>
                </p:extLst>
              </p:nvPr>
            </p:nvGraphicFramePr>
            <p:xfrm>
              <a:off x="10642060" y="615126"/>
              <a:ext cx="1446178" cy="1490615"/>
            </p:xfrm>
            <a:graphic>
              <a:graphicData uri="http://schemas.openxmlformats.org/drawingml/2006/table">
                <a:tbl>
                  <a:tblPr firstRow="1" bandRow="1">
                    <a:tableStyleId>{5C22544A-7EE6-4342-B048-85BDC9FD1C3A}</a:tableStyleId>
                  </a:tblPr>
                  <a:tblGrid>
                    <a:gridCol w="733881">
                      <a:extLst>
                        <a:ext uri="{9D8B030D-6E8A-4147-A177-3AD203B41FA5}">
                          <a16:colId xmlns:a16="http://schemas.microsoft.com/office/drawing/2014/main" val="243078850"/>
                        </a:ext>
                      </a:extLst>
                    </a:gridCol>
                    <a:gridCol w="712297">
                      <a:extLst>
                        <a:ext uri="{9D8B030D-6E8A-4147-A177-3AD203B41FA5}">
                          <a16:colId xmlns:a16="http://schemas.microsoft.com/office/drawing/2014/main" val="2828440835"/>
                        </a:ext>
                      </a:extLst>
                    </a:gridCol>
                  </a:tblGrid>
                  <a:tr h="298123">
                    <a:tc>
                      <a:txBody>
                        <a:bodyPr/>
                        <a:lstStyle/>
                        <a:p>
                          <a:r>
                            <a:rPr lang="zh-CN" altLang="en-US" sz="1200" dirty="0"/>
                            <a:t>结果</a:t>
                          </a:r>
                        </a:p>
                      </a:txBody>
                      <a:tcPr/>
                    </a:tc>
                    <a:tc>
                      <a:txBody>
                        <a:bodyPr/>
                        <a:lstStyle/>
                        <a:p>
                          <a:r>
                            <a:rPr lang="zh-CN" altLang="en-US" sz="1200" dirty="0"/>
                            <a:t>硬币</a:t>
                          </a:r>
                        </a:p>
                      </a:txBody>
                      <a:tcPr/>
                    </a:tc>
                    <a:extLst>
                      <a:ext uri="{0D108BD9-81ED-4DB2-BD59-A6C34878D82A}">
                        <a16:rowId xmlns:a16="http://schemas.microsoft.com/office/drawing/2014/main" val="2538302736"/>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10"/>
                          <a:stretch>
                            <a:fillRect l="-104274" t="-102041" r="-4274" b="-310204"/>
                          </a:stretch>
                        </a:blipFill>
                      </a:tcPr>
                    </a:tc>
                    <a:extLst>
                      <a:ext uri="{0D108BD9-81ED-4DB2-BD59-A6C34878D82A}">
                        <a16:rowId xmlns:a16="http://schemas.microsoft.com/office/drawing/2014/main" val="522452909"/>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10"/>
                          <a:stretch>
                            <a:fillRect l="-104274" t="-198000" r="-4274" b="-204000"/>
                          </a:stretch>
                        </a:blipFill>
                      </a:tcPr>
                    </a:tc>
                    <a:extLst>
                      <a:ext uri="{0D108BD9-81ED-4DB2-BD59-A6C34878D82A}">
                        <a16:rowId xmlns:a16="http://schemas.microsoft.com/office/drawing/2014/main" val="505854018"/>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HHH</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10"/>
                          <a:stretch>
                            <a:fillRect l="-104274" t="-304082" r="-4274" b="-108163"/>
                          </a:stretch>
                        </a:blipFill>
                      </a:tcPr>
                    </a:tc>
                    <a:extLst>
                      <a:ext uri="{0D108BD9-81ED-4DB2-BD59-A6C34878D82A}">
                        <a16:rowId xmlns:a16="http://schemas.microsoft.com/office/drawing/2014/main" val="217700224"/>
                      </a:ext>
                    </a:extLst>
                  </a:tr>
                  <a:tr h="298123">
                    <a:tc>
                      <a:txBody>
                        <a:bodyPr/>
                        <a:lstStyle/>
                        <a:p>
                          <a:r>
                            <a:rPr lang="en-US" altLang="zh-CN" sz="1200" b="1" i="1" kern="1200" dirty="0">
                              <a:solidFill>
                                <a:schemeClr val="dk1"/>
                              </a:solidFill>
                              <a:latin typeface="Cambria Math" panose="02040503050406030204" pitchFamily="18" charset="0"/>
                              <a:ea typeface="+mn-ea"/>
                              <a:cs typeface="+mn-cs"/>
                            </a:rPr>
                            <a:t>TTT</a:t>
                          </a:r>
                          <a:endParaRPr lang="zh-CN" altLang="en-US" sz="1200" b="1" i="1" kern="1200" dirty="0">
                            <a:solidFill>
                              <a:schemeClr val="dk1"/>
                            </a:solidFill>
                            <a:latin typeface="Cambria Math" panose="02040503050406030204" pitchFamily="18" charset="0"/>
                            <a:ea typeface="+mn-ea"/>
                            <a:cs typeface="+mn-cs"/>
                          </a:endParaRPr>
                        </a:p>
                      </a:txBody>
                      <a:tcPr/>
                    </a:tc>
                    <a:tc>
                      <a:txBody>
                        <a:bodyPr/>
                        <a:lstStyle/>
                        <a:p>
                          <a:endParaRPr lang="zh-CN"/>
                        </a:p>
                      </a:txBody>
                      <a:tcPr>
                        <a:blipFill>
                          <a:blip r:embed="rId10"/>
                          <a:stretch>
                            <a:fillRect l="-104274" t="-404082" r="-4274" b="-8163"/>
                          </a:stretch>
                        </a:blipFill>
                      </a:tcPr>
                    </a:tc>
                    <a:extLst>
                      <a:ext uri="{0D108BD9-81ED-4DB2-BD59-A6C34878D82A}">
                        <a16:rowId xmlns:a16="http://schemas.microsoft.com/office/drawing/2014/main" val="1386464734"/>
                      </a:ext>
                    </a:extLst>
                  </a:tr>
                </a:tbl>
              </a:graphicData>
            </a:graphic>
          </p:graphicFrame>
        </mc:Fallback>
      </mc:AlternateContent>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03B8D79C-B0FC-4833-A2DB-7745826CBF83}"/>
                  </a:ext>
                </a:extLst>
              </p:cNvPr>
              <p:cNvSpPr txBox="1"/>
              <p:nvPr/>
            </p:nvSpPr>
            <p:spPr>
              <a:xfrm>
                <a:off x="311387" y="5825995"/>
                <a:ext cx="2971244" cy="923330"/>
              </a:xfrm>
              <a:prstGeom prst="rect">
                <a:avLst/>
              </a:prstGeom>
              <a:solidFill>
                <a:schemeClr val="accent1">
                  <a:lumMod val="50000"/>
                </a:schemeClr>
              </a:solidFill>
            </p:spPr>
            <p:txBody>
              <a:bodyPr wrap="square">
                <a:spAutoFit/>
              </a:bodyPr>
              <a:lstStyle/>
              <a:p>
                <a:r>
                  <a:rPr lang="zh-CN" altLang="en-US" dirty="0"/>
                  <a:t>选择</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zh-CN" altLang="en-US" dirty="0"/>
                  <a:t>的概率为：</a:t>
                </a:r>
                <a:r>
                  <a:rPr lang="en-US" altLang="zh-CN" sz="1800" dirty="0"/>
                  <a:t> </a:t>
                </a:r>
                <a14:m>
                  <m:oMath xmlns:m="http://schemas.openxmlformats.org/officeDocument/2006/math">
                    <m:r>
                      <m:rPr>
                        <m:sty m:val="p"/>
                      </m:rPr>
                      <a:rPr lang="en-US" altLang="zh-CN" i="1" dirty="0" smtClean="0">
                        <a:solidFill>
                          <a:srgbClr val="00FF00"/>
                        </a:solidFill>
                        <a:latin typeface="Cambria Math" panose="02040503050406030204" pitchFamily="18" charset="0"/>
                      </a:rPr>
                      <m:t>λ</m:t>
                    </m:r>
                    <m:r>
                      <a:rPr lang="en-US" altLang="zh-CN" b="0" i="1" dirty="0" smtClean="0">
                        <a:solidFill>
                          <a:srgbClr val="00FF00"/>
                        </a:solidFill>
                        <a:latin typeface="Cambria Math" panose="02040503050406030204" pitchFamily="18" charset="0"/>
                      </a:rPr>
                      <m:t>  </m:t>
                    </m:r>
                    <m:r>
                      <a:rPr lang="en-US" altLang="zh-CN" i="1" dirty="0" smtClean="0">
                        <a:solidFill>
                          <a:srgbClr val="00FF00"/>
                        </a:solidFill>
                        <a:latin typeface="Cambria Math" panose="02040503050406030204" pitchFamily="18" charset="0"/>
                      </a:rPr>
                      <m:t>=</m:t>
                    </m:r>
                  </m:oMath>
                </a14:m>
                <a:r>
                  <a:rPr lang="en-US" altLang="zh-CN" dirty="0">
                    <a:solidFill>
                      <a:srgbClr val="00FF00"/>
                    </a:solidFill>
                  </a:rPr>
                  <a:t> 0.5</a:t>
                </a:r>
                <a:endParaRPr lang="en-US" altLang="zh-CN" dirty="0"/>
              </a:p>
              <a:p>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𝑐</m:t>
                        </m:r>
                      </m:e>
                      <m:sub>
                        <m:r>
                          <a:rPr lang="en-US" altLang="zh-CN" sz="1800" b="0" i="1" smtClean="0">
                            <a:latin typeface="Cambria Math" panose="02040503050406030204" pitchFamily="18" charset="0"/>
                          </a:rPr>
                          <m:t>1</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b="0" i="1" smtClean="0">
                            <a:solidFill>
                              <a:srgbClr val="00FF00"/>
                            </a:solidFill>
                            <a:latin typeface="Cambria Math" panose="02040503050406030204" pitchFamily="18" charset="0"/>
                          </a:rPr>
                          <m:t>1</m:t>
                        </m:r>
                      </m:sub>
                    </m:sSub>
                    <m:r>
                      <a:rPr lang="en-US" altLang="zh-CN" i="1">
                        <a:solidFill>
                          <a:srgbClr val="00FF00"/>
                        </a:solidFill>
                        <a:latin typeface="Cambria Math" panose="02040503050406030204" pitchFamily="18" charset="0"/>
                      </a:rPr>
                      <m:t>=</m:t>
                    </m:r>
                    <m:r>
                      <a:rPr lang="en-US" altLang="zh-CN" b="0" i="1" smtClean="0">
                        <a:solidFill>
                          <a:srgbClr val="00FF00"/>
                        </a:solidFill>
                        <a:latin typeface="Cambria Math" panose="02040503050406030204" pitchFamily="18" charset="0"/>
                      </a:rPr>
                      <m:t>0</m:t>
                    </m:r>
                    <m:r>
                      <a:rPr lang="en-US" altLang="zh-CN" i="1">
                        <a:latin typeface="Cambria Math" panose="02040503050406030204" pitchFamily="18" charset="0"/>
                      </a:rPr>
                      <m:t> </m:t>
                    </m:r>
                  </m:oMath>
                </a14:m>
                <a:r>
                  <a:rPr lang="en-US" altLang="zh-CN" dirty="0"/>
                  <a:t> </a:t>
                </a:r>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i="1">
                            <a:solidFill>
                              <a:srgbClr val="00FF00"/>
                            </a:solidFill>
                            <a:latin typeface="Cambria Math" panose="02040503050406030204" pitchFamily="18" charset="0"/>
                          </a:rPr>
                          <m:t>2</m:t>
                        </m:r>
                      </m:sub>
                    </m:sSub>
                    <m:r>
                      <a:rPr lang="en-US" altLang="zh-CN" i="1">
                        <a:solidFill>
                          <a:srgbClr val="00FF00"/>
                        </a:solidFill>
                        <a:latin typeface="Cambria Math" panose="02040503050406030204" pitchFamily="18" charset="0"/>
                      </a:rPr>
                      <m:t> </m:t>
                    </m:r>
                  </m:oMath>
                </a14:m>
                <a:r>
                  <a:rPr lang="en-US" altLang="zh-CN" dirty="0">
                    <a:solidFill>
                      <a:srgbClr val="00FF00"/>
                    </a:solidFill>
                  </a:rPr>
                  <a:t>= 1</a:t>
                </a:r>
              </a:p>
            </p:txBody>
          </p:sp>
        </mc:Choice>
        <mc:Fallback>
          <p:sp>
            <p:nvSpPr>
              <p:cNvPr id="28" name="文本框 27">
                <a:extLst>
                  <a:ext uri="{FF2B5EF4-FFF2-40B4-BE49-F238E27FC236}">
                    <a16:creationId xmlns:a16="http://schemas.microsoft.com/office/drawing/2014/main" id="{03B8D79C-B0FC-4833-A2DB-7745826CBF83}"/>
                  </a:ext>
                </a:extLst>
              </p:cNvPr>
              <p:cNvSpPr txBox="1">
                <a:spLocks noRot="1" noChangeAspect="1" noMove="1" noResize="1" noEditPoints="1" noAdjustHandles="1" noChangeArrowheads="1" noChangeShapeType="1" noTextEdit="1"/>
              </p:cNvSpPr>
              <p:nvPr/>
            </p:nvSpPr>
            <p:spPr>
              <a:xfrm>
                <a:off x="311387" y="5825995"/>
                <a:ext cx="2971244" cy="923330"/>
              </a:xfrm>
              <a:prstGeom prst="rect">
                <a:avLst/>
              </a:prstGeom>
              <a:blipFill>
                <a:blip r:embed="rId11"/>
                <a:stretch>
                  <a:fillRect l="-1643" t="-3974" b="-993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372F5D68-BEBC-44DA-B52B-4EF9C269421A}"/>
                  </a:ext>
                </a:extLst>
              </p:cNvPr>
              <p:cNvSpPr txBox="1"/>
              <p:nvPr/>
            </p:nvSpPr>
            <p:spPr>
              <a:xfrm>
                <a:off x="9216875" y="172191"/>
                <a:ext cx="2871363" cy="369332"/>
              </a:xfrm>
              <a:prstGeom prst="rect">
                <a:avLst/>
              </a:prstGeom>
              <a:solidFill>
                <a:schemeClr val="accent1">
                  <a:lumMod val="50000"/>
                </a:schemeClr>
              </a:solidFill>
            </p:spPr>
            <p:txBody>
              <a:bodyPr wrap="square">
                <a:spAutoFit/>
              </a:bodyPr>
              <a:lstStyle/>
              <a:p>
                <a14:m>
                  <m:oMath xmlns:m="http://schemas.openxmlformats.org/officeDocument/2006/math">
                    <m:r>
                      <m:rPr>
                        <m:sty m:val="p"/>
                      </m:rPr>
                      <a:rPr lang="en-US" altLang="zh-CN" i="1" dirty="0" smtClean="0">
                        <a:solidFill>
                          <a:schemeClr val="tx1"/>
                        </a:solidFill>
                        <a:latin typeface="Cambria Math" panose="02040503050406030204" pitchFamily="18" charset="0"/>
                      </a:rPr>
                      <m:t>λ</m:t>
                    </m:r>
                    <m:r>
                      <a:rPr lang="en-US" altLang="zh-CN" i="1" dirty="0" smtClean="0">
                        <a:solidFill>
                          <a:schemeClr val="tx1"/>
                        </a:solidFill>
                        <a:latin typeface="Cambria Math" panose="02040503050406030204" pitchFamily="18" charset="0"/>
                      </a:rPr>
                      <m:t> =</m:t>
                    </m:r>
                  </m:oMath>
                </a14:m>
                <a:r>
                  <a:rPr lang="en-US" altLang="zh-CN" dirty="0">
                    <a:solidFill>
                      <a:schemeClr val="tx1"/>
                    </a:solidFill>
                  </a:rPr>
                  <a:t>0.5</a:t>
                </a:r>
                <a:r>
                  <a:rPr lang="zh-CN" altLang="en-US" dirty="0">
                    <a:solidFill>
                      <a:schemeClr val="tx1"/>
                    </a:solidFill>
                  </a:rPr>
                  <a:t>，</a:t>
                </a:r>
                <a:r>
                  <a:rPr lang="en-US" altLang="zh-CN" dirty="0">
                    <a:solidFill>
                      <a:schemeClr val="tx1"/>
                    </a:solidFill>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h</m:t>
                        </m:r>
                      </m:e>
                      <m:sub>
                        <m:r>
                          <a:rPr lang="en-US" altLang="zh-CN" i="1">
                            <a:solidFill>
                              <a:schemeClr val="tx1"/>
                            </a:solidFill>
                            <a:latin typeface="Cambria Math" panose="02040503050406030204" pitchFamily="18" charset="0"/>
                          </a:rPr>
                          <m:t>1</m:t>
                        </m:r>
                      </m:sub>
                    </m:sSub>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1</m:t>
                    </m:r>
                    <m:r>
                      <a:rPr lang="en-US" altLang="zh-CN" i="1">
                        <a:solidFill>
                          <a:schemeClr val="tx1"/>
                        </a:solidFill>
                        <a:latin typeface="Cambria Math" panose="02040503050406030204" pitchFamily="18" charset="0"/>
                      </a:rPr>
                      <m:t> </m:t>
                    </m:r>
                  </m:oMath>
                </a14:m>
                <a:r>
                  <a:rPr lang="zh-CN" altLang="en-US" dirty="0">
                    <a:solidFill>
                      <a:schemeClr val="tx1"/>
                    </a:solidFill>
                  </a:rPr>
                  <a:t>，</a:t>
                </a:r>
                <a:r>
                  <a:rPr lang="en-US" altLang="zh-CN" dirty="0">
                    <a:solidFill>
                      <a:schemeClr val="tx1"/>
                    </a:solidFill>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h</m:t>
                        </m:r>
                      </m:e>
                      <m:sub>
                        <m:r>
                          <a:rPr lang="en-US" altLang="zh-CN" i="1">
                            <a:solidFill>
                              <a:schemeClr val="tx1"/>
                            </a:solidFill>
                            <a:latin typeface="Cambria Math" panose="02040503050406030204" pitchFamily="18" charset="0"/>
                          </a:rPr>
                          <m:t>2</m:t>
                        </m:r>
                      </m:sub>
                    </m:sSub>
                    <m:r>
                      <a:rPr lang="en-US" altLang="zh-CN" i="1">
                        <a:solidFill>
                          <a:schemeClr val="tx1"/>
                        </a:solidFill>
                        <a:latin typeface="Cambria Math" panose="02040503050406030204" pitchFamily="18" charset="0"/>
                      </a:rPr>
                      <m:t>=</m:t>
                    </m:r>
                  </m:oMath>
                </a14:m>
                <a:r>
                  <a:rPr lang="en-US" altLang="zh-CN" dirty="0">
                    <a:solidFill>
                      <a:schemeClr val="tx1"/>
                    </a:solidFill>
                  </a:rPr>
                  <a:t>0</a:t>
                </a:r>
                <a:endParaRPr lang="en-US" altLang="zh-CN" dirty="0"/>
              </a:p>
            </p:txBody>
          </p:sp>
        </mc:Choice>
        <mc:Fallback>
          <p:sp>
            <p:nvSpPr>
              <p:cNvPr id="29" name="文本框 28">
                <a:extLst>
                  <a:ext uri="{FF2B5EF4-FFF2-40B4-BE49-F238E27FC236}">
                    <a16:creationId xmlns:a16="http://schemas.microsoft.com/office/drawing/2014/main" id="{372F5D68-BEBC-44DA-B52B-4EF9C269421A}"/>
                  </a:ext>
                </a:extLst>
              </p:cNvPr>
              <p:cNvSpPr txBox="1">
                <a:spLocks noRot="1" noChangeAspect="1" noMove="1" noResize="1" noEditPoints="1" noAdjustHandles="1" noChangeArrowheads="1" noChangeShapeType="1" noTextEdit="1"/>
              </p:cNvSpPr>
              <p:nvPr/>
            </p:nvSpPr>
            <p:spPr>
              <a:xfrm>
                <a:off x="9216875" y="172191"/>
                <a:ext cx="2871363" cy="369332"/>
              </a:xfrm>
              <a:prstGeom prst="rect">
                <a:avLst/>
              </a:prstGeom>
              <a:blipFill>
                <a:blip r:embed="rId12"/>
                <a:stretch>
                  <a:fillRect t="-8197" b="-245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5998013F-F00D-46CF-8DAC-96C455035036}"/>
                  </a:ext>
                </a:extLst>
              </p:cNvPr>
              <p:cNvSpPr txBox="1"/>
              <p:nvPr/>
            </p:nvSpPr>
            <p:spPr>
              <a:xfrm>
                <a:off x="3417496" y="6384075"/>
                <a:ext cx="2492990" cy="369332"/>
              </a:xfrm>
              <a:prstGeom prst="rect">
                <a:avLst/>
              </a:prstGeom>
              <a:solidFill>
                <a:schemeClr val="accent1">
                  <a:lumMod val="50000"/>
                </a:schemeClr>
              </a:solidFill>
            </p:spPr>
            <p:txBody>
              <a:bodyPr wrap="none" rtlCol="0">
                <a:spAutoFit/>
              </a:bodyPr>
              <a:lstStyle/>
              <a:p>
                <a14:m>
                  <m:oMath xmlns:m="http://schemas.openxmlformats.org/officeDocument/2006/math">
                    <m:r>
                      <a:rPr lang="zh-CN" altLang="en-US" i="1" smtClean="0">
                        <a:solidFill>
                          <a:srgbClr val="00FF00"/>
                        </a:solidFill>
                        <a:latin typeface="Cambria Math" panose="02040503050406030204" pitchFamily="18" charset="0"/>
                      </a:rPr>
                      <m:t>结果</m:t>
                    </m:r>
                  </m:oMath>
                </a14:m>
                <a:r>
                  <a:rPr lang="zh-CN" altLang="en-US" dirty="0"/>
                  <a:t>与初始值设定有关</a:t>
                </a:r>
              </a:p>
            </p:txBody>
          </p:sp>
        </mc:Choice>
        <mc:Fallback>
          <p:sp>
            <p:nvSpPr>
              <p:cNvPr id="31" name="文本框 30">
                <a:extLst>
                  <a:ext uri="{FF2B5EF4-FFF2-40B4-BE49-F238E27FC236}">
                    <a16:creationId xmlns:a16="http://schemas.microsoft.com/office/drawing/2014/main" id="{5998013F-F00D-46CF-8DAC-96C455035036}"/>
                  </a:ext>
                </a:extLst>
              </p:cNvPr>
              <p:cNvSpPr txBox="1">
                <a:spLocks noRot="1" noChangeAspect="1" noMove="1" noResize="1" noEditPoints="1" noAdjustHandles="1" noChangeArrowheads="1" noChangeShapeType="1" noTextEdit="1"/>
              </p:cNvSpPr>
              <p:nvPr/>
            </p:nvSpPr>
            <p:spPr>
              <a:xfrm>
                <a:off x="3417496" y="6384075"/>
                <a:ext cx="2492990" cy="369332"/>
              </a:xfrm>
              <a:prstGeom prst="rect">
                <a:avLst/>
              </a:prstGeom>
              <a:blipFill>
                <a:blip r:embed="rId13"/>
                <a:stretch>
                  <a:fillRect l="-733" t="-8197" r="-1711"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32538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58E60B-64FB-4BA5-BBB3-15B36BC198C4}"/>
              </a:ext>
            </a:extLst>
          </p:cNvPr>
          <p:cNvSpPr>
            <a:spLocks noGrp="1"/>
          </p:cNvSpPr>
          <p:nvPr>
            <p:ph type="title"/>
          </p:nvPr>
        </p:nvSpPr>
        <p:spPr/>
        <p:txBody>
          <a:bodyPr/>
          <a:lstStyle/>
          <a:p>
            <a:r>
              <a:rPr lang="zh-CN" altLang="en-US" dirty="0"/>
              <a:t>更换样本</a:t>
            </a:r>
          </a:p>
        </p:txBody>
      </p:sp>
      <p:sp>
        <p:nvSpPr>
          <p:cNvPr id="3" name="内容占位符 2">
            <a:extLst>
              <a:ext uri="{FF2B5EF4-FFF2-40B4-BE49-F238E27FC236}">
                <a16:creationId xmlns:a16="http://schemas.microsoft.com/office/drawing/2014/main" id="{DC3A320A-B2A9-41E7-B029-3E4BB1C12213}"/>
              </a:ext>
            </a:extLst>
          </p:cNvPr>
          <p:cNvSpPr>
            <a:spLocks noGrp="1"/>
          </p:cNvSpPr>
          <p:nvPr>
            <p:ph idx="1"/>
          </p:nvPr>
        </p:nvSpPr>
        <p:spPr>
          <a:xfrm>
            <a:off x="680322" y="2336873"/>
            <a:ext cx="7730862" cy="438753"/>
          </a:xfrm>
          <a:solidFill>
            <a:schemeClr val="accent1">
              <a:lumMod val="50000"/>
            </a:schemeClr>
          </a:solidFill>
        </p:spPr>
        <p:txBody>
          <a:bodyPr/>
          <a:lstStyle/>
          <a:p>
            <a:pPr marL="0" indent="0">
              <a:buNone/>
            </a:pPr>
            <a:r>
              <a:rPr lang="en-US" altLang="zh-CN" i="1" dirty="0"/>
              <a:t>&lt;</a:t>
            </a:r>
            <a:r>
              <a:rPr lang="en-US" altLang="zh-CN" sz="2400" b="1" i="1" kern="1200" dirty="0">
                <a:solidFill>
                  <a:schemeClr val="dk1"/>
                </a:solidFill>
                <a:latin typeface="Cambria Math" panose="02040503050406030204" pitchFamily="18" charset="0"/>
                <a:ea typeface="+mn-ea"/>
                <a:cs typeface="+mn-cs"/>
              </a:rPr>
              <a:t> </a:t>
            </a:r>
            <a:r>
              <a:rPr lang="en-US" altLang="zh-CN" sz="2400" b="1" i="1" kern="1200" dirty="0">
                <a:latin typeface="Cambria Math" panose="02040503050406030204" pitchFamily="18" charset="0"/>
                <a:ea typeface="+mn-ea"/>
                <a:cs typeface="+mn-cs"/>
              </a:rPr>
              <a:t>HHH</a:t>
            </a:r>
            <a:r>
              <a:rPr lang="en-US" altLang="zh-CN" i="1" dirty="0"/>
              <a:t>&gt;,&lt;</a:t>
            </a:r>
            <a:r>
              <a:rPr lang="en-US" altLang="zh-CN" sz="2400" b="1" i="1" kern="1200" dirty="0">
                <a:solidFill>
                  <a:schemeClr val="dk1"/>
                </a:solidFill>
                <a:latin typeface="Cambria Math" panose="02040503050406030204" pitchFamily="18" charset="0"/>
                <a:ea typeface="+mn-ea"/>
                <a:cs typeface="+mn-cs"/>
              </a:rPr>
              <a:t> </a:t>
            </a:r>
            <a:r>
              <a:rPr lang="en-US" altLang="zh-CN" sz="2400" b="1" i="1" kern="1200" dirty="0">
                <a:latin typeface="Cambria Math" panose="02040503050406030204" pitchFamily="18" charset="0"/>
                <a:ea typeface="+mn-ea"/>
                <a:cs typeface="+mn-cs"/>
              </a:rPr>
              <a:t>TTT</a:t>
            </a:r>
            <a:r>
              <a:rPr lang="en-US" altLang="zh-CN" i="1" dirty="0"/>
              <a:t>&gt;, &lt;</a:t>
            </a:r>
            <a:r>
              <a:rPr lang="en-US" altLang="zh-CN" sz="2400" b="1" i="1" kern="1200" dirty="0">
                <a:solidFill>
                  <a:schemeClr val="dk1"/>
                </a:solidFill>
                <a:latin typeface="Cambria Math" panose="02040503050406030204" pitchFamily="18" charset="0"/>
                <a:ea typeface="+mn-ea"/>
                <a:cs typeface="+mn-cs"/>
              </a:rPr>
              <a:t> </a:t>
            </a:r>
            <a:r>
              <a:rPr lang="en-US" altLang="zh-CN" sz="2400" b="1" i="1" kern="1200" dirty="0">
                <a:latin typeface="Cambria Math" panose="02040503050406030204" pitchFamily="18" charset="0"/>
                <a:ea typeface="+mn-ea"/>
                <a:cs typeface="+mn-cs"/>
              </a:rPr>
              <a:t>HHH</a:t>
            </a:r>
            <a:r>
              <a:rPr lang="en-US" altLang="zh-CN" i="1" dirty="0"/>
              <a:t>&gt;,&lt;</a:t>
            </a:r>
            <a:r>
              <a:rPr lang="en-US" altLang="zh-CN" sz="2400" b="1" i="1" kern="1200" dirty="0">
                <a:solidFill>
                  <a:schemeClr val="dk1"/>
                </a:solidFill>
                <a:latin typeface="Cambria Math" panose="02040503050406030204" pitchFamily="18" charset="0"/>
                <a:ea typeface="+mn-ea"/>
                <a:cs typeface="+mn-cs"/>
              </a:rPr>
              <a:t> </a:t>
            </a:r>
            <a:r>
              <a:rPr lang="en-US" altLang="zh-CN" sz="2400" b="1" i="1" kern="1200" dirty="0">
                <a:latin typeface="Cambria Math" panose="02040503050406030204" pitchFamily="18" charset="0"/>
                <a:ea typeface="+mn-ea"/>
                <a:cs typeface="+mn-cs"/>
              </a:rPr>
              <a:t>TTT</a:t>
            </a:r>
            <a:r>
              <a:rPr lang="en-US" altLang="zh-CN" i="1" dirty="0"/>
              <a:t>&gt;, &lt;</a:t>
            </a:r>
            <a:r>
              <a:rPr lang="en-US" altLang="zh-CN" sz="2400" b="1" i="1" kern="1200" dirty="0">
                <a:solidFill>
                  <a:schemeClr val="dk1"/>
                </a:solidFill>
                <a:latin typeface="Cambria Math" panose="02040503050406030204" pitchFamily="18" charset="0"/>
                <a:ea typeface="+mn-ea"/>
                <a:cs typeface="+mn-cs"/>
              </a:rPr>
              <a:t> </a:t>
            </a:r>
            <a:r>
              <a:rPr lang="en-US" altLang="zh-CN" sz="2400" b="1" i="1" kern="1200" dirty="0">
                <a:latin typeface="Cambria Math" panose="02040503050406030204" pitchFamily="18" charset="0"/>
                <a:ea typeface="+mn-ea"/>
                <a:cs typeface="+mn-cs"/>
              </a:rPr>
              <a:t>HHH</a:t>
            </a:r>
            <a:r>
              <a:rPr lang="en-US" altLang="zh-CN" i="1" dirty="0"/>
              <a:t>&gt;</a:t>
            </a:r>
            <a:endParaRPr lang="zh-CN" altLang="en-US" i="1" dirty="0"/>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75C8AE59-2F6E-4744-B7C7-0E4E47D22E38}"/>
                  </a:ext>
                </a:extLst>
              </p:cNvPr>
              <p:cNvSpPr txBox="1"/>
              <p:nvPr/>
            </p:nvSpPr>
            <p:spPr>
              <a:xfrm>
                <a:off x="680321" y="2967335"/>
                <a:ext cx="7730862" cy="923330"/>
              </a:xfrm>
              <a:prstGeom prst="rect">
                <a:avLst/>
              </a:prstGeom>
              <a:solidFill>
                <a:schemeClr val="accent1">
                  <a:lumMod val="50000"/>
                </a:schemeClr>
              </a:solidFill>
            </p:spPr>
            <p:txBody>
              <a:bodyPr wrap="square">
                <a:spAutoFit/>
              </a:bodyPr>
              <a:lstStyle/>
              <a:p>
                <a:r>
                  <a:rPr lang="zh-CN" altLang="en-US" dirty="0"/>
                  <a:t>选择</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zh-CN" altLang="en-US" dirty="0"/>
                  <a:t>的概率为：</a:t>
                </a:r>
                <a:r>
                  <a:rPr lang="en-US" altLang="zh-CN" sz="1800" dirty="0"/>
                  <a:t> </a:t>
                </a:r>
                <a14:m>
                  <m:oMath xmlns:m="http://schemas.openxmlformats.org/officeDocument/2006/math">
                    <m:r>
                      <m:rPr>
                        <m:sty m:val="p"/>
                      </m:rPr>
                      <a:rPr lang="en-US" altLang="zh-CN" i="1" dirty="0" smtClean="0">
                        <a:solidFill>
                          <a:srgbClr val="00FF00"/>
                        </a:solidFill>
                        <a:latin typeface="Cambria Math" panose="02040503050406030204" pitchFamily="18" charset="0"/>
                      </a:rPr>
                      <m:t>λ</m:t>
                    </m:r>
                    <m:r>
                      <a:rPr lang="en-US" altLang="zh-CN" b="0" i="1" dirty="0" smtClean="0">
                        <a:solidFill>
                          <a:srgbClr val="00FF00"/>
                        </a:solidFill>
                        <a:latin typeface="Cambria Math" panose="02040503050406030204" pitchFamily="18" charset="0"/>
                      </a:rPr>
                      <m:t>  </m:t>
                    </m:r>
                    <m:r>
                      <a:rPr lang="en-US" altLang="zh-CN" i="1" dirty="0" smtClean="0">
                        <a:solidFill>
                          <a:srgbClr val="00FF00"/>
                        </a:solidFill>
                        <a:latin typeface="Cambria Math" panose="02040503050406030204" pitchFamily="18" charset="0"/>
                      </a:rPr>
                      <m:t>=</m:t>
                    </m:r>
                  </m:oMath>
                </a14:m>
                <a:r>
                  <a:rPr lang="en-US" altLang="zh-CN" dirty="0">
                    <a:solidFill>
                      <a:srgbClr val="00FF00"/>
                    </a:solidFill>
                  </a:rPr>
                  <a:t> 0.4</a:t>
                </a:r>
                <a:endParaRPr lang="en-US" altLang="zh-CN" dirty="0"/>
              </a:p>
              <a:p>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𝑐</m:t>
                        </m:r>
                      </m:e>
                      <m:sub>
                        <m:r>
                          <a:rPr lang="en-US" altLang="zh-CN" sz="1800" b="0" i="1" smtClean="0">
                            <a:latin typeface="Cambria Math" panose="02040503050406030204" pitchFamily="18" charset="0"/>
                          </a:rPr>
                          <m:t>1</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b="0" i="1" smtClean="0">
                            <a:solidFill>
                              <a:srgbClr val="00FF00"/>
                            </a:solidFill>
                            <a:latin typeface="Cambria Math" panose="02040503050406030204" pitchFamily="18" charset="0"/>
                          </a:rPr>
                          <m:t>1</m:t>
                        </m:r>
                      </m:sub>
                    </m:sSub>
                    <m:r>
                      <a:rPr lang="en-US" altLang="zh-CN" i="1">
                        <a:solidFill>
                          <a:srgbClr val="00FF00"/>
                        </a:solidFill>
                        <a:latin typeface="Cambria Math" panose="02040503050406030204" pitchFamily="18" charset="0"/>
                      </a:rPr>
                      <m:t>=</m:t>
                    </m:r>
                    <m:r>
                      <a:rPr lang="en-US" altLang="zh-CN" b="0" i="1" smtClean="0">
                        <a:solidFill>
                          <a:srgbClr val="00FF00"/>
                        </a:solidFill>
                        <a:latin typeface="Cambria Math" panose="02040503050406030204" pitchFamily="18" charset="0"/>
                      </a:rPr>
                      <m:t>0</m:t>
                    </m:r>
                    <m:r>
                      <a:rPr lang="en-US" altLang="zh-CN" i="1">
                        <a:latin typeface="Cambria Math" panose="02040503050406030204" pitchFamily="18" charset="0"/>
                      </a:rPr>
                      <m:t> </m:t>
                    </m:r>
                  </m:oMath>
                </a14:m>
                <a:r>
                  <a:rPr lang="en-US" altLang="zh-CN" dirty="0"/>
                  <a:t> </a:t>
                </a:r>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i="1">
                            <a:solidFill>
                              <a:srgbClr val="00FF00"/>
                            </a:solidFill>
                            <a:latin typeface="Cambria Math" panose="02040503050406030204" pitchFamily="18" charset="0"/>
                          </a:rPr>
                          <m:t>2</m:t>
                        </m:r>
                      </m:sub>
                    </m:sSub>
                    <m:r>
                      <a:rPr lang="en-US" altLang="zh-CN" i="1">
                        <a:solidFill>
                          <a:srgbClr val="00FF00"/>
                        </a:solidFill>
                        <a:latin typeface="Cambria Math" panose="02040503050406030204" pitchFamily="18" charset="0"/>
                      </a:rPr>
                      <m:t> </m:t>
                    </m:r>
                  </m:oMath>
                </a14:m>
                <a:r>
                  <a:rPr lang="en-US" altLang="zh-CN" dirty="0">
                    <a:solidFill>
                      <a:srgbClr val="00FF00"/>
                    </a:solidFill>
                  </a:rPr>
                  <a:t>= 1</a:t>
                </a:r>
              </a:p>
            </p:txBody>
          </p:sp>
        </mc:Choice>
        <mc:Fallback>
          <p:sp>
            <p:nvSpPr>
              <p:cNvPr id="5" name="文本框 4">
                <a:extLst>
                  <a:ext uri="{FF2B5EF4-FFF2-40B4-BE49-F238E27FC236}">
                    <a16:creationId xmlns:a16="http://schemas.microsoft.com/office/drawing/2014/main" id="{75C8AE59-2F6E-4744-B7C7-0E4E47D22E38}"/>
                  </a:ext>
                </a:extLst>
              </p:cNvPr>
              <p:cNvSpPr txBox="1">
                <a:spLocks noRot="1" noChangeAspect="1" noMove="1" noResize="1" noEditPoints="1" noAdjustHandles="1" noChangeArrowheads="1" noChangeShapeType="1" noTextEdit="1"/>
              </p:cNvSpPr>
              <p:nvPr/>
            </p:nvSpPr>
            <p:spPr>
              <a:xfrm>
                <a:off x="680321" y="2967335"/>
                <a:ext cx="7730862" cy="923330"/>
              </a:xfrm>
              <a:prstGeom prst="rect">
                <a:avLst/>
              </a:prstGeom>
              <a:blipFill>
                <a:blip r:embed="rId2"/>
                <a:stretch>
                  <a:fillRect l="-710" t="-3974" b="-9934"/>
                </a:stretch>
              </a:blipFill>
            </p:spPr>
            <p:txBody>
              <a:bodyPr/>
              <a:lstStyle/>
              <a:p>
                <a:r>
                  <a:rPr lang="zh-CN" altLang="en-US">
                    <a:noFill/>
                  </a:rPr>
                  <a:t> </a:t>
                </a:r>
              </a:p>
            </p:txBody>
          </p:sp>
        </mc:Fallback>
      </mc:AlternateContent>
      <p:sp>
        <p:nvSpPr>
          <p:cNvPr id="6" name="内容占位符 2">
            <a:extLst>
              <a:ext uri="{FF2B5EF4-FFF2-40B4-BE49-F238E27FC236}">
                <a16:creationId xmlns:a16="http://schemas.microsoft.com/office/drawing/2014/main" id="{DC3BCDF4-9A2B-42DC-B828-264D360BB503}"/>
              </a:ext>
            </a:extLst>
          </p:cNvPr>
          <p:cNvSpPr txBox="1">
            <a:spLocks/>
          </p:cNvSpPr>
          <p:nvPr/>
        </p:nvSpPr>
        <p:spPr>
          <a:xfrm>
            <a:off x="680322" y="4512626"/>
            <a:ext cx="7730862" cy="438753"/>
          </a:xfrm>
          <a:prstGeom prst="rect">
            <a:avLst/>
          </a:prstGeom>
          <a:solidFill>
            <a:schemeClr val="accent1">
              <a:lumMod val="5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altLang="zh-CN" i="1" dirty="0"/>
              <a:t>&lt;</a:t>
            </a:r>
            <a:r>
              <a:rPr lang="en-US" altLang="zh-CN" b="1" i="1" dirty="0">
                <a:solidFill>
                  <a:schemeClr val="dk1"/>
                </a:solidFill>
                <a:latin typeface="Cambria Math" panose="02040503050406030204" pitchFamily="18" charset="0"/>
              </a:rPr>
              <a:t> </a:t>
            </a:r>
            <a:r>
              <a:rPr lang="en-US" altLang="zh-CN" b="1" i="1" dirty="0">
                <a:latin typeface="Cambria Math" panose="02040503050406030204" pitchFamily="18" charset="0"/>
              </a:rPr>
              <a:t>HHT</a:t>
            </a:r>
            <a:r>
              <a:rPr lang="en-US" altLang="zh-CN" i="1" dirty="0"/>
              <a:t>&gt;,&lt;</a:t>
            </a:r>
            <a:r>
              <a:rPr lang="en-US" altLang="zh-CN" b="1" i="1" dirty="0">
                <a:solidFill>
                  <a:schemeClr val="dk1"/>
                </a:solidFill>
                <a:latin typeface="Cambria Math" panose="02040503050406030204" pitchFamily="18" charset="0"/>
              </a:rPr>
              <a:t> </a:t>
            </a:r>
            <a:r>
              <a:rPr lang="en-US" altLang="zh-CN" b="1" i="1" dirty="0">
                <a:latin typeface="Cambria Math" panose="02040503050406030204" pitchFamily="18" charset="0"/>
              </a:rPr>
              <a:t>TTT</a:t>
            </a:r>
            <a:r>
              <a:rPr lang="en-US" altLang="zh-CN" i="1" dirty="0"/>
              <a:t>&gt;, &lt;</a:t>
            </a:r>
            <a:r>
              <a:rPr lang="en-US" altLang="zh-CN" b="1" i="1" dirty="0">
                <a:solidFill>
                  <a:schemeClr val="dk1"/>
                </a:solidFill>
                <a:latin typeface="Cambria Math" panose="02040503050406030204" pitchFamily="18" charset="0"/>
              </a:rPr>
              <a:t> </a:t>
            </a:r>
            <a:r>
              <a:rPr lang="en-US" altLang="zh-CN" b="1" i="1" dirty="0">
                <a:latin typeface="Cambria Math" panose="02040503050406030204" pitchFamily="18" charset="0"/>
              </a:rPr>
              <a:t>HHH</a:t>
            </a:r>
            <a:r>
              <a:rPr lang="en-US" altLang="zh-CN" i="1" dirty="0"/>
              <a:t>&gt;,&lt;</a:t>
            </a:r>
            <a:r>
              <a:rPr lang="en-US" altLang="zh-CN" b="1" i="1" dirty="0">
                <a:solidFill>
                  <a:schemeClr val="dk1"/>
                </a:solidFill>
                <a:latin typeface="Cambria Math" panose="02040503050406030204" pitchFamily="18" charset="0"/>
              </a:rPr>
              <a:t> </a:t>
            </a:r>
            <a:r>
              <a:rPr lang="en-US" altLang="zh-CN" b="1" i="1" dirty="0">
                <a:latin typeface="Cambria Math" panose="02040503050406030204" pitchFamily="18" charset="0"/>
              </a:rPr>
              <a:t>TTT</a:t>
            </a:r>
            <a:r>
              <a:rPr lang="en-US" altLang="zh-CN" i="1" dirty="0"/>
              <a:t>&gt;</a:t>
            </a:r>
            <a:endParaRPr lang="zh-CN" altLang="en-US" i="1" dirty="0"/>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3D07F27A-4455-417D-9DBE-5C83C260B558}"/>
                  </a:ext>
                </a:extLst>
              </p:cNvPr>
              <p:cNvSpPr txBox="1"/>
              <p:nvPr/>
            </p:nvSpPr>
            <p:spPr>
              <a:xfrm>
                <a:off x="680320" y="5111675"/>
                <a:ext cx="7730861" cy="923330"/>
              </a:xfrm>
              <a:prstGeom prst="rect">
                <a:avLst/>
              </a:prstGeom>
              <a:solidFill>
                <a:schemeClr val="accent1">
                  <a:lumMod val="50000"/>
                </a:schemeClr>
              </a:solidFill>
            </p:spPr>
            <p:txBody>
              <a:bodyPr wrap="square">
                <a:spAutoFit/>
              </a:bodyPr>
              <a:lstStyle/>
              <a:p>
                <a:r>
                  <a:rPr lang="zh-CN" altLang="en-US" dirty="0"/>
                  <a:t>选择</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oMath>
                </a14:m>
                <a:r>
                  <a:rPr lang="zh-CN" altLang="en-US" dirty="0"/>
                  <a:t>的概率为：</a:t>
                </a:r>
                <a:r>
                  <a:rPr lang="en-US" altLang="zh-CN" sz="1800" dirty="0"/>
                  <a:t> </a:t>
                </a:r>
                <a14:m>
                  <m:oMath xmlns:m="http://schemas.openxmlformats.org/officeDocument/2006/math">
                    <m:r>
                      <m:rPr>
                        <m:sty m:val="p"/>
                      </m:rPr>
                      <a:rPr lang="en-US" altLang="zh-CN" i="1" dirty="0" smtClean="0">
                        <a:solidFill>
                          <a:srgbClr val="00FF00"/>
                        </a:solidFill>
                        <a:latin typeface="Cambria Math" panose="02040503050406030204" pitchFamily="18" charset="0"/>
                      </a:rPr>
                      <m:t>λ</m:t>
                    </m:r>
                    <m:r>
                      <a:rPr lang="en-US" altLang="zh-CN" b="0" i="1" dirty="0" smtClean="0">
                        <a:solidFill>
                          <a:srgbClr val="00FF00"/>
                        </a:solidFill>
                        <a:latin typeface="Cambria Math" panose="02040503050406030204" pitchFamily="18" charset="0"/>
                      </a:rPr>
                      <m:t>  </m:t>
                    </m:r>
                    <m:r>
                      <a:rPr lang="en-US" altLang="zh-CN" i="1" dirty="0" smtClean="0">
                        <a:solidFill>
                          <a:srgbClr val="00FF00"/>
                        </a:solidFill>
                        <a:latin typeface="Cambria Math" panose="02040503050406030204" pitchFamily="18" charset="0"/>
                      </a:rPr>
                      <m:t>=</m:t>
                    </m:r>
                  </m:oMath>
                </a14:m>
                <a:r>
                  <a:rPr lang="en-US" altLang="zh-CN" dirty="0">
                    <a:solidFill>
                      <a:srgbClr val="00FF00"/>
                    </a:solidFill>
                  </a:rPr>
                  <a:t> 0.497</a:t>
                </a:r>
                <a:endParaRPr lang="en-US" altLang="zh-CN" dirty="0"/>
              </a:p>
              <a:p>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𝑐</m:t>
                        </m:r>
                      </m:e>
                      <m:sub>
                        <m:r>
                          <a:rPr lang="en-US" altLang="zh-CN" sz="1800" b="0" i="1" smtClean="0">
                            <a:latin typeface="Cambria Math" panose="02040503050406030204" pitchFamily="18" charset="0"/>
                          </a:rPr>
                          <m:t>1</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b="0" i="1" smtClean="0">
                            <a:solidFill>
                              <a:srgbClr val="00FF00"/>
                            </a:solidFill>
                            <a:latin typeface="Cambria Math" panose="02040503050406030204" pitchFamily="18" charset="0"/>
                          </a:rPr>
                          <m:t>1</m:t>
                        </m:r>
                      </m:sub>
                    </m:sSub>
                    <m:r>
                      <a:rPr lang="en-US" altLang="zh-CN" i="1">
                        <a:solidFill>
                          <a:srgbClr val="00FF00"/>
                        </a:solidFill>
                        <a:latin typeface="Cambria Math" panose="02040503050406030204" pitchFamily="18" charset="0"/>
                      </a:rPr>
                      <m:t>=</m:t>
                    </m:r>
                    <m:r>
                      <a:rPr lang="en-US" altLang="zh-CN" b="0" i="1" smtClean="0">
                        <a:solidFill>
                          <a:srgbClr val="00FF00"/>
                        </a:solidFill>
                        <a:latin typeface="Cambria Math" panose="02040503050406030204" pitchFamily="18" charset="0"/>
                      </a:rPr>
                      <m:t>0</m:t>
                    </m:r>
                    <m:r>
                      <a:rPr lang="en-US" altLang="zh-CN" i="1">
                        <a:latin typeface="Cambria Math" panose="02040503050406030204" pitchFamily="18" charset="0"/>
                      </a:rPr>
                      <m:t> </m:t>
                    </m:r>
                  </m:oMath>
                </a14:m>
                <a:r>
                  <a:rPr lang="en-US" altLang="zh-CN" dirty="0"/>
                  <a:t> </a:t>
                </a:r>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oMath>
                </a14:m>
                <a:r>
                  <a:rPr lang="zh-CN" altLang="en-US" dirty="0"/>
                  <a:t>的正面概率为：</a:t>
                </a:r>
                <a:r>
                  <a:rPr lang="en-US" altLang="zh-CN" dirty="0"/>
                  <a:t> </a:t>
                </a:r>
                <a14:m>
                  <m:oMath xmlns:m="http://schemas.openxmlformats.org/officeDocument/2006/math">
                    <m:sSub>
                      <m:sSubPr>
                        <m:ctrlPr>
                          <a:rPr lang="en-US" altLang="zh-CN" i="1" smtClean="0">
                            <a:solidFill>
                              <a:srgbClr val="00FF00"/>
                            </a:solidFill>
                            <a:latin typeface="Cambria Math" panose="02040503050406030204" pitchFamily="18" charset="0"/>
                          </a:rPr>
                        </m:ctrlPr>
                      </m:sSubPr>
                      <m:e>
                        <m:r>
                          <a:rPr lang="en-US" altLang="zh-CN" b="0" i="1" smtClean="0">
                            <a:solidFill>
                              <a:srgbClr val="00FF00"/>
                            </a:solidFill>
                            <a:latin typeface="Cambria Math" panose="02040503050406030204" pitchFamily="18" charset="0"/>
                          </a:rPr>
                          <m:t>h</m:t>
                        </m:r>
                      </m:e>
                      <m:sub>
                        <m:r>
                          <a:rPr lang="en-US" altLang="zh-CN" i="1">
                            <a:solidFill>
                              <a:srgbClr val="00FF00"/>
                            </a:solidFill>
                            <a:latin typeface="Cambria Math" panose="02040503050406030204" pitchFamily="18" charset="0"/>
                          </a:rPr>
                          <m:t>2</m:t>
                        </m:r>
                      </m:sub>
                    </m:sSub>
                    <m:r>
                      <a:rPr lang="en-US" altLang="zh-CN" i="1">
                        <a:solidFill>
                          <a:srgbClr val="00FF00"/>
                        </a:solidFill>
                        <a:latin typeface="Cambria Math" panose="02040503050406030204" pitchFamily="18" charset="0"/>
                      </a:rPr>
                      <m:t> </m:t>
                    </m:r>
                  </m:oMath>
                </a14:m>
                <a:r>
                  <a:rPr lang="en-US" altLang="zh-CN" dirty="0">
                    <a:solidFill>
                      <a:srgbClr val="00FF00"/>
                    </a:solidFill>
                  </a:rPr>
                  <a:t>= 0.8248</a:t>
                </a:r>
              </a:p>
            </p:txBody>
          </p:sp>
        </mc:Choice>
        <mc:Fallback>
          <p:sp>
            <p:nvSpPr>
              <p:cNvPr id="8" name="文本框 7">
                <a:extLst>
                  <a:ext uri="{FF2B5EF4-FFF2-40B4-BE49-F238E27FC236}">
                    <a16:creationId xmlns:a16="http://schemas.microsoft.com/office/drawing/2014/main" id="{3D07F27A-4455-417D-9DBE-5C83C260B558}"/>
                  </a:ext>
                </a:extLst>
              </p:cNvPr>
              <p:cNvSpPr txBox="1">
                <a:spLocks noRot="1" noChangeAspect="1" noMove="1" noResize="1" noEditPoints="1" noAdjustHandles="1" noChangeArrowheads="1" noChangeShapeType="1" noTextEdit="1"/>
              </p:cNvSpPr>
              <p:nvPr/>
            </p:nvSpPr>
            <p:spPr>
              <a:xfrm>
                <a:off x="680320" y="5111675"/>
                <a:ext cx="7730861" cy="923330"/>
              </a:xfrm>
              <a:prstGeom prst="rect">
                <a:avLst/>
              </a:prstGeom>
              <a:blipFill>
                <a:blip r:embed="rId3"/>
                <a:stretch>
                  <a:fillRect l="-710" t="-3974" b="-99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505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0A01D-767C-4A0B-9292-A66B7A6FFF3F}"/>
              </a:ext>
            </a:extLst>
          </p:cNvPr>
          <p:cNvSpPr>
            <a:spLocks noGrp="1"/>
          </p:cNvSpPr>
          <p:nvPr>
            <p:ph type="title"/>
          </p:nvPr>
        </p:nvSpPr>
        <p:spPr/>
        <p:txBody>
          <a:bodyPr/>
          <a:lstStyle/>
          <a:p>
            <a:r>
              <a:rPr lang="zh-CN" altLang="en-US" dirty="0"/>
              <a:t>马尔可夫假设（</a:t>
            </a:r>
            <a:r>
              <a:rPr lang="en-US" altLang="zh-CN" dirty="0"/>
              <a:t>Markov Assumption</a:t>
            </a:r>
            <a:r>
              <a:rPr lang="zh-CN" altLang="en-US" dirty="0"/>
              <a:t>）</a:t>
            </a:r>
          </a:p>
        </p:txBody>
      </p:sp>
      <p:sp>
        <p:nvSpPr>
          <p:cNvPr id="3" name="内容占位符 2">
            <a:extLst>
              <a:ext uri="{FF2B5EF4-FFF2-40B4-BE49-F238E27FC236}">
                <a16:creationId xmlns:a16="http://schemas.microsoft.com/office/drawing/2014/main" id="{AF1DEA4A-3E87-4C76-94AB-0C95CAFE514F}"/>
              </a:ext>
            </a:extLst>
          </p:cNvPr>
          <p:cNvSpPr>
            <a:spLocks noGrp="1"/>
          </p:cNvSpPr>
          <p:nvPr>
            <p:ph idx="1"/>
          </p:nvPr>
        </p:nvSpPr>
        <p:spPr>
          <a:xfrm>
            <a:off x="336610" y="4430604"/>
            <a:ext cx="9663424" cy="1854741"/>
          </a:xfrm>
          <a:solidFill>
            <a:schemeClr val="accent1">
              <a:lumMod val="50000"/>
            </a:schemeClr>
          </a:solidFill>
        </p:spPr>
        <p:txBody>
          <a:bodyPr>
            <a:normAutofit/>
          </a:bodyPr>
          <a:lstStyle/>
          <a:p>
            <a:pPr marL="0" indent="0">
              <a:buNone/>
            </a:pPr>
            <a:r>
              <a:rPr lang="zh-CN" altLang="en-US" sz="3200" b="1" dirty="0">
                <a:solidFill>
                  <a:srgbClr val="FFFF00"/>
                </a:solidFill>
                <a:highlight>
                  <a:srgbClr val="008000"/>
                </a:highlight>
              </a:rPr>
              <a:t>马尔科夫假设：</a:t>
            </a:r>
            <a:endParaRPr lang="en-US" altLang="zh-CN" sz="3200" b="1" dirty="0">
              <a:solidFill>
                <a:srgbClr val="FFFF00"/>
              </a:solidFill>
              <a:highlight>
                <a:srgbClr val="008000"/>
              </a:highlight>
            </a:endParaRPr>
          </a:p>
          <a:p>
            <a:pPr marL="0" indent="0">
              <a:buNone/>
            </a:pPr>
            <a:r>
              <a:rPr lang="zh-CN" altLang="en-US" dirty="0"/>
              <a:t>明天天气只依赖于今天天气，和昨天天气没有任何关系。</a:t>
            </a:r>
            <a:endParaRPr lang="en-US" altLang="zh-CN" dirty="0"/>
          </a:p>
          <a:p>
            <a:pPr marL="457200" indent="-457200">
              <a:buFont typeface="+mj-lt"/>
              <a:buAutoNum type="arabicPeriod"/>
            </a:pPr>
            <a:r>
              <a:rPr lang="zh-CN" altLang="en-US" sz="1800" dirty="0"/>
              <a:t>这个假设可以大大的简化问题。</a:t>
            </a:r>
            <a:endParaRPr lang="en-US" altLang="zh-CN" sz="1800" dirty="0"/>
          </a:p>
          <a:p>
            <a:pPr marL="457200" indent="-457200">
              <a:buFont typeface="+mj-lt"/>
              <a:buAutoNum type="arabicPeriod"/>
            </a:pPr>
            <a:r>
              <a:rPr lang="zh-CN" altLang="en-US" sz="1800" dirty="0"/>
              <a:t>这个假设可能是一个糟糕的假设，因为很多重要的信息都丢失了。</a:t>
            </a:r>
            <a:endParaRPr lang="en-US" altLang="zh-CN" sz="1800" dirty="0"/>
          </a:p>
        </p:txBody>
      </p:sp>
      <p:sp>
        <p:nvSpPr>
          <p:cNvPr id="5" name="文本框 4">
            <a:extLst>
              <a:ext uri="{FF2B5EF4-FFF2-40B4-BE49-F238E27FC236}">
                <a16:creationId xmlns:a16="http://schemas.microsoft.com/office/drawing/2014/main" id="{2BC8A29B-B623-42FB-B067-20FB29533150}"/>
              </a:ext>
            </a:extLst>
          </p:cNvPr>
          <p:cNvSpPr txBox="1"/>
          <p:nvPr/>
        </p:nvSpPr>
        <p:spPr>
          <a:xfrm>
            <a:off x="336610" y="2412751"/>
            <a:ext cx="9663424" cy="1477328"/>
          </a:xfrm>
          <a:prstGeom prst="rect">
            <a:avLst/>
          </a:prstGeom>
          <a:solidFill>
            <a:schemeClr val="bg2"/>
          </a:solidFill>
        </p:spPr>
        <p:txBody>
          <a:bodyPr wrap="square">
            <a:spAutoFit/>
          </a:bodyPr>
          <a:lstStyle/>
          <a:p>
            <a:pPr marL="0" indent="0">
              <a:buNone/>
            </a:pPr>
            <a:r>
              <a:rPr lang="zh-CN" altLang="en-US" sz="1800" dirty="0"/>
              <a:t>本周天气：</a:t>
            </a:r>
            <a:endParaRPr lang="en-US" altLang="zh-CN" sz="1800" dirty="0"/>
          </a:p>
          <a:p>
            <a:pPr marL="0" indent="0">
              <a:buNone/>
            </a:pPr>
            <a:r>
              <a:rPr lang="zh-CN" altLang="en-US" sz="1800" dirty="0"/>
              <a:t>周二天气 与 周一天气相关；</a:t>
            </a:r>
            <a:endParaRPr lang="en-US" altLang="zh-CN" sz="1800" dirty="0"/>
          </a:p>
          <a:p>
            <a:pPr marL="0" indent="0">
              <a:buNone/>
            </a:pPr>
            <a:r>
              <a:rPr lang="zh-CN" altLang="en-US" sz="1800" dirty="0"/>
              <a:t>周三天气 与 周一、周二天气相关；</a:t>
            </a:r>
            <a:endParaRPr lang="en-US" altLang="zh-CN" sz="1800" dirty="0"/>
          </a:p>
          <a:p>
            <a:pPr marL="0" indent="0">
              <a:buNone/>
            </a:pPr>
            <a:r>
              <a:rPr lang="en-US" altLang="zh-CN" sz="1800" dirty="0"/>
              <a:t>……</a:t>
            </a:r>
          </a:p>
          <a:p>
            <a:pPr marL="0" indent="0">
              <a:buNone/>
            </a:pPr>
            <a:r>
              <a:rPr lang="zh-CN" altLang="en-US" sz="1800" dirty="0"/>
              <a:t>周日天气 与 周一、周二、周三、周四、周五、周六天气相关。</a:t>
            </a:r>
            <a:endParaRPr lang="en-US" altLang="zh-CN" sz="1800" dirty="0"/>
          </a:p>
        </p:txBody>
      </p:sp>
    </p:spTree>
    <p:extLst>
      <p:ext uri="{BB962C8B-B14F-4D97-AF65-F5344CB8AC3E}">
        <p14:creationId xmlns:p14="http://schemas.microsoft.com/office/powerpoint/2010/main" val="3782853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799DA7-5CBB-4145-86F6-2CF88DA2AC58}"/>
              </a:ext>
            </a:extLst>
          </p:cNvPr>
          <p:cNvSpPr>
            <a:spLocks noGrp="1"/>
          </p:cNvSpPr>
          <p:nvPr>
            <p:ph type="title"/>
          </p:nvPr>
        </p:nvSpPr>
        <p:spPr/>
        <p:txBody>
          <a:bodyPr/>
          <a:lstStyle/>
          <a:p>
            <a:r>
              <a:rPr lang="zh-CN" altLang="en-US" dirty="0"/>
              <a:t>计算过程总结：估算步骤 和 最大化步骤 交替</a:t>
            </a:r>
          </a:p>
        </p:txBody>
      </p:sp>
      <p:sp>
        <p:nvSpPr>
          <p:cNvPr id="5" name="文本框 4">
            <a:extLst>
              <a:ext uri="{FF2B5EF4-FFF2-40B4-BE49-F238E27FC236}">
                <a16:creationId xmlns:a16="http://schemas.microsoft.com/office/drawing/2014/main" id="{244C0DD6-3909-46AE-8AE0-49C38B881218}"/>
              </a:ext>
            </a:extLst>
          </p:cNvPr>
          <p:cNvSpPr txBox="1"/>
          <p:nvPr/>
        </p:nvSpPr>
        <p:spPr>
          <a:xfrm>
            <a:off x="1380709" y="4863928"/>
            <a:ext cx="70175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indent="0">
              <a:buNone/>
            </a:pPr>
            <a:r>
              <a:rPr lang="zh-CN" altLang="en-US" b="1" dirty="0"/>
              <a:t>最大化步骤 </a:t>
            </a:r>
            <a:r>
              <a:rPr lang="en-US" altLang="zh-CN" b="1" dirty="0">
                <a:solidFill>
                  <a:srgbClr val="FF0000"/>
                </a:solidFill>
                <a:highlight>
                  <a:srgbClr val="00FF00"/>
                </a:highlight>
              </a:rPr>
              <a:t>M</a:t>
            </a:r>
            <a:r>
              <a:rPr lang="en-US" altLang="zh-CN" b="1" dirty="0">
                <a:solidFill>
                  <a:srgbClr val="FF0000"/>
                </a:solidFill>
              </a:rPr>
              <a:t>aximization</a:t>
            </a:r>
            <a:r>
              <a:rPr lang="en-US" altLang="zh-CN" b="1" dirty="0"/>
              <a:t> </a:t>
            </a:r>
            <a:r>
              <a:rPr lang="en-US" altLang="zh-CN" b="1" dirty="0">
                <a:solidFill>
                  <a:srgbClr val="FF0000"/>
                </a:solidFill>
              </a:rPr>
              <a:t>step</a:t>
            </a:r>
            <a:endParaRPr lang="zh-CN" altLang="en-US" b="1" dirty="0">
              <a:solidFill>
                <a:srgbClr val="FF0000"/>
              </a:solidFill>
            </a:endParaRPr>
          </a:p>
        </p:txBody>
      </p:sp>
      <p:sp>
        <p:nvSpPr>
          <p:cNvPr id="7" name="文本框 6">
            <a:extLst>
              <a:ext uri="{FF2B5EF4-FFF2-40B4-BE49-F238E27FC236}">
                <a16:creationId xmlns:a16="http://schemas.microsoft.com/office/drawing/2014/main" id="{F4F1389E-B47F-4508-A26E-AADA2F595F20}"/>
              </a:ext>
            </a:extLst>
          </p:cNvPr>
          <p:cNvSpPr txBox="1"/>
          <p:nvPr/>
        </p:nvSpPr>
        <p:spPr>
          <a:xfrm>
            <a:off x="1380712" y="3368697"/>
            <a:ext cx="701749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indent="0">
              <a:buNone/>
            </a:pPr>
            <a:r>
              <a:rPr lang="zh-CN" altLang="en-US" b="1" dirty="0"/>
              <a:t>估算步骤 </a:t>
            </a:r>
            <a:r>
              <a:rPr lang="en-US" altLang="zh-CN" b="1" dirty="0">
                <a:solidFill>
                  <a:srgbClr val="FF0000"/>
                </a:solidFill>
                <a:highlight>
                  <a:srgbClr val="00FF00"/>
                </a:highlight>
              </a:rPr>
              <a:t>E</a:t>
            </a:r>
            <a:r>
              <a:rPr lang="en-US" altLang="zh-CN" b="1" dirty="0">
                <a:solidFill>
                  <a:srgbClr val="FF0000"/>
                </a:solidFill>
              </a:rPr>
              <a:t>xpectation</a:t>
            </a:r>
            <a:r>
              <a:rPr lang="en-US" altLang="zh-CN" b="1" dirty="0"/>
              <a:t> </a:t>
            </a:r>
            <a:r>
              <a:rPr lang="en-US" altLang="zh-CN" b="1" dirty="0">
                <a:solidFill>
                  <a:srgbClr val="FF0000"/>
                </a:solidFill>
              </a:rPr>
              <a:t>step</a:t>
            </a: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9B212809-BE01-4AB9-B699-F68891E1B8D7}"/>
                  </a:ext>
                </a:extLst>
              </p:cNvPr>
              <p:cNvSpPr txBox="1"/>
              <p:nvPr/>
            </p:nvSpPr>
            <p:spPr>
              <a:xfrm>
                <a:off x="1380711" y="3844799"/>
                <a:ext cx="7017501" cy="584391"/>
              </a:xfrm>
              <a:prstGeom prst="rect">
                <a:avLst/>
              </a:prstGeom>
              <a:solidFill>
                <a:schemeClr val="accent1">
                  <a:lumMod val="5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r>
                        <m:rPr>
                          <m:nor/>
                        </m:rPr>
                        <a:rPr lang="en-US" altLang="zh-CN" dirty="0">
                          <a:latin typeface="Cambria Math" panose="02040503050406030204" pitchFamily="18" charset="0"/>
                        </a:rPr>
                        <m:t>= </m:t>
                      </m:r>
                      <m:f>
                        <m:fPr>
                          <m:ctrlPr>
                            <a:rPr lang="zh-CN" altLang="en-US" i="1">
                              <a:latin typeface="Cambria Math" panose="02040503050406030204" pitchFamily="18" charset="0"/>
                            </a:rPr>
                          </m:ctrlPr>
                        </m:fPr>
                        <m:num>
                          <m:r>
                            <a:rPr lang="zh-CN" altLang="en-US" i="1">
                              <a:latin typeface="Cambria Math" panose="02040503050406030204" pitchFamily="18" charset="0"/>
                            </a:rPr>
                            <m:t>𝑃</m:t>
                          </m:r>
                          <m:d>
                            <m:dPr>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r>
                                <a:rPr lang="en-US" altLang="zh-CN" i="1">
                                  <a:latin typeface="Cambria Math" panose="02040503050406030204" pitchFamily="18" charset="0"/>
                                </a:rPr>
                                <m:t>=</m:t>
                              </m:r>
                              <m:d>
                                <m:dPr>
                                  <m:begChr m:val="⟨"/>
                                  <m:endChr m:val="⟩"/>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a:rPr lang="zh-CN" altLang="en-US" i="1">
                                  <a:latin typeface="Cambria Math" panose="02040503050406030204" pitchFamily="18" charset="0"/>
                                </a:rPr>
                                <m:t>𝛩</m:t>
                              </m:r>
                            </m:e>
                          </m:d>
                        </m:num>
                        <m:den>
                          <m:r>
                            <a:rPr lang="zh-CN" altLang="en-US" i="1">
                              <a:latin typeface="Cambria Math" panose="02040503050406030204" pitchFamily="18" charset="0"/>
                            </a:rPr>
                            <m:t>𝑃</m:t>
                          </m:r>
                          <m:d>
                            <m:dPr>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smtClean="0">
                                          <a:latin typeface="Cambria Math" panose="02040503050406030204" pitchFamily="18" charset="0"/>
                                        </a:rPr>
                                        <m:t>1</m:t>
                                      </m:r>
                                    </m:sub>
                                  </m:sSub>
                                </m:e>
                              </m:d>
                              <m:r>
                                <a:rPr lang="en-US" altLang="zh-CN" b="0" i="1" smtClean="0">
                                  <a:latin typeface="Cambria Math" panose="02040503050406030204" pitchFamily="18" charset="0"/>
                                </a:rPr>
                                <m:t>|</m:t>
                              </m:r>
                              <m:r>
                                <a:rPr lang="zh-CN" altLang="en-US" i="1">
                                  <a:latin typeface="Cambria Math" panose="02040503050406030204" pitchFamily="18" charset="0"/>
                                </a:rPr>
                                <m:t>𝛩</m:t>
                              </m:r>
                            </m:e>
                          </m:d>
                          <m:r>
                            <a:rPr lang="en-US" altLang="zh-CN" b="0" i="1" smtClean="0">
                              <a:latin typeface="Cambria Math" panose="02040503050406030204" pitchFamily="18" charset="0"/>
                            </a:rPr>
                            <m:t>+</m:t>
                          </m:r>
                          <m:r>
                            <a:rPr lang="zh-CN" altLang="en-US" i="1">
                              <a:latin typeface="Cambria Math" panose="02040503050406030204" pitchFamily="18" charset="0"/>
                            </a:rPr>
                            <m:t>𝑃</m:t>
                          </m:r>
                          <m:d>
                            <m:dPr>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sub>
                              </m:sSub>
                              <m:r>
                                <a:rPr lang="en-US" altLang="zh-CN" i="1">
                                  <a:latin typeface="Cambria Math" panose="02040503050406030204" pitchFamily="18" charset="0"/>
                                </a:rPr>
                                <m:t>=</m:t>
                              </m:r>
                              <m:d>
                                <m:dPr>
                                  <m:begChr m:val="⟨"/>
                                  <m:endChr m:val="⟩"/>
                                  <m:ctrlPr>
                                    <a:rPr lang="zh-CN" altLang="en-US"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b="0" i="1" smtClean="0">
                                          <a:latin typeface="Cambria Math" panose="02040503050406030204" pitchFamily="18" charset="0"/>
                                        </a:rPr>
                                        <m:t>2</m:t>
                                      </m:r>
                                    </m:sub>
                                  </m:sSub>
                                </m:e>
                              </m:d>
                              <m:r>
                                <a:rPr lang="en-US" altLang="zh-CN" i="1">
                                  <a:latin typeface="Cambria Math" panose="02040503050406030204" pitchFamily="18" charset="0"/>
                                </a:rPr>
                                <m:t>|</m:t>
                              </m:r>
                              <m:r>
                                <a:rPr lang="zh-CN" altLang="en-US" i="1">
                                  <a:latin typeface="Cambria Math" panose="02040503050406030204" pitchFamily="18" charset="0"/>
                                </a:rPr>
                                <m:t>𝛩</m:t>
                              </m:r>
                            </m:e>
                          </m:d>
                        </m:den>
                      </m:f>
                    </m:oMath>
                  </m:oMathPara>
                </a14:m>
                <a:endParaRPr lang="zh-CN" altLang="en-US" i="1" dirty="0">
                  <a:latin typeface="Cambria Math" panose="02040503050406030204" pitchFamily="18" charset="0"/>
                </a:endParaRPr>
              </a:p>
            </p:txBody>
          </p:sp>
        </mc:Choice>
        <mc:Fallback>
          <p:sp>
            <p:nvSpPr>
              <p:cNvPr id="9" name="文本框 8">
                <a:extLst>
                  <a:ext uri="{FF2B5EF4-FFF2-40B4-BE49-F238E27FC236}">
                    <a16:creationId xmlns:a16="http://schemas.microsoft.com/office/drawing/2014/main" id="{9B212809-BE01-4AB9-B699-F68891E1B8D7}"/>
                  </a:ext>
                </a:extLst>
              </p:cNvPr>
              <p:cNvSpPr txBox="1">
                <a:spLocks noRot="1" noChangeAspect="1" noMove="1" noResize="1" noEditPoints="1" noAdjustHandles="1" noChangeArrowheads="1" noChangeShapeType="1" noTextEdit="1"/>
              </p:cNvSpPr>
              <p:nvPr/>
            </p:nvSpPr>
            <p:spPr>
              <a:xfrm>
                <a:off x="1380711" y="3844799"/>
                <a:ext cx="7017501" cy="58439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23C31024-ECAC-4182-9CF1-834D5AA5C6B0}"/>
                  </a:ext>
                </a:extLst>
              </p:cNvPr>
              <p:cNvSpPr txBox="1"/>
              <p:nvPr/>
            </p:nvSpPr>
            <p:spPr>
              <a:xfrm>
                <a:off x="1380709" y="5393049"/>
                <a:ext cx="1913722" cy="653897"/>
              </a:xfrm>
              <a:prstGeom prst="rect">
                <a:avLst/>
              </a:prstGeom>
              <a:solidFill>
                <a:schemeClr val="accent1">
                  <a:lumMod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dirty="0" smtClean="0">
                              <a:latin typeface="Cambria Math" panose="02040503050406030204" pitchFamily="18" charset="0"/>
                            </a:rPr>
                          </m:ctrlPr>
                        </m:sSupPr>
                        <m:e>
                          <m:r>
                            <m:rPr>
                              <m:sty m:val="p"/>
                            </m:rPr>
                            <a:rPr lang="en-US" altLang="zh-CN" i="1" dirty="0">
                              <a:latin typeface="Cambria Math" panose="02040503050406030204" pitchFamily="18" charset="0"/>
                            </a:rPr>
                            <m:t>λ</m:t>
                          </m:r>
                        </m:e>
                        <m:sup>
                          <m:r>
                            <a:rPr lang="zh-CN" altLang="en-US" i="1" dirty="0">
                              <a:latin typeface="Cambria Math" panose="02040503050406030204" pitchFamily="18" charset="0"/>
                            </a:rPr>
                            <m:t>’</m:t>
                          </m:r>
                        </m:sup>
                      </m:sSup>
                      <m:r>
                        <a:rPr lang="en-US" altLang="zh-CN" i="1" dirty="0">
                          <a:latin typeface="Cambria Math" panose="02040503050406030204" pitchFamily="18" charset="0"/>
                        </a:rPr>
                        <m:t>=</m:t>
                      </m:r>
                      <m:f>
                        <m:fPr>
                          <m:ctrlPr>
                            <a:rPr lang="en-US" altLang="zh-CN" i="1" dirty="0" smtClean="0">
                              <a:latin typeface="Cambria Math" panose="02040503050406030204" pitchFamily="18" charset="0"/>
                            </a:rPr>
                          </m:ctrlPr>
                        </m:fPr>
                        <m:num>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𝑛</m:t>
                              </m:r>
                            </m:sup>
                            <m:e>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en-US" altLang="zh-CN" i="1">
                                      <a:latin typeface="Cambria Math" panose="02040503050406030204" pitchFamily="18" charset="0"/>
                                    </a:rPr>
                                    <m:t>𝑖</m:t>
                                  </m:r>
                                </m:sub>
                              </m:sSub>
                            </m:e>
                          </m:nary>
                        </m:num>
                        <m:den>
                          <m:r>
                            <a:rPr lang="en-US" altLang="zh-CN" b="0" i="1" dirty="0" smtClean="0">
                              <a:latin typeface="Cambria Math" panose="02040503050406030204" pitchFamily="18" charset="0"/>
                            </a:rPr>
                            <m:t>𝑛</m:t>
                          </m:r>
                        </m:den>
                      </m:f>
                    </m:oMath>
                  </m:oMathPara>
                </a14:m>
                <a:endParaRPr lang="zh-CN" altLang="en-US" dirty="0"/>
              </a:p>
            </p:txBody>
          </p:sp>
        </mc:Choice>
        <mc:Fallback>
          <p:sp>
            <p:nvSpPr>
              <p:cNvPr id="11" name="文本框 10">
                <a:extLst>
                  <a:ext uri="{FF2B5EF4-FFF2-40B4-BE49-F238E27FC236}">
                    <a16:creationId xmlns:a16="http://schemas.microsoft.com/office/drawing/2014/main" id="{23C31024-ECAC-4182-9CF1-834D5AA5C6B0}"/>
                  </a:ext>
                </a:extLst>
              </p:cNvPr>
              <p:cNvSpPr txBox="1">
                <a:spLocks noRot="1" noChangeAspect="1" noMove="1" noResize="1" noEditPoints="1" noAdjustHandles="1" noChangeArrowheads="1" noChangeShapeType="1" noTextEdit="1"/>
              </p:cNvSpPr>
              <p:nvPr/>
            </p:nvSpPr>
            <p:spPr>
              <a:xfrm>
                <a:off x="1380709" y="5393049"/>
                <a:ext cx="1913722" cy="65389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E520B1AD-A553-4F94-9DDB-12B83F364406}"/>
                  </a:ext>
                </a:extLst>
              </p:cNvPr>
              <p:cNvSpPr txBox="1"/>
              <p:nvPr/>
            </p:nvSpPr>
            <p:spPr>
              <a:xfrm>
                <a:off x="3521642" y="5394457"/>
                <a:ext cx="2015014" cy="871649"/>
              </a:xfrm>
              <a:prstGeom prst="rect">
                <a:avLst/>
              </a:prstGeom>
              <a:solidFill>
                <a:schemeClr val="accent1">
                  <a:lumMod val="50000"/>
                </a:schemeClr>
              </a:solid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altLang="zh-CN" i="1" dirty="0" smtClean="0">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e>
                        <m:sup>
                          <m:r>
                            <a:rPr lang="zh-CN" altLang="en-US" i="1" dirty="0">
                              <a:latin typeface="Cambria Math" panose="02040503050406030204" pitchFamily="18" charset="0"/>
                            </a:rPr>
                            <m:t>’</m:t>
                          </m:r>
                        </m:sup>
                      </m:sSup>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f>
                                <m:fPr>
                                  <m:ctrlPr>
                                    <a:rPr lang="en-US" altLang="zh-CN" i="1" dirty="0"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i="1">
                                          <a:latin typeface="Cambria Math" panose="02040503050406030204" pitchFamily="18" charset="0"/>
                                        </a:rPr>
                                        <m:t>𝑖</m:t>
                                      </m:r>
                                    </m:sub>
                                  </m:sSub>
                                </m:num>
                                <m:den>
                                  <m:r>
                                    <a:rPr lang="en-US" altLang="zh-CN" b="0" i="1" dirty="0" smtClean="0">
                                      <a:latin typeface="Cambria Math" panose="02040503050406030204" pitchFamily="18" charset="0"/>
                                    </a:rPr>
                                    <m:t>3</m:t>
                                  </m:r>
                                </m:den>
                              </m:f>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en-US" altLang="zh-CN" i="1">
                                      <a:latin typeface="Cambria Math" panose="02040503050406030204" pitchFamily="18" charset="0"/>
                                    </a:rPr>
                                    <m:t>𝑖</m:t>
                                  </m:r>
                                </m:sub>
                              </m:sSub>
                            </m:e>
                          </m:nary>
                        </m:num>
                        <m:den>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en-US" altLang="zh-CN" i="1">
                                      <a:latin typeface="Cambria Math" panose="02040503050406030204" pitchFamily="18" charset="0"/>
                                    </a:rPr>
                                    <m:t>𝑖</m:t>
                                  </m:r>
                                </m:sub>
                              </m:sSub>
                            </m:e>
                          </m:nary>
                        </m:den>
                      </m:f>
                    </m:oMath>
                  </m:oMathPara>
                </a14:m>
                <a:endParaRPr lang="zh-CN" altLang="en-US" dirty="0"/>
              </a:p>
            </p:txBody>
          </p:sp>
        </mc:Choice>
        <mc:Fallback>
          <p:sp>
            <p:nvSpPr>
              <p:cNvPr id="13" name="文本框 12">
                <a:extLst>
                  <a:ext uri="{FF2B5EF4-FFF2-40B4-BE49-F238E27FC236}">
                    <a16:creationId xmlns:a16="http://schemas.microsoft.com/office/drawing/2014/main" id="{E520B1AD-A553-4F94-9DDB-12B83F364406}"/>
                  </a:ext>
                </a:extLst>
              </p:cNvPr>
              <p:cNvSpPr txBox="1">
                <a:spLocks noRot="1" noChangeAspect="1" noMove="1" noResize="1" noEditPoints="1" noAdjustHandles="1" noChangeArrowheads="1" noChangeShapeType="1" noTextEdit="1"/>
              </p:cNvSpPr>
              <p:nvPr/>
            </p:nvSpPr>
            <p:spPr>
              <a:xfrm>
                <a:off x="3521642" y="5394457"/>
                <a:ext cx="2015014" cy="87164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26B7B9C4-8605-48C2-81A7-6FDFA4A27FEF}"/>
                  </a:ext>
                </a:extLst>
              </p:cNvPr>
              <p:cNvSpPr txBox="1"/>
              <p:nvPr/>
            </p:nvSpPr>
            <p:spPr>
              <a:xfrm>
                <a:off x="5763867" y="5393049"/>
                <a:ext cx="2634342" cy="871649"/>
              </a:xfrm>
              <a:prstGeom prst="rect">
                <a:avLst/>
              </a:prstGeom>
              <a:solidFill>
                <a:schemeClr val="accent1">
                  <a:lumMod val="50000"/>
                </a:schemeClr>
              </a:solid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altLang="zh-CN" i="1" dirty="0" smtClean="0">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2</m:t>
                              </m:r>
                            </m:sub>
                          </m:sSub>
                        </m:e>
                        <m:sup>
                          <m:r>
                            <a:rPr lang="zh-CN" altLang="en-US" i="1" dirty="0">
                              <a:latin typeface="Cambria Math" panose="02040503050406030204" pitchFamily="18" charset="0"/>
                            </a:rPr>
                            <m:t>’</m:t>
                          </m:r>
                        </m:sup>
                      </m:sSup>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f>
                                <m:fPr>
                                  <m:ctrlPr>
                                    <a:rPr lang="en-US" altLang="zh-CN" i="1" dirty="0"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i="1">
                                          <a:latin typeface="Cambria Math" panose="02040503050406030204" pitchFamily="18" charset="0"/>
                                        </a:rPr>
                                        <m:t>𝑖</m:t>
                                      </m:r>
                                    </m:sub>
                                  </m:sSub>
                                </m:num>
                                <m:den>
                                  <m:r>
                                    <a:rPr lang="en-US" altLang="zh-CN" b="0" i="1" dirty="0" smtClean="0">
                                      <a:latin typeface="Cambria Math" panose="02040503050406030204" pitchFamily="18" charset="0"/>
                                    </a:rPr>
                                    <m:t>3</m:t>
                                  </m:r>
                                </m:den>
                              </m:f>
                              <m:r>
                                <a:rPr lang="en-US" altLang="zh-CN" b="0" i="1" dirty="0" smtClean="0">
                                  <a:latin typeface="Cambria Math" panose="02040503050406030204" pitchFamily="18" charset="0"/>
                                </a:rPr>
                                <m:t>(1−</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e>
                          </m:nary>
                        </m:num>
                        <m:den>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r>
                                <a:rPr lang="en-US" altLang="zh-CN" i="1" dirty="0">
                                  <a:latin typeface="Cambria Math" panose="02040503050406030204" pitchFamily="18" charset="0"/>
                                </a:rPr>
                                <m:t>(1−</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𝑃</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e>
                          </m:nary>
                        </m:den>
                      </m:f>
                    </m:oMath>
                  </m:oMathPara>
                </a14:m>
                <a:endParaRPr lang="zh-CN" altLang="en-US" dirty="0"/>
              </a:p>
            </p:txBody>
          </p:sp>
        </mc:Choice>
        <mc:Fallback>
          <p:sp>
            <p:nvSpPr>
              <p:cNvPr id="17" name="文本框 16">
                <a:extLst>
                  <a:ext uri="{FF2B5EF4-FFF2-40B4-BE49-F238E27FC236}">
                    <a16:creationId xmlns:a16="http://schemas.microsoft.com/office/drawing/2014/main" id="{26B7B9C4-8605-48C2-81A7-6FDFA4A27FEF}"/>
                  </a:ext>
                </a:extLst>
              </p:cNvPr>
              <p:cNvSpPr txBox="1">
                <a:spLocks noRot="1" noChangeAspect="1" noMove="1" noResize="1" noEditPoints="1" noAdjustHandles="1" noChangeArrowheads="1" noChangeShapeType="1" noTextEdit="1"/>
              </p:cNvSpPr>
              <p:nvPr/>
            </p:nvSpPr>
            <p:spPr>
              <a:xfrm>
                <a:off x="5763867" y="5393049"/>
                <a:ext cx="2634342" cy="87164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1C83585-6365-428E-AB7D-9389E85B282D}"/>
                  </a:ext>
                </a:extLst>
              </p:cNvPr>
              <p:cNvSpPr txBox="1">
                <a:spLocks/>
              </p:cNvSpPr>
              <p:nvPr/>
            </p:nvSpPr>
            <p:spPr>
              <a:xfrm>
                <a:off x="1380710" y="2037771"/>
                <a:ext cx="7017499" cy="100295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buFont typeface="+mj-ea"/>
                  <a:buAutoNum type="circleNumDbPlain"/>
                </a:pPr>
                <a:r>
                  <a:rPr lang="zh-CN" altLang="en-US" sz="1200" dirty="0"/>
                  <a:t>初始时（</a:t>
                </a:r>
                <a:r>
                  <a:rPr lang="en-US" altLang="zh-CN" sz="1200" dirty="0"/>
                  <a:t>t=0</a:t>
                </a:r>
                <a:r>
                  <a:rPr lang="zh-CN" altLang="en-US" sz="1200" dirty="0"/>
                  <a:t>）</a:t>
                </a:r>
                <a:r>
                  <a:rPr lang="zh-CN" altLang="en-US" sz="1200" dirty="0">
                    <a:highlight>
                      <a:srgbClr val="000080"/>
                    </a:highlight>
                  </a:rPr>
                  <a:t>随机</a:t>
                </a:r>
                <a:r>
                  <a:rPr lang="zh-CN" altLang="en-US" sz="1200" dirty="0"/>
                  <a:t>给模型参数赋值，得到模型</a:t>
                </a:r>
                <a14:m>
                  <m:oMath xmlns:m="http://schemas.openxmlformats.org/officeDocument/2006/math">
                    <m:r>
                      <a:rPr lang="en-US" altLang="zh-CN" sz="1200" smtClean="0">
                        <a:latin typeface="Cambria Math" panose="02040503050406030204" pitchFamily="18" charset="0"/>
                      </a:rPr>
                      <m:t> </m:t>
                    </m:r>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r>
                      <a:rPr lang="zh-CN" altLang="en-US" sz="1200" i="1">
                        <a:latin typeface="Cambria Math" panose="02040503050406030204" pitchFamily="18" charset="0"/>
                      </a:rPr>
                      <m:t>。</m:t>
                    </m:r>
                  </m:oMath>
                </a14:m>
                <a:endParaRPr lang="en-US" altLang="zh-CN" sz="1200" dirty="0"/>
              </a:p>
              <a:p>
                <a:pPr marL="342900" indent="-342900">
                  <a:buFont typeface="+mj-ea"/>
                  <a:buAutoNum type="circleNumDbPlain"/>
                </a:pPr>
                <a:r>
                  <a:rPr lang="zh-CN" altLang="en-US" sz="1200" dirty="0"/>
                  <a:t>根据</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得到模型中隐变量取各个状态的</a:t>
                </a:r>
                <a:r>
                  <a:rPr lang="zh-CN" altLang="en-US" sz="1200" dirty="0">
                    <a:solidFill>
                      <a:srgbClr val="FFFF00"/>
                    </a:solidFill>
                  </a:rPr>
                  <a:t>期望值 </a:t>
                </a:r>
                <a14:m>
                  <m:oMath xmlns:m="http://schemas.openxmlformats.org/officeDocument/2006/math">
                    <m:sSub>
                      <m:sSubPr>
                        <m:ctrlPr>
                          <a:rPr lang="zh-CN" altLang="en-US" sz="1200" i="1">
                            <a:latin typeface="Cambria Math" panose="02040503050406030204" pitchFamily="18" charset="0"/>
                          </a:rPr>
                        </m:ctrlPr>
                      </m:sSubPr>
                      <m:e>
                        <m:acc>
                          <m:accPr>
                            <m:chr m:val="̃"/>
                            <m:ctrlPr>
                              <a:rPr lang="zh-CN" altLang="en-US" sz="1200" i="1">
                                <a:latin typeface="Cambria Math" panose="02040503050406030204" pitchFamily="18" charset="0"/>
                              </a:rPr>
                            </m:ctrlPr>
                          </m:accPr>
                          <m:e>
                            <m:r>
                              <a:rPr lang="zh-CN" altLang="en-US" sz="1200" i="1">
                                <a:latin typeface="Cambria Math" panose="02040503050406030204" pitchFamily="18" charset="0"/>
                              </a:rPr>
                              <m:t>𝑃</m:t>
                            </m:r>
                          </m:e>
                        </m:acc>
                      </m:e>
                      <m:sub>
                        <m:r>
                          <a:rPr lang="en-US" altLang="zh-CN" sz="1200" i="1">
                            <a:latin typeface="Cambria Math" panose="02040503050406030204" pitchFamily="18" charset="0"/>
                          </a:rPr>
                          <m:t>𝑖</m:t>
                        </m:r>
                      </m:sub>
                    </m:sSub>
                    <m:r>
                      <a:rPr lang="en-US" altLang="zh-CN" sz="1200" i="1">
                        <a:latin typeface="Cambria Math" panose="02040503050406030204" pitchFamily="18" charset="0"/>
                      </a:rPr>
                      <m:t> </m:t>
                    </m:r>
                  </m:oMath>
                </a14:m>
                <a:endParaRPr lang="en-US" altLang="zh-CN" sz="1200" dirty="0"/>
              </a:p>
              <a:p>
                <a:pPr marL="342900" indent="-342900">
                  <a:buFont typeface="+mj-ea"/>
                  <a:buAutoNum type="circleNumDbPlain"/>
                </a:pPr>
                <a:r>
                  <a:rPr lang="zh-CN" altLang="en-US" sz="1200" dirty="0"/>
                  <a:t>用</a:t>
                </a:r>
                <a:r>
                  <a:rPr lang="zh-CN" altLang="en-US" sz="1200" dirty="0">
                    <a:solidFill>
                      <a:srgbClr val="FFFF00"/>
                    </a:solidFill>
                  </a:rPr>
                  <a:t>期望值</a:t>
                </a:r>
                <a:r>
                  <a:rPr lang="zh-CN" altLang="en-US" sz="1200" dirty="0"/>
                  <a:t>代替</a:t>
                </a:r>
                <a:r>
                  <a:rPr lang="zh-CN" altLang="en-US" sz="1200" dirty="0">
                    <a:solidFill>
                      <a:srgbClr val="FFFF00"/>
                    </a:solidFill>
                  </a:rPr>
                  <a:t>实际次数</a:t>
                </a:r>
                <a:r>
                  <a:rPr lang="zh-CN" altLang="en-US" sz="1200" dirty="0"/>
                  <a:t>可以得到模型参数的</a:t>
                </a:r>
                <a:r>
                  <a:rPr lang="zh-CN" altLang="en-US" sz="1200" dirty="0">
                    <a:solidFill>
                      <a:srgbClr val="C00000"/>
                    </a:solidFill>
                  </a:rPr>
                  <a:t>新估计值</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smtClean="0">
                            <a:solidFill>
                              <a:srgbClr val="C00000"/>
                            </a:solidFill>
                            <a:latin typeface="Cambria Math" panose="02040503050406030204" pitchFamily="18" charset="0"/>
                          </a:rPr>
                          <m:t>+1</m:t>
                        </m:r>
                      </m:sub>
                    </m:sSub>
                  </m:oMath>
                </a14:m>
                <a:r>
                  <a:rPr lang="zh-CN" altLang="en-US" sz="1200" dirty="0"/>
                  <a:t> </a:t>
                </a:r>
                <a14:m>
                  <m:oMath xmlns:m="http://schemas.openxmlformats.org/officeDocument/2006/math">
                    <m:sSup>
                      <m:sSupPr>
                        <m:ctrlPr>
                          <a:rPr lang="en-US" altLang="zh-CN" sz="1200" i="1" dirty="0">
                            <a:latin typeface="Cambria Math" panose="02040503050406030204" pitchFamily="18" charset="0"/>
                          </a:rPr>
                        </m:ctrlPr>
                      </m:sSupPr>
                      <m:e>
                        <m:r>
                          <m:rPr>
                            <m:sty m:val="p"/>
                          </m:rPr>
                          <a:rPr lang="en-US" altLang="zh-CN" sz="1200" i="1" dirty="0">
                            <a:latin typeface="Cambria Math" panose="02040503050406030204" pitchFamily="18" charset="0"/>
                          </a:rPr>
                          <m:t>λ</m:t>
                        </m:r>
                      </m:e>
                      <m:sup>
                        <m:r>
                          <a:rPr lang="zh-CN" altLang="en-US" sz="1200" i="1" dirty="0">
                            <a:latin typeface="Cambria Math" panose="02040503050406030204" pitchFamily="18" charset="0"/>
                          </a:rPr>
                          <m:t>’</m:t>
                        </m:r>
                      </m:sup>
                    </m:sSup>
                    <m:r>
                      <a:rPr lang="zh-CN" altLang="en-US" sz="1200" i="1" dirty="0">
                        <a:latin typeface="Cambria Math" panose="02040503050406030204" pitchFamily="18" charset="0"/>
                      </a:rPr>
                      <m:t> </m:t>
                    </m:r>
                  </m:oMath>
                </a14:m>
                <a:r>
                  <a:rPr lang="en-US" altLang="zh-CN" sz="1200" dirty="0"/>
                  <a:t>, </a:t>
                </a:r>
                <a14:m>
                  <m:oMath xmlns:m="http://schemas.openxmlformats.org/officeDocument/2006/math">
                    <m:sSup>
                      <m:sSupPr>
                        <m:ctrlPr>
                          <a:rPr lang="en-US" altLang="zh-CN" sz="1200" i="1" dirty="0">
                            <a:latin typeface="Cambria Math" panose="02040503050406030204" pitchFamily="18" charset="0"/>
                          </a:rPr>
                        </m:ctrlPr>
                      </m:sSupP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h</m:t>
                            </m:r>
                          </m:e>
                          <m:sub>
                            <m:r>
                              <a:rPr lang="en-US" altLang="zh-CN" sz="1200" i="1">
                                <a:latin typeface="Cambria Math" panose="02040503050406030204" pitchFamily="18" charset="0"/>
                              </a:rPr>
                              <m:t>1</m:t>
                            </m:r>
                          </m:sub>
                        </m:sSub>
                      </m:e>
                      <m:sup>
                        <m:r>
                          <a:rPr lang="zh-CN" altLang="en-US" sz="1200" i="1" dirty="0">
                            <a:latin typeface="Cambria Math" panose="02040503050406030204" pitchFamily="18" charset="0"/>
                          </a:rPr>
                          <m:t>’</m:t>
                        </m:r>
                      </m:sup>
                    </m:sSup>
                    <m:r>
                      <a:rPr lang="zh-CN" altLang="en-US" sz="1200" i="1" dirty="0">
                        <a:latin typeface="Cambria Math" panose="02040503050406030204" pitchFamily="18" charset="0"/>
                      </a:rPr>
                      <m:t> </m:t>
                    </m:r>
                  </m:oMath>
                </a14:m>
                <a:r>
                  <a:rPr lang="en-US" altLang="zh-CN" sz="1200" dirty="0"/>
                  <a:t>, </a:t>
                </a:r>
                <a14:m>
                  <m:oMath xmlns:m="http://schemas.openxmlformats.org/officeDocument/2006/math">
                    <m:sSup>
                      <m:sSupPr>
                        <m:ctrlPr>
                          <a:rPr lang="en-US" altLang="zh-CN" sz="1200" i="1" dirty="0">
                            <a:latin typeface="Cambria Math" panose="02040503050406030204" pitchFamily="18" charset="0"/>
                          </a:rPr>
                        </m:ctrlPr>
                      </m:sSupP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h</m:t>
                            </m:r>
                          </m:e>
                          <m:sub>
                            <m:r>
                              <a:rPr lang="en-US" altLang="zh-CN" sz="1200" i="1">
                                <a:latin typeface="Cambria Math" panose="02040503050406030204" pitchFamily="18" charset="0"/>
                              </a:rPr>
                              <m:t>2</m:t>
                            </m:r>
                          </m:sub>
                        </m:sSub>
                      </m:e>
                      <m:sup>
                        <m:r>
                          <a:rPr lang="zh-CN" altLang="en-US" sz="1200" i="1" dirty="0">
                            <a:latin typeface="Cambria Math" panose="02040503050406030204" pitchFamily="18" charset="0"/>
                          </a:rPr>
                          <m:t>’</m:t>
                        </m:r>
                      </m:sup>
                    </m:sSup>
                    <m:r>
                      <a:rPr lang="zh-CN" altLang="en-US" sz="1200" i="1" dirty="0">
                        <a:latin typeface="Cambria Math" panose="02040503050406030204" pitchFamily="18" charset="0"/>
                      </a:rPr>
                      <m:t> </m:t>
                    </m:r>
                  </m:oMath>
                </a14:m>
                <a:r>
                  <a:rPr lang="zh-CN" altLang="en-US" sz="1200" dirty="0"/>
                  <a:t>。</a:t>
                </a:r>
                <a:endParaRPr lang="en-US" altLang="zh-CN" sz="1200" dirty="0"/>
              </a:p>
              <a:p>
                <a:pPr marL="342900" indent="-342900">
                  <a:buFont typeface="+mj-ea"/>
                  <a:buAutoNum type="circleNumDbPlain"/>
                </a:pPr>
                <a:r>
                  <a:rPr lang="zh-CN" altLang="en-US" sz="1200" dirty="0"/>
                  <a:t>用</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a:solidFill>
                              <a:srgbClr val="C00000"/>
                            </a:solidFill>
                            <a:latin typeface="Cambria Math" panose="02040503050406030204" pitchFamily="18" charset="0"/>
                          </a:rPr>
                          <m:t>+1</m:t>
                        </m:r>
                      </m:sub>
                    </m:sSub>
                  </m:oMath>
                </a14:m>
                <a:r>
                  <a:rPr lang="zh-CN" altLang="en-US" sz="1200" dirty="0"/>
                  <a:t>代替</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重复执行步骤②，</a:t>
                </a:r>
                <a:r>
                  <a:rPr lang="zh-CN" altLang="en-US" sz="1200" dirty="0">
                    <a:highlight>
                      <a:srgbClr val="000080"/>
                    </a:highlight>
                  </a:rPr>
                  <a:t>直到参数收敛</a:t>
                </a:r>
                <a:r>
                  <a:rPr lang="zh-CN" altLang="en-US" sz="1200" dirty="0"/>
                  <a:t>。</a:t>
                </a:r>
                <a:endParaRPr lang="en-US" altLang="zh-CN" sz="1200" dirty="0"/>
              </a:p>
            </p:txBody>
          </p:sp>
        </mc:Choice>
        <mc:Fallback>
          <p:sp>
            <p:nvSpPr>
              <p:cNvPr id="3" name="内容占位符 2">
                <a:extLst>
                  <a:ext uri="{FF2B5EF4-FFF2-40B4-BE49-F238E27FC236}">
                    <a16:creationId xmlns:a16="http://schemas.microsoft.com/office/drawing/2014/main" id="{B1C83585-6365-428E-AB7D-9389E85B282D}"/>
                  </a:ext>
                </a:extLst>
              </p:cNvPr>
              <p:cNvSpPr txBox="1">
                <a:spLocks noRot="1" noChangeAspect="1" noMove="1" noResize="1" noEditPoints="1" noAdjustHandles="1" noChangeArrowheads="1" noChangeShapeType="1" noTextEdit="1"/>
              </p:cNvSpPr>
              <p:nvPr/>
            </p:nvSpPr>
            <p:spPr>
              <a:xfrm>
                <a:off x="1380710" y="2037771"/>
                <a:ext cx="7017499" cy="1002958"/>
              </a:xfrm>
              <a:prstGeom prst="rect">
                <a:avLst/>
              </a:prstGeom>
              <a:blipFill>
                <a:blip r:embed="rId6"/>
                <a:stretch>
                  <a:fillRect t="-48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0732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FDA56-2476-4CAC-BD91-126D0FCA75A7}"/>
              </a:ext>
            </a:extLst>
          </p:cNvPr>
          <p:cNvSpPr>
            <a:spLocks noGrp="1"/>
          </p:cNvSpPr>
          <p:nvPr>
            <p:ph type="title"/>
          </p:nvPr>
        </p:nvSpPr>
        <p:spPr/>
        <p:txBody>
          <a:bodyPr/>
          <a:lstStyle/>
          <a:p>
            <a:r>
              <a:rPr lang="zh-CN" altLang="en-US" dirty="0"/>
              <a:t>鲍姆</a:t>
            </a:r>
            <a:r>
              <a:rPr lang="en-US" altLang="zh-CN" dirty="0"/>
              <a:t>-</a:t>
            </a:r>
            <a:r>
              <a:rPr lang="zh-CN" altLang="en-US" dirty="0"/>
              <a:t>韦尔奇算法  </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B3035EFF-213E-4FE3-95D9-C301090C0F65}"/>
                  </a:ext>
                </a:extLst>
              </p:cNvPr>
              <p:cNvSpPr txBox="1"/>
              <p:nvPr/>
            </p:nvSpPr>
            <p:spPr>
              <a:xfrm>
                <a:off x="1202772" y="2122729"/>
                <a:ext cx="10223985" cy="391646"/>
              </a:xfrm>
              <a:prstGeom prst="rect">
                <a:avLst/>
              </a:prstGeom>
              <a:solidFill>
                <a:schemeClr val="accent1">
                  <a:lumMod val="50000"/>
                </a:schemeClr>
              </a:solidFill>
            </p:spPr>
            <p:txBody>
              <a:bodyPr wrap="square" rtlCol="0">
                <a:spAutoFit/>
              </a:bodyPr>
              <a:lstStyle/>
              <a:p>
                <a:r>
                  <a:rPr lang="zh-CN" altLang="en-US" dirty="0"/>
                  <a:t>①初始化。 模型</a:t>
                </a:r>
                <a14:m>
                  <m:oMath xmlns:m="http://schemas.openxmlformats.org/officeDocument/2006/math">
                    <m:sSub>
                      <m:sSubPr>
                        <m:ctrlPr>
                          <a:rPr lang="zh-CN" altLang="en-US" i="1" smtClean="0">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𝜇</m:t>
                        </m:r>
                      </m:e>
                      <m:sub>
                        <m:r>
                          <a:rPr lang="zh-CN" altLang="en-US" i="1">
                            <a:solidFill>
                              <a:srgbClr val="00FF00"/>
                            </a:solidFill>
                            <a:latin typeface="Cambria Math" panose="02040503050406030204" pitchFamily="18" charset="0"/>
                          </a:rPr>
                          <m:t>𝑖</m:t>
                        </m:r>
                      </m:sub>
                    </m:sSub>
                    <m:r>
                      <a:rPr lang="zh-CN" altLang="en-US" i="1">
                        <a:latin typeface="Cambria Math" panose="02040503050406030204" pitchFamily="18" charset="0"/>
                      </a:rPr>
                      <m:t>（</m:t>
                    </m:r>
                    <m:r>
                      <m:rPr>
                        <m:sty m:val="p"/>
                      </m:rPr>
                      <a:rPr lang="en-US" altLang="zh-CN" i="1">
                        <a:latin typeface="Cambria Math" panose="02040503050406030204" pitchFamily="18" charset="0"/>
                      </a:rPr>
                      <m:t>i</m:t>
                    </m:r>
                    <m:r>
                      <a:rPr lang="en-US" altLang="zh-CN" b="0" i="1" smtClean="0">
                        <a:latin typeface="Cambria Math" panose="02040503050406030204" pitchFamily="18" charset="0"/>
                      </a:rPr>
                      <m:t>=</m:t>
                    </m:r>
                    <m:r>
                      <a:rPr lang="en-US" altLang="zh-CN" i="1">
                        <a:latin typeface="Cambria Math" panose="02040503050406030204" pitchFamily="18" charset="0"/>
                      </a:rPr>
                      <m:t>0</m:t>
                    </m:r>
                    <m:r>
                      <a:rPr lang="zh-CN" altLang="en-US" i="1">
                        <a:latin typeface="Cambria Math" panose="02040503050406030204" pitchFamily="18" charset="0"/>
                      </a:rPr>
                      <m:t>）</m:t>
                    </m:r>
                    <m:r>
                      <a:rPr lang="zh-CN" altLang="en-US" i="1">
                        <a:latin typeface="Cambria Math" panose="02040503050406030204" pitchFamily="18" charset="0"/>
                      </a:rPr>
                      <m:t>，</m:t>
                    </m:r>
                  </m:oMath>
                </a14:m>
                <a:r>
                  <a:rPr lang="zh-CN" altLang="en-US" dirty="0"/>
                  <a:t>随机给参数</a:t>
                </a:r>
                <a14:m>
                  <m:oMath xmlns:m="http://schemas.openxmlformats.org/officeDocument/2006/math">
                    <m:sSub>
                      <m:sSubPr>
                        <m:ctrlPr>
                          <a:rPr lang="zh-CN" altLang="en-US" sz="1800" i="1" smtClean="0">
                            <a:solidFill>
                              <a:srgbClr val="00FF00"/>
                            </a:solidFill>
                            <a:latin typeface="Cambria Math" panose="02040503050406030204" pitchFamily="18" charset="0"/>
                          </a:rPr>
                        </m:ctrlPr>
                      </m:sSubPr>
                      <m:e>
                        <m:r>
                          <a:rPr lang="zh-CN" altLang="en-US" sz="1800" i="1">
                            <a:solidFill>
                              <a:srgbClr val="00FF00"/>
                            </a:solidFill>
                            <a:latin typeface="Cambria Math" panose="02040503050406030204" pitchFamily="18" charset="0"/>
                          </a:rPr>
                          <m:t>𝜋</m:t>
                        </m:r>
                      </m:e>
                      <m:sub>
                        <m:r>
                          <a:rPr lang="zh-CN" altLang="en-US" sz="1800" i="1">
                            <a:solidFill>
                              <a:srgbClr val="00FF00"/>
                            </a:solidFill>
                            <a:latin typeface="Cambria Math" panose="02040503050406030204" pitchFamily="18" charset="0"/>
                          </a:rPr>
                          <m:t>𝑖</m:t>
                        </m:r>
                      </m:sub>
                    </m:sSub>
                  </m:oMath>
                </a14:m>
                <a:r>
                  <a:rPr lang="zh-CN" altLang="en-US" dirty="0">
                    <a:solidFill>
                      <a:srgbClr val="00FF00"/>
                    </a:solidFill>
                  </a:rPr>
                  <a:t>、 </a:t>
                </a:r>
                <a14:m>
                  <m:oMath xmlns:m="http://schemas.openxmlformats.org/officeDocument/2006/math">
                    <m:sSub>
                      <m:sSubPr>
                        <m:ctrlPr>
                          <a:rPr lang="zh-CN" altLang="en-US" i="1">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𝑎</m:t>
                        </m:r>
                      </m:e>
                      <m:sub>
                        <m:r>
                          <a:rPr lang="zh-CN" altLang="en-US" i="1">
                            <a:solidFill>
                              <a:srgbClr val="00FF00"/>
                            </a:solidFill>
                            <a:latin typeface="Cambria Math" panose="02040503050406030204" pitchFamily="18" charset="0"/>
                          </a:rPr>
                          <m:t>𝑖𝑗</m:t>
                        </m:r>
                      </m:sub>
                    </m:sSub>
                  </m:oMath>
                </a14:m>
                <a:r>
                  <a:rPr lang="zh-CN" altLang="en-US" dirty="0">
                    <a:solidFill>
                      <a:srgbClr val="00FF00"/>
                    </a:solidFill>
                  </a:rPr>
                  <a:t>、 </a:t>
                </a:r>
                <a14:m>
                  <m:oMath xmlns:m="http://schemas.openxmlformats.org/officeDocument/2006/math">
                    <m:sSub>
                      <m:sSubPr>
                        <m:ctrlPr>
                          <a:rPr lang="zh-CN" altLang="en-US" i="1">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𝑏</m:t>
                        </m:r>
                      </m:e>
                      <m:sub>
                        <m:r>
                          <a:rPr lang="zh-CN" altLang="en-US" i="1">
                            <a:solidFill>
                              <a:srgbClr val="00FF00"/>
                            </a:solidFill>
                            <a:latin typeface="Cambria Math" panose="02040503050406030204" pitchFamily="18" charset="0"/>
                          </a:rPr>
                          <m:t>𝑗</m:t>
                        </m:r>
                      </m:sub>
                    </m:sSub>
                    <m:d>
                      <m:dPr>
                        <m:ctrlPr>
                          <a:rPr lang="zh-CN" altLang="en-US" i="1">
                            <a:solidFill>
                              <a:srgbClr val="00FF00"/>
                            </a:solidFill>
                            <a:latin typeface="Cambria Math" panose="02040503050406030204" pitchFamily="18" charset="0"/>
                          </a:rPr>
                        </m:ctrlPr>
                      </m:dPr>
                      <m:e>
                        <m:r>
                          <a:rPr lang="en-US" altLang="zh-CN" b="0" i="1" smtClean="0">
                            <a:solidFill>
                              <a:srgbClr val="00FF00"/>
                            </a:solidFill>
                            <a:latin typeface="Cambria Math" panose="02040503050406030204" pitchFamily="18" charset="0"/>
                          </a:rPr>
                          <m:t>𝑘</m:t>
                        </m:r>
                      </m:e>
                    </m:d>
                  </m:oMath>
                </a14:m>
                <a:r>
                  <a:rPr lang="zh-CN" altLang="en-US" dirty="0"/>
                  <a:t>赋值，使其满足如下约束：</a:t>
                </a:r>
              </a:p>
            </p:txBody>
          </p:sp>
        </mc:Choice>
        <mc:Fallback>
          <p:sp>
            <p:nvSpPr>
              <p:cNvPr id="7" name="文本框 6">
                <a:extLst>
                  <a:ext uri="{FF2B5EF4-FFF2-40B4-BE49-F238E27FC236}">
                    <a16:creationId xmlns:a16="http://schemas.microsoft.com/office/drawing/2014/main" id="{B3035EFF-213E-4FE3-95D9-C301090C0F65}"/>
                  </a:ext>
                </a:extLst>
              </p:cNvPr>
              <p:cNvSpPr txBox="1">
                <a:spLocks noRot="1" noChangeAspect="1" noMove="1" noResize="1" noEditPoints="1" noAdjustHandles="1" noChangeArrowheads="1" noChangeShapeType="1" noTextEdit="1"/>
              </p:cNvSpPr>
              <p:nvPr/>
            </p:nvSpPr>
            <p:spPr>
              <a:xfrm>
                <a:off x="1202772" y="2122729"/>
                <a:ext cx="10223985" cy="391646"/>
              </a:xfrm>
              <a:prstGeom prst="rect">
                <a:avLst/>
              </a:prstGeom>
              <a:blipFill>
                <a:blip r:embed="rId2"/>
                <a:stretch>
                  <a:fillRect l="-477" t="-6250" b="-20313"/>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1C50545B-B44C-4521-B769-711DE78E2222}"/>
              </a:ext>
            </a:extLst>
          </p:cNvPr>
          <p:cNvSpPr txBox="1"/>
          <p:nvPr/>
        </p:nvSpPr>
        <p:spPr>
          <a:xfrm>
            <a:off x="1266346" y="3328614"/>
            <a:ext cx="4070898" cy="369332"/>
          </a:xfrm>
          <a:prstGeom prst="rect">
            <a:avLst/>
          </a:prstGeom>
          <a:solidFill>
            <a:schemeClr val="accent1">
              <a:lumMod val="50000"/>
            </a:schemeClr>
          </a:solidFill>
        </p:spPr>
        <p:txBody>
          <a:bodyPr wrap="square" rtlCol="0">
            <a:spAutoFit/>
          </a:bodyPr>
          <a:lstStyle/>
          <a:p>
            <a:r>
              <a:rPr lang="zh-CN" altLang="en-US" dirty="0"/>
              <a:t>②</a:t>
            </a:r>
            <a:r>
              <a:rPr lang="en-US" altLang="zh-CN" dirty="0"/>
              <a:t>EM</a:t>
            </a:r>
            <a:r>
              <a:rPr lang="zh-CN" altLang="en-US" dirty="0"/>
              <a:t>计算（递推）</a:t>
            </a:r>
          </a:p>
        </p:txBody>
      </p:sp>
      <p:sp>
        <p:nvSpPr>
          <p:cNvPr id="11" name="文本框 10">
            <a:extLst>
              <a:ext uri="{FF2B5EF4-FFF2-40B4-BE49-F238E27FC236}">
                <a16:creationId xmlns:a16="http://schemas.microsoft.com/office/drawing/2014/main" id="{E24C0D24-B28B-4B2C-A0A3-6E64B3FC46B0}"/>
              </a:ext>
            </a:extLst>
          </p:cNvPr>
          <p:cNvSpPr txBox="1"/>
          <p:nvPr/>
        </p:nvSpPr>
        <p:spPr>
          <a:xfrm>
            <a:off x="1266345" y="5460460"/>
            <a:ext cx="4070898" cy="369332"/>
          </a:xfrm>
          <a:prstGeom prst="rect">
            <a:avLst/>
          </a:prstGeom>
          <a:solidFill>
            <a:schemeClr val="accent1">
              <a:lumMod val="50000"/>
            </a:schemeClr>
          </a:solidFill>
        </p:spPr>
        <p:txBody>
          <a:bodyPr wrap="square" rtlCol="0">
            <a:spAutoFit/>
          </a:bodyPr>
          <a:lstStyle/>
          <a:p>
            <a:r>
              <a:rPr lang="zh-CN" altLang="en-US" dirty="0"/>
              <a:t>③循环计算</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B04295A9-4769-4022-8DC0-664EDFCF2C52}"/>
                  </a:ext>
                </a:extLst>
              </p:cNvPr>
              <p:cNvSpPr txBox="1"/>
              <p:nvPr/>
            </p:nvSpPr>
            <p:spPr>
              <a:xfrm>
                <a:off x="1457533" y="2574765"/>
                <a:ext cx="1337549" cy="6116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zh-CN" altLang="en-US" sz="1200" i="1" smtClean="0">
                              <a:latin typeface="Cambria Math" panose="02040503050406030204" pitchFamily="18" charset="0"/>
                            </a:rPr>
                          </m:ctrlPr>
                        </m:naryPr>
                        <m:sub>
                          <m:r>
                            <a:rPr lang="zh-CN" altLang="en-US" sz="1200" i="1">
                              <a:latin typeface="Cambria Math" panose="02040503050406030204" pitchFamily="18" charset="0"/>
                            </a:rPr>
                            <m:t>𝑖</m:t>
                          </m:r>
                          <m:r>
                            <a:rPr lang="zh-CN" altLang="en-US" sz="1200" i="1">
                              <a:latin typeface="Cambria Math" panose="02040503050406030204" pitchFamily="18" charset="0"/>
                            </a:rPr>
                            <m:t>=1</m:t>
                          </m:r>
                        </m:sub>
                        <m:sup>
                          <m:r>
                            <a:rPr lang="zh-CN" altLang="en-US" sz="1200" i="1">
                              <a:latin typeface="Cambria Math" panose="02040503050406030204" pitchFamily="18" charset="0"/>
                            </a:rPr>
                            <m:t>𝑁</m:t>
                          </m:r>
                        </m:sup>
                        <m:e>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𝜋</m:t>
                              </m:r>
                            </m:e>
                            <m:sub>
                              <m:r>
                                <a:rPr lang="en-US" altLang="zh-CN" sz="1200" b="0" i="1" smtClean="0">
                                  <a:latin typeface="Cambria Math" panose="02040503050406030204" pitchFamily="18" charset="0"/>
                                </a:rPr>
                                <m:t>𝑖</m:t>
                              </m:r>
                            </m:sub>
                          </m:sSub>
                          <m:r>
                            <a:rPr lang="en-US" altLang="zh-CN" sz="1200" b="0" i="1" smtClean="0">
                              <a:latin typeface="Cambria Math" panose="02040503050406030204" pitchFamily="18" charset="0"/>
                            </a:rPr>
                            <m:t>=1</m:t>
                          </m:r>
                        </m:e>
                      </m:nary>
                    </m:oMath>
                  </m:oMathPara>
                </a14:m>
                <a:endParaRPr lang="zh-CN" altLang="en-US" sz="1200" dirty="0"/>
              </a:p>
            </p:txBody>
          </p:sp>
        </mc:Choice>
        <mc:Fallback>
          <p:sp>
            <p:nvSpPr>
              <p:cNvPr id="25" name="文本框 24">
                <a:extLst>
                  <a:ext uri="{FF2B5EF4-FFF2-40B4-BE49-F238E27FC236}">
                    <a16:creationId xmlns:a16="http://schemas.microsoft.com/office/drawing/2014/main" id="{B04295A9-4769-4022-8DC0-664EDFCF2C52}"/>
                  </a:ext>
                </a:extLst>
              </p:cNvPr>
              <p:cNvSpPr txBox="1">
                <a:spLocks noRot="1" noChangeAspect="1" noMove="1" noResize="1" noEditPoints="1" noAdjustHandles="1" noChangeArrowheads="1" noChangeShapeType="1" noTextEdit="1"/>
              </p:cNvSpPr>
              <p:nvPr/>
            </p:nvSpPr>
            <p:spPr>
              <a:xfrm>
                <a:off x="1457533" y="2574765"/>
                <a:ext cx="1337549" cy="61164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5CD9573B-71A2-498B-A99F-8A3E0E4D8DB8}"/>
                  </a:ext>
                </a:extLst>
              </p:cNvPr>
              <p:cNvSpPr txBox="1"/>
              <p:nvPr/>
            </p:nvSpPr>
            <p:spPr>
              <a:xfrm>
                <a:off x="2795082" y="2578878"/>
                <a:ext cx="1186024" cy="6325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zh-CN" altLang="en-US" sz="1200" i="1" smtClean="0">
                              <a:latin typeface="Cambria Math" panose="02040503050406030204" pitchFamily="18" charset="0"/>
                            </a:rPr>
                          </m:ctrlPr>
                        </m:naryPr>
                        <m:sub>
                          <m:r>
                            <m:rPr>
                              <m:brk/>
                              <m:aln/>
                            </m:rPr>
                            <a:rPr lang="en-US" altLang="zh-CN" sz="1200" b="0" i="1" smtClean="0">
                              <a:latin typeface="Cambria Math" panose="02040503050406030204" pitchFamily="18" charset="0"/>
                            </a:rPr>
                            <m:t>𝑗</m:t>
                          </m:r>
                          <m:r>
                            <a:rPr lang="zh-CN" altLang="en-US" sz="1200" i="1">
                              <a:latin typeface="Cambria Math" panose="02040503050406030204" pitchFamily="18" charset="0"/>
                            </a:rPr>
                            <m:t>=1</m:t>
                          </m:r>
                        </m:sub>
                        <m:sup>
                          <m:r>
                            <a:rPr lang="zh-CN" altLang="en-US" sz="1200" i="1">
                              <a:latin typeface="Cambria Math" panose="02040503050406030204" pitchFamily="18" charset="0"/>
                            </a:rPr>
                            <m:t>𝑁</m:t>
                          </m:r>
                        </m:sup>
                        <m:e>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𝑎</m:t>
                              </m:r>
                            </m:e>
                            <m:sub>
                              <m:r>
                                <a:rPr lang="zh-CN" altLang="en-US" sz="1200" i="1">
                                  <a:latin typeface="Cambria Math" panose="02040503050406030204" pitchFamily="18" charset="0"/>
                                </a:rPr>
                                <m:t>𝑖𝑗</m:t>
                              </m:r>
                            </m:sub>
                          </m:sSub>
                          <m:r>
                            <a:rPr lang="en-US" altLang="zh-CN" sz="1200" b="0" i="1" smtClean="0">
                              <a:latin typeface="Cambria Math" panose="02040503050406030204" pitchFamily="18" charset="0"/>
                            </a:rPr>
                            <m:t>=1</m:t>
                          </m:r>
                        </m:e>
                      </m:nary>
                    </m:oMath>
                  </m:oMathPara>
                </a14:m>
                <a:endParaRPr lang="zh-CN" altLang="en-US" sz="1200" dirty="0"/>
              </a:p>
            </p:txBody>
          </p:sp>
        </mc:Choice>
        <mc:Fallback>
          <p:sp>
            <p:nvSpPr>
              <p:cNvPr id="27" name="文本框 26">
                <a:extLst>
                  <a:ext uri="{FF2B5EF4-FFF2-40B4-BE49-F238E27FC236}">
                    <a16:creationId xmlns:a16="http://schemas.microsoft.com/office/drawing/2014/main" id="{5CD9573B-71A2-498B-A99F-8A3E0E4D8DB8}"/>
                  </a:ext>
                </a:extLst>
              </p:cNvPr>
              <p:cNvSpPr txBox="1">
                <a:spLocks noRot="1" noChangeAspect="1" noMove="1" noResize="1" noEditPoints="1" noAdjustHandles="1" noChangeArrowheads="1" noChangeShapeType="1" noTextEdit="1"/>
              </p:cNvSpPr>
              <p:nvPr/>
            </p:nvSpPr>
            <p:spPr>
              <a:xfrm>
                <a:off x="2795082" y="2578878"/>
                <a:ext cx="1186024" cy="63254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F0303F04-59D8-47F0-945A-ECD4FA5F13DC}"/>
                  </a:ext>
                </a:extLst>
              </p:cNvPr>
              <p:cNvSpPr txBox="1"/>
              <p:nvPr/>
            </p:nvSpPr>
            <p:spPr>
              <a:xfrm>
                <a:off x="3981106" y="2574765"/>
                <a:ext cx="1337549" cy="6116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zh-CN" altLang="en-US" sz="1200" i="1" smtClean="0">
                              <a:latin typeface="Cambria Math" panose="02040503050406030204" pitchFamily="18" charset="0"/>
                            </a:rPr>
                          </m:ctrlPr>
                        </m:naryPr>
                        <m:sub>
                          <m:r>
                            <a:rPr lang="en-US" altLang="zh-CN" sz="1200" b="0" i="1" smtClean="0">
                              <a:latin typeface="Cambria Math" panose="02040503050406030204" pitchFamily="18" charset="0"/>
                            </a:rPr>
                            <m:t>𝑘</m:t>
                          </m:r>
                          <m:r>
                            <a:rPr lang="zh-CN" altLang="en-US" sz="1200" i="1">
                              <a:latin typeface="Cambria Math" panose="02040503050406030204" pitchFamily="18" charset="0"/>
                            </a:rPr>
                            <m:t>=1</m:t>
                          </m:r>
                        </m:sub>
                        <m:sup>
                          <m:r>
                            <a:rPr lang="en-US" altLang="zh-CN" sz="1200" b="0" i="1" smtClean="0">
                              <a:latin typeface="Cambria Math" panose="02040503050406030204" pitchFamily="18" charset="0"/>
                            </a:rPr>
                            <m:t>𝑀</m:t>
                          </m:r>
                        </m:sup>
                        <m:e>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𝑏</m:t>
                              </m:r>
                            </m:e>
                            <m:sub>
                              <m:r>
                                <a:rPr lang="zh-CN" altLang="en-US" sz="1200" i="1">
                                  <a:latin typeface="Cambria Math" panose="02040503050406030204" pitchFamily="18" charset="0"/>
                                </a:rPr>
                                <m:t>𝑗</m:t>
                              </m:r>
                            </m:sub>
                          </m:sSub>
                          <m:d>
                            <m:dPr>
                              <m:ctrlPr>
                                <a:rPr lang="zh-CN" altLang="en-US" sz="1200" i="1">
                                  <a:latin typeface="Cambria Math" panose="02040503050406030204" pitchFamily="18" charset="0"/>
                                </a:rPr>
                              </m:ctrlPr>
                            </m:dPr>
                            <m:e>
                              <m:r>
                                <a:rPr lang="en-US" altLang="zh-CN" sz="1200" i="1">
                                  <a:latin typeface="Cambria Math" panose="02040503050406030204" pitchFamily="18" charset="0"/>
                                </a:rPr>
                                <m:t>𝑘</m:t>
                              </m:r>
                            </m:e>
                          </m:d>
                          <m:r>
                            <a:rPr lang="en-US" altLang="zh-CN" sz="1200" b="0" i="1" smtClean="0">
                              <a:latin typeface="Cambria Math" panose="02040503050406030204" pitchFamily="18" charset="0"/>
                            </a:rPr>
                            <m:t>=1</m:t>
                          </m:r>
                        </m:e>
                      </m:nary>
                    </m:oMath>
                  </m:oMathPara>
                </a14:m>
                <a:endParaRPr lang="zh-CN" altLang="en-US" sz="1200" dirty="0"/>
              </a:p>
            </p:txBody>
          </p:sp>
        </mc:Choice>
        <mc:Fallback>
          <p:sp>
            <p:nvSpPr>
              <p:cNvPr id="29" name="文本框 28">
                <a:extLst>
                  <a:ext uri="{FF2B5EF4-FFF2-40B4-BE49-F238E27FC236}">
                    <a16:creationId xmlns:a16="http://schemas.microsoft.com/office/drawing/2014/main" id="{F0303F04-59D8-47F0-945A-ECD4FA5F13DC}"/>
                  </a:ext>
                </a:extLst>
              </p:cNvPr>
              <p:cNvSpPr txBox="1">
                <a:spLocks noRot="1" noChangeAspect="1" noMove="1" noResize="1" noEditPoints="1" noAdjustHandles="1" noChangeArrowheads="1" noChangeShapeType="1" noTextEdit="1"/>
              </p:cNvSpPr>
              <p:nvPr/>
            </p:nvSpPr>
            <p:spPr>
              <a:xfrm>
                <a:off x="3981106" y="2574765"/>
                <a:ext cx="1337549" cy="61164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127E2D6B-47D4-4079-AE5E-E3D399440C9E}"/>
                  </a:ext>
                </a:extLst>
              </p:cNvPr>
              <p:cNvSpPr txBox="1"/>
              <p:nvPr/>
            </p:nvSpPr>
            <p:spPr>
              <a:xfrm>
                <a:off x="1202772" y="3860648"/>
                <a:ext cx="7059254" cy="415755"/>
              </a:xfrm>
              <a:prstGeom prst="rect">
                <a:avLst/>
              </a:prstGeom>
              <a:noFill/>
            </p:spPr>
            <p:txBody>
              <a:bodyPr wrap="square" rtlCol="0">
                <a:spAutoFit/>
              </a:bodyPr>
              <a:lstStyle/>
              <a:p>
                <a:r>
                  <a:rPr lang="en-US" altLang="zh-CN" dirty="0"/>
                  <a:t>E</a:t>
                </a:r>
                <a:r>
                  <a:rPr lang="zh-CN" altLang="en-US" dirty="0"/>
                  <a:t>步骤：由模型</a:t>
                </a:r>
                <a14:m>
                  <m:oMath xmlns:m="http://schemas.openxmlformats.org/officeDocument/2006/math">
                    <m:sSub>
                      <m:sSubPr>
                        <m:ctrlPr>
                          <a:rPr lang="zh-CN" altLang="en-US" i="1" smtClean="0">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𝜇</m:t>
                        </m:r>
                      </m:e>
                      <m:sub>
                        <m:r>
                          <a:rPr lang="zh-CN" altLang="en-US" i="1">
                            <a:solidFill>
                              <a:srgbClr val="00FF00"/>
                            </a:solidFill>
                            <a:latin typeface="Cambria Math" panose="02040503050406030204" pitchFamily="18" charset="0"/>
                          </a:rPr>
                          <m:t>𝑖</m:t>
                        </m:r>
                      </m:sub>
                    </m:sSub>
                    <m:r>
                      <a:rPr lang="zh-CN" altLang="en-US" i="1">
                        <a:latin typeface="Cambria Math" panose="02040503050406030204" pitchFamily="18" charset="0"/>
                      </a:rPr>
                      <m:t>计算</m:t>
                    </m:r>
                    <m:r>
                      <a:rPr lang="zh-CN" altLang="en-US" i="1" smtClean="0">
                        <a:solidFill>
                          <a:srgbClr val="FFFF00"/>
                        </a:solidFill>
                        <a:latin typeface="Cambria Math" panose="02040503050406030204" pitchFamily="18" charset="0"/>
                      </a:rPr>
                      <m:t>期望值</m:t>
                    </m:r>
                  </m:oMath>
                </a14:m>
                <a:r>
                  <a:rPr lang="en-US" altLang="zh-CN" dirty="0">
                    <a:solidFill>
                      <a:srgbClr val="FFFF00"/>
                    </a:solidFill>
                    <a:latin typeface="Cambria Math" panose="02040503050406030204" pitchFamily="18" charset="0"/>
                  </a:rPr>
                  <a:t>:</a:t>
                </a:r>
                <a14:m>
                  <m:oMath xmlns:m="http://schemas.openxmlformats.org/officeDocument/2006/math">
                    <m:r>
                      <a:rPr lang="en-US" altLang="zh-CN" b="0" i="1" smtClean="0">
                        <a:solidFill>
                          <a:srgbClr val="FFFF00"/>
                        </a:solidFill>
                        <a:latin typeface="Cambria Math" panose="02040503050406030204" pitchFamily="18" charset="0"/>
                      </a:rPr>
                      <m:t>𝑝</m:t>
                    </m:r>
                    <m:d>
                      <m:dPr>
                        <m:ctrlPr>
                          <a:rPr lang="zh-CN" altLang="en-US" i="1">
                            <a:solidFill>
                              <a:srgbClr val="FFFF00"/>
                            </a:solidFill>
                            <a:latin typeface="Cambria Math" panose="02040503050406030204" pitchFamily="18" charset="0"/>
                          </a:rPr>
                        </m:ctrlPr>
                      </m:dPr>
                      <m:e>
                        <m:sSub>
                          <m:sSubPr>
                            <m:ctrlPr>
                              <a:rPr lang="zh-CN" altLang="en-US" i="1">
                                <a:solidFill>
                                  <a:srgbClr val="FFFF00"/>
                                </a:solidFill>
                                <a:latin typeface="Cambria Math" panose="02040503050406030204" pitchFamily="18" charset="0"/>
                              </a:rPr>
                            </m:ctrlPr>
                          </m:sSubPr>
                          <m:e>
                            <m:r>
                              <a:rPr lang="en-US" altLang="zh-CN" b="0" i="1" smtClean="0">
                                <a:solidFill>
                                  <a:srgbClr val="FFFF00"/>
                                </a:solidFill>
                                <a:latin typeface="Cambria Math" panose="02040503050406030204" pitchFamily="18" charset="0"/>
                              </a:rPr>
                              <m:t>𝑞</m:t>
                            </m:r>
                          </m:e>
                          <m:sub>
                            <m:r>
                              <a:rPr lang="en-US" altLang="zh-CN" b="0" i="1" smtClean="0">
                                <a:solidFill>
                                  <a:srgbClr val="FFFF00"/>
                                </a:solidFill>
                                <a:latin typeface="Cambria Math" panose="02040503050406030204" pitchFamily="18" charset="0"/>
                              </a:rPr>
                              <m:t>𝑡</m:t>
                            </m:r>
                          </m:sub>
                        </m:sSub>
                        <m:r>
                          <a:rPr lang="en-US" altLang="zh-CN" b="0" i="1" smtClean="0">
                            <a:solidFill>
                              <a:srgbClr val="FFFF00"/>
                            </a:solidFill>
                            <a:latin typeface="Cambria Math" panose="02040503050406030204" pitchFamily="18" charset="0"/>
                          </a:rPr>
                          <m:t>=</m:t>
                        </m:r>
                        <m:sSub>
                          <m:sSubPr>
                            <m:ctrlPr>
                              <a:rPr lang="zh-CN" altLang="en-US" i="1">
                                <a:solidFill>
                                  <a:srgbClr val="FFFF00"/>
                                </a:solidFill>
                                <a:latin typeface="Cambria Math" panose="02040503050406030204" pitchFamily="18" charset="0"/>
                              </a:rPr>
                            </m:ctrlPr>
                          </m:sSubPr>
                          <m:e>
                            <m:r>
                              <a:rPr lang="en-US" altLang="zh-CN" b="0" i="1" smtClean="0">
                                <a:solidFill>
                                  <a:srgbClr val="FFFF00"/>
                                </a:solidFill>
                                <a:latin typeface="Cambria Math" panose="02040503050406030204" pitchFamily="18" charset="0"/>
                              </a:rPr>
                              <m:t>𝑠</m:t>
                            </m:r>
                          </m:e>
                          <m:sub>
                            <m:r>
                              <a:rPr lang="en-US" altLang="zh-CN" b="0" i="1" smtClean="0">
                                <a:solidFill>
                                  <a:srgbClr val="FFFF00"/>
                                </a:solidFill>
                                <a:latin typeface="Cambria Math" panose="02040503050406030204" pitchFamily="18" charset="0"/>
                              </a:rPr>
                              <m:t>𝑖</m:t>
                            </m:r>
                          </m:sub>
                        </m:sSub>
                        <m:r>
                          <a:rPr lang="en-US" altLang="zh-CN" b="0" i="1" smtClean="0">
                            <a:solidFill>
                              <a:srgbClr val="FFFF00"/>
                            </a:solidFill>
                            <a:latin typeface="Cambria Math" panose="02040503050406030204" pitchFamily="18" charset="0"/>
                          </a:rPr>
                          <m:t>|</m:t>
                        </m:r>
                        <m:r>
                          <a:rPr lang="en-US" altLang="zh-CN" b="0" i="1" smtClean="0">
                            <a:solidFill>
                              <a:srgbClr val="FFFF00"/>
                            </a:solidFill>
                            <a:latin typeface="Cambria Math" panose="02040503050406030204" pitchFamily="18" charset="0"/>
                          </a:rPr>
                          <m:t>𝑂</m:t>
                        </m:r>
                        <m:r>
                          <a:rPr lang="en-US" altLang="zh-CN" b="0" i="1" smtClean="0">
                            <a:solidFill>
                              <a:srgbClr val="FFFF00"/>
                            </a:solidFill>
                            <a:latin typeface="Cambria Math" panose="02040503050406030204" pitchFamily="18" charset="0"/>
                          </a:rPr>
                          <m:t>,</m:t>
                        </m:r>
                        <m:r>
                          <a:rPr lang="zh-CN" altLang="en-US" i="1">
                            <a:solidFill>
                              <a:srgbClr val="FFFF00"/>
                            </a:solidFill>
                            <a:latin typeface="Cambria Math" panose="02040503050406030204" pitchFamily="18" charset="0"/>
                          </a:rPr>
                          <m:t>𝜇</m:t>
                        </m:r>
                      </m:e>
                    </m:d>
                    <m:r>
                      <a:rPr lang="en-US" altLang="zh-CN" i="1">
                        <a:solidFill>
                          <a:srgbClr val="FFFF00"/>
                        </a:solidFill>
                        <a:latin typeface="Cambria Math" panose="02040503050406030204" pitchFamily="18" charset="0"/>
                      </a:rPr>
                      <m:t>=</m:t>
                    </m:r>
                    <m:sSub>
                      <m:sSubPr>
                        <m:ctrlPr>
                          <a:rPr lang="zh-CN" altLang="en-US" i="1" smtClean="0">
                            <a:solidFill>
                              <a:srgbClr val="FFFF00"/>
                            </a:solidFill>
                            <a:latin typeface="Cambria Math" panose="02040503050406030204" pitchFamily="18" charset="0"/>
                          </a:rPr>
                        </m:ctrlPr>
                      </m:sSubPr>
                      <m:e>
                        <m:r>
                          <m:rPr>
                            <m:sty m:val="p"/>
                          </m:rPr>
                          <a:rPr lang="el-GR" altLang="zh-CN" i="1" smtClean="0">
                            <a:solidFill>
                              <a:srgbClr val="FFFF00"/>
                            </a:solidFill>
                            <a:latin typeface="Cambria Math" panose="02040503050406030204" pitchFamily="18" charset="0"/>
                          </a:rPr>
                          <m:t>γ</m:t>
                        </m:r>
                      </m:e>
                      <m:sub>
                        <m:r>
                          <a:rPr lang="en-US" altLang="zh-CN" b="0" i="1" smtClean="0">
                            <a:solidFill>
                              <a:srgbClr val="FFFF00"/>
                            </a:solidFill>
                            <a:latin typeface="Cambria Math" panose="02040503050406030204" pitchFamily="18" charset="0"/>
                          </a:rPr>
                          <m:t>𝑡</m:t>
                        </m:r>
                      </m:sub>
                    </m:sSub>
                    <m:d>
                      <m:dPr>
                        <m:ctrlPr>
                          <a:rPr lang="zh-CN" altLang="en-US" i="1">
                            <a:solidFill>
                              <a:srgbClr val="FFFF00"/>
                            </a:solidFill>
                            <a:latin typeface="Cambria Math" panose="02040503050406030204" pitchFamily="18" charset="0"/>
                          </a:rPr>
                        </m:ctrlPr>
                      </m:dPr>
                      <m:e>
                        <m:r>
                          <a:rPr lang="en-US" altLang="zh-CN" b="0" i="1" smtClean="0">
                            <a:solidFill>
                              <a:srgbClr val="FFFF00"/>
                            </a:solidFill>
                            <a:latin typeface="Cambria Math" panose="02040503050406030204" pitchFamily="18" charset="0"/>
                          </a:rPr>
                          <m:t>𝑖</m:t>
                        </m:r>
                      </m:e>
                    </m:d>
                  </m:oMath>
                </a14:m>
                <a:r>
                  <a:rPr lang="zh-CN" altLang="en-US" dirty="0"/>
                  <a:t> </a:t>
                </a:r>
                <a:r>
                  <a:rPr lang="en-US" altLang="zh-CN" dirty="0"/>
                  <a:t>= </a:t>
                </a:r>
                <a14:m>
                  <m:oMath xmlns:m="http://schemas.openxmlformats.org/officeDocument/2006/math">
                    <m:nary>
                      <m:naryPr>
                        <m:chr m:val="∑"/>
                        <m:limLoc m:val="undOvr"/>
                        <m:grow m:val="on"/>
                        <m:ctrlPr>
                          <a:rPr lang="zh-CN" altLang="en-US" i="1">
                            <a:latin typeface="Cambria Math" panose="02040503050406030204" pitchFamily="18" charset="0"/>
                          </a:rPr>
                        </m:ctrlPr>
                      </m:naryPr>
                      <m:sub>
                        <m:r>
                          <m:rPr>
                            <m:brk/>
                            <m:aln/>
                          </m:rPr>
                          <a:rPr lang="en-US" altLang="zh-CN" i="1">
                            <a:latin typeface="Cambria Math" panose="02040503050406030204" pitchFamily="18" charset="0"/>
                          </a:rPr>
                          <m:t>𝑗</m:t>
                        </m:r>
                        <m:r>
                          <a:rPr lang="zh-CN" altLang="en-US" i="1">
                            <a:latin typeface="Cambria Math" panose="02040503050406030204" pitchFamily="18" charset="0"/>
                          </a:rPr>
                          <m:t>=1</m:t>
                        </m:r>
                      </m:sub>
                      <m:sup>
                        <m:r>
                          <a:rPr lang="zh-CN" altLang="en-US" i="1">
                            <a:latin typeface="Cambria Math" panose="02040503050406030204" pitchFamily="18" charset="0"/>
                          </a:rPr>
                          <m:t>𝑁</m:t>
                        </m:r>
                      </m:sup>
                      <m:e>
                        <m:sSub>
                          <m:sSubPr>
                            <m:ctrlPr>
                              <a:rPr lang="zh-CN" altLang="en-US" i="1">
                                <a:latin typeface="Cambria Math" panose="02040503050406030204" pitchFamily="18" charset="0"/>
                              </a:rPr>
                            </m:ctrlPr>
                          </m:sSubPr>
                          <m:e>
                            <m:r>
                              <m:rPr>
                                <m:sty m:val="p"/>
                              </m:rPr>
                              <a:rPr lang="el-GR" altLang="zh-CN" i="1" smtClean="0">
                                <a:latin typeface="Cambria Math" panose="02040503050406030204" pitchFamily="18" charset="0"/>
                              </a:rPr>
                              <m:t>ξ</m:t>
                            </m:r>
                          </m:e>
                          <m:sub>
                            <m:r>
                              <a:rPr lang="en-US" altLang="zh-CN" i="1">
                                <a:latin typeface="Cambria Math" panose="02040503050406030204" pitchFamily="18" charset="0"/>
                              </a:rPr>
                              <m:t>𝑡</m:t>
                            </m:r>
                          </m:sub>
                        </m:sSub>
                        <m:d>
                          <m:dPr>
                            <m:ctrlPr>
                              <a:rPr lang="zh-CN" altLang="en-US"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e>
                    </m:nary>
                  </m:oMath>
                </a14:m>
                <a:endParaRPr lang="zh-CN" altLang="en-US" dirty="0"/>
              </a:p>
            </p:txBody>
          </p:sp>
        </mc:Choice>
        <mc:Fallback>
          <p:sp>
            <p:nvSpPr>
              <p:cNvPr id="31" name="文本框 30">
                <a:extLst>
                  <a:ext uri="{FF2B5EF4-FFF2-40B4-BE49-F238E27FC236}">
                    <a16:creationId xmlns:a16="http://schemas.microsoft.com/office/drawing/2014/main" id="{127E2D6B-47D4-4079-AE5E-E3D399440C9E}"/>
                  </a:ext>
                </a:extLst>
              </p:cNvPr>
              <p:cNvSpPr txBox="1">
                <a:spLocks noRot="1" noChangeAspect="1" noMove="1" noResize="1" noEditPoints="1" noAdjustHandles="1" noChangeArrowheads="1" noChangeShapeType="1" noTextEdit="1"/>
              </p:cNvSpPr>
              <p:nvPr/>
            </p:nvSpPr>
            <p:spPr>
              <a:xfrm>
                <a:off x="1202772" y="3860648"/>
                <a:ext cx="7059254" cy="415755"/>
              </a:xfrm>
              <a:prstGeom prst="rect">
                <a:avLst/>
              </a:prstGeom>
              <a:blipFill>
                <a:blip r:embed="rId6"/>
                <a:stretch>
                  <a:fillRect l="-691" t="-101449" b="-1550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a:extLst>
                  <a:ext uri="{FF2B5EF4-FFF2-40B4-BE49-F238E27FC236}">
                    <a16:creationId xmlns:a16="http://schemas.microsoft.com/office/drawing/2014/main" id="{9EF54924-82C0-439D-B4C2-6523FE81968F}"/>
                  </a:ext>
                </a:extLst>
              </p:cNvPr>
              <p:cNvSpPr txBox="1"/>
              <p:nvPr/>
            </p:nvSpPr>
            <p:spPr>
              <a:xfrm>
                <a:off x="1202771" y="4390124"/>
                <a:ext cx="6436683" cy="408317"/>
              </a:xfrm>
              <a:prstGeom prst="rect">
                <a:avLst/>
              </a:prstGeom>
              <a:noFill/>
            </p:spPr>
            <p:txBody>
              <a:bodyPr wrap="square" rtlCol="0">
                <a:spAutoFit/>
              </a:bodyPr>
              <a:lstStyle/>
              <a:p>
                <a:r>
                  <a:rPr lang="en-US" altLang="zh-CN" dirty="0"/>
                  <a:t>M</a:t>
                </a:r>
                <a:r>
                  <a:rPr lang="zh-CN" altLang="en-US" dirty="0"/>
                  <a:t>步骤：由</a:t>
                </a:r>
                <a14:m>
                  <m:oMath xmlns:m="http://schemas.openxmlformats.org/officeDocument/2006/math">
                    <m:r>
                      <a:rPr lang="zh-CN" altLang="en-US" i="1" smtClean="0">
                        <a:solidFill>
                          <a:srgbClr val="FFFF00"/>
                        </a:solidFill>
                        <a:latin typeface="Cambria Math" panose="02040503050406030204" pitchFamily="18" charset="0"/>
                      </a:rPr>
                      <m:t>期望值</m:t>
                    </m:r>
                  </m:oMath>
                </a14:m>
                <a:r>
                  <a:rPr lang="zh-CN" altLang="en-US" dirty="0"/>
                  <a:t>重新估算</a:t>
                </a:r>
                <a14:m>
                  <m:oMath xmlns:m="http://schemas.openxmlformats.org/officeDocument/2006/math">
                    <m:sSup>
                      <m:sSupPr>
                        <m:ctrlPr>
                          <a:rPr lang="en-US" altLang="zh-CN" i="1" dirty="0">
                            <a:solidFill>
                              <a:srgbClr val="FF0000"/>
                            </a:solidFill>
                            <a:latin typeface="Cambria Math" panose="02040503050406030204" pitchFamily="18" charset="0"/>
                          </a:rPr>
                        </m:ctrlPr>
                      </m:sSup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𝜋</m:t>
                            </m:r>
                          </m:e>
                          <m:sub>
                            <m:r>
                              <a:rPr lang="zh-CN" altLang="en-US" i="1">
                                <a:solidFill>
                                  <a:srgbClr val="FF0000"/>
                                </a:solidFill>
                                <a:latin typeface="Cambria Math" panose="02040503050406030204" pitchFamily="18" charset="0"/>
                              </a:rPr>
                              <m:t>𝑖</m:t>
                            </m:r>
                          </m:sub>
                        </m:sSub>
                      </m:e>
                      <m:sup>
                        <m:r>
                          <a:rPr lang="zh-CN" altLang="en-US" i="1" dirty="0">
                            <a:solidFill>
                              <a:srgbClr val="FF0000"/>
                            </a:solidFill>
                            <a:latin typeface="Cambria Math" panose="02040503050406030204" pitchFamily="18" charset="0"/>
                          </a:rPr>
                          <m:t>’</m:t>
                        </m:r>
                      </m:sup>
                    </m:sSup>
                    <m:r>
                      <a:rPr lang="zh-CN" altLang="en-US" i="1" dirty="0">
                        <a:solidFill>
                          <a:srgbClr val="FF0000"/>
                        </a:solidFill>
                        <a:latin typeface="Cambria Math" panose="02040503050406030204" pitchFamily="18" charset="0"/>
                      </a:rPr>
                      <m:t> </m:t>
                    </m:r>
                    <m:r>
                      <m:rPr>
                        <m:nor/>
                      </m:rPr>
                      <a:rPr lang="en-US" altLang="zh-CN" dirty="0">
                        <a:solidFill>
                          <a:srgbClr val="FF0000"/>
                        </a:solidFill>
                      </a:rPr>
                      <m:t>, </m:t>
                    </m:r>
                    <m:sSup>
                      <m:sSupPr>
                        <m:ctrlPr>
                          <a:rPr lang="en-US" altLang="zh-CN" i="1" dirty="0">
                            <a:solidFill>
                              <a:srgbClr val="FF0000"/>
                            </a:solidFill>
                            <a:latin typeface="Cambria Math" panose="02040503050406030204" pitchFamily="18" charset="0"/>
                          </a:rPr>
                        </m:ctrlPr>
                      </m:sSup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𝑎</m:t>
                            </m:r>
                          </m:e>
                          <m:sub>
                            <m:r>
                              <a:rPr lang="zh-CN" altLang="en-US" i="1">
                                <a:solidFill>
                                  <a:srgbClr val="FF0000"/>
                                </a:solidFill>
                                <a:latin typeface="Cambria Math" panose="02040503050406030204" pitchFamily="18" charset="0"/>
                              </a:rPr>
                              <m:t>𝑖𝑗</m:t>
                            </m:r>
                          </m:sub>
                        </m:sSub>
                      </m:e>
                      <m:sup>
                        <m:r>
                          <a:rPr lang="zh-CN" altLang="en-US" i="1" dirty="0">
                            <a:solidFill>
                              <a:srgbClr val="FF0000"/>
                            </a:solidFill>
                            <a:latin typeface="Cambria Math" panose="02040503050406030204" pitchFamily="18" charset="0"/>
                          </a:rPr>
                          <m:t>’</m:t>
                        </m:r>
                      </m:sup>
                    </m:sSup>
                    <m:r>
                      <a:rPr lang="zh-CN" altLang="en-US" i="1" dirty="0">
                        <a:solidFill>
                          <a:srgbClr val="FF0000"/>
                        </a:solidFill>
                        <a:latin typeface="Cambria Math" panose="02040503050406030204" pitchFamily="18" charset="0"/>
                      </a:rPr>
                      <m:t> </m:t>
                    </m:r>
                    <m:r>
                      <m:rPr>
                        <m:nor/>
                      </m:rPr>
                      <a:rPr lang="en-US" altLang="zh-CN" dirty="0">
                        <a:solidFill>
                          <a:srgbClr val="FF0000"/>
                        </a:solidFill>
                      </a:rPr>
                      <m:t>, </m:t>
                    </m:r>
                    <m:sSup>
                      <m:sSupPr>
                        <m:ctrlPr>
                          <a:rPr lang="en-US" altLang="zh-CN" i="1" dirty="0">
                            <a:solidFill>
                              <a:srgbClr val="FF0000"/>
                            </a:solidFill>
                            <a:latin typeface="Cambria Math" panose="02040503050406030204" pitchFamily="18" charset="0"/>
                          </a:rPr>
                        </m:ctrlPr>
                      </m:sSupPr>
                      <m:e>
                        <m:sSub>
                          <m:sSubPr>
                            <m:ctrlPr>
                              <a:rPr lang="zh-CN" altLang="en-US"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𝑏</m:t>
                            </m:r>
                          </m:e>
                          <m:sub>
                            <m:r>
                              <a:rPr lang="zh-CN" altLang="en-US" i="1">
                                <a:solidFill>
                                  <a:srgbClr val="FF0000"/>
                                </a:solidFill>
                                <a:latin typeface="Cambria Math" panose="02040503050406030204" pitchFamily="18" charset="0"/>
                              </a:rPr>
                              <m:t>𝑗</m:t>
                            </m:r>
                          </m:sub>
                        </m:sSub>
                        <m:d>
                          <m:dPr>
                            <m:ctrlPr>
                              <a:rPr lang="zh-CN" altLang="en-US"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𝑘</m:t>
                            </m:r>
                          </m:e>
                        </m:d>
                      </m:e>
                      <m:sup>
                        <m:r>
                          <a:rPr lang="zh-CN" altLang="en-US" i="1" dirty="0">
                            <a:solidFill>
                              <a:srgbClr val="FF0000"/>
                            </a:solidFill>
                            <a:latin typeface="Cambria Math" panose="02040503050406030204" pitchFamily="18" charset="0"/>
                          </a:rPr>
                          <m:t>’</m:t>
                        </m:r>
                      </m:sup>
                    </m:sSup>
                  </m:oMath>
                </a14:m>
                <a:r>
                  <a:rPr lang="zh-CN" altLang="en-US" dirty="0">
                    <a:solidFill>
                      <a:srgbClr val="FF0000"/>
                    </a:solidFill>
                  </a:rPr>
                  <a:t> </a:t>
                </a:r>
                <a:r>
                  <a:rPr lang="zh-CN" altLang="en-US" dirty="0"/>
                  <a:t>，得到</a:t>
                </a:r>
                <a14:m>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𝜇</m:t>
                        </m:r>
                      </m:e>
                      <m:sub>
                        <m:r>
                          <a:rPr lang="zh-CN" altLang="en-US" i="1">
                            <a:solidFill>
                              <a:srgbClr val="FF0000"/>
                            </a:solidFill>
                            <a:latin typeface="Cambria Math" panose="02040503050406030204" pitchFamily="18" charset="0"/>
                          </a:rPr>
                          <m:t>𝑖</m:t>
                        </m:r>
                        <m:r>
                          <a:rPr lang="en-US" altLang="zh-CN" b="0" i="1" smtClean="0">
                            <a:solidFill>
                              <a:srgbClr val="FF0000"/>
                            </a:solidFill>
                            <a:latin typeface="Cambria Math" panose="02040503050406030204" pitchFamily="18" charset="0"/>
                          </a:rPr>
                          <m:t>+1</m:t>
                        </m:r>
                      </m:sub>
                    </m:sSub>
                  </m:oMath>
                </a14:m>
                <a:endParaRPr lang="zh-CN" altLang="en-US" dirty="0"/>
              </a:p>
            </p:txBody>
          </p:sp>
        </mc:Choice>
        <mc:Fallback>
          <p:sp>
            <p:nvSpPr>
              <p:cNvPr id="33" name="文本框 32">
                <a:extLst>
                  <a:ext uri="{FF2B5EF4-FFF2-40B4-BE49-F238E27FC236}">
                    <a16:creationId xmlns:a16="http://schemas.microsoft.com/office/drawing/2014/main" id="{9EF54924-82C0-439D-B4C2-6523FE81968F}"/>
                  </a:ext>
                </a:extLst>
              </p:cNvPr>
              <p:cNvSpPr txBox="1">
                <a:spLocks noRot="1" noChangeAspect="1" noMove="1" noResize="1" noEditPoints="1" noAdjustHandles="1" noChangeArrowheads="1" noChangeShapeType="1" noTextEdit="1"/>
              </p:cNvSpPr>
              <p:nvPr/>
            </p:nvSpPr>
            <p:spPr>
              <a:xfrm>
                <a:off x="1202771" y="4390124"/>
                <a:ext cx="6436683" cy="408317"/>
              </a:xfrm>
              <a:prstGeom prst="rect">
                <a:avLst/>
              </a:prstGeom>
              <a:blipFill>
                <a:blip r:embed="rId7"/>
                <a:stretch>
                  <a:fillRect l="-758" t="-2985" b="-179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本框 34">
                <a:extLst>
                  <a:ext uri="{FF2B5EF4-FFF2-40B4-BE49-F238E27FC236}">
                    <a16:creationId xmlns:a16="http://schemas.microsoft.com/office/drawing/2014/main" id="{2E298AAE-B768-4CA9-870A-4D3DBD60FC58}"/>
                  </a:ext>
                </a:extLst>
              </p:cNvPr>
              <p:cNvSpPr txBox="1"/>
              <p:nvPr/>
            </p:nvSpPr>
            <p:spPr>
              <a:xfrm>
                <a:off x="1334438" y="5942031"/>
                <a:ext cx="4002805" cy="369332"/>
              </a:xfrm>
              <a:prstGeom prst="rect">
                <a:avLst/>
              </a:prstGeom>
              <a:noFill/>
            </p:spPr>
            <p:txBody>
              <a:bodyPr wrap="square" rtlCol="0">
                <a:spAutoFit/>
              </a:bodyPr>
              <a:lstStyle/>
              <a:p>
                <a14:m>
                  <m:oMath xmlns:m="http://schemas.openxmlformats.org/officeDocument/2006/math">
                    <m:sSub>
                      <m:sSubPr>
                        <m:ctrlPr>
                          <a:rPr lang="zh-CN" altLang="en-US"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𝜇</m:t>
                        </m:r>
                      </m:e>
                      <m:sub>
                        <m:r>
                          <a:rPr lang="zh-CN" altLang="en-US" i="1">
                            <a:solidFill>
                              <a:srgbClr val="FF0000"/>
                            </a:solidFill>
                            <a:latin typeface="Cambria Math" panose="02040503050406030204" pitchFamily="18" charset="0"/>
                          </a:rPr>
                          <m:t>𝑖</m:t>
                        </m:r>
                        <m:r>
                          <a:rPr lang="en-US" altLang="zh-CN" b="0" i="1" smtClean="0">
                            <a:solidFill>
                              <a:srgbClr val="FF0000"/>
                            </a:solidFill>
                            <a:latin typeface="Cambria Math" panose="02040503050406030204" pitchFamily="18" charset="0"/>
                          </a:rPr>
                          <m:t>+1</m:t>
                        </m:r>
                      </m:sub>
                    </m:sSub>
                  </m:oMath>
                </a14:m>
                <a:r>
                  <a:rPr lang="zh-CN" altLang="en-US" dirty="0"/>
                  <a:t>替代</a:t>
                </a:r>
                <a14:m>
                  <m:oMath xmlns:m="http://schemas.openxmlformats.org/officeDocument/2006/math">
                    <m:sSub>
                      <m:sSubPr>
                        <m:ctrlPr>
                          <a:rPr lang="zh-CN" altLang="en-US" i="1">
                            <a:solidFill>
                              <a:srgbClr val="00FF00"/>
                            </a:solidFill>
                            <a:latin typeface="Cambria Math" panose="02040503050406030204" pitchFamily="18" charset="0"/>
                          </a:rPr>
                        </m:ctrlPr>
                      </m:sSubPr>
                      <m:e>
                        <m:r>
                          <a:rPr lang="zh-CN" altLang="en-US" i="1">
                            <a:solidFill>
                              <a:srgbClr val="00FF00"/>
                            </a:solidFill>
                            <a:latin typeface="Cambria Math" panose="02040503050406030204" pitchFamily="18" charset="0"/>
                          </a:rPr>
                          <m:t>𝜇</m:t>
                        </m:r>
                      </m:e>
                      <m:sub>
                        <m:r>
                          <a:rPr lang="zh-CN" altLang="en-US" i="1">
                            <a:solidFill>
                              <a:srgbClr val="00FF00"/>
                            </a:solidFill>
                            <a:latin typeface="Cambria Math" panose="02040503050406030204" pitchFamily="18" charset="0"/>
                          </a:rPr>
                          <m:t>𝑖</m:t>
                        </m:r>
                      </m:sub>
                    </m:sSub>
                    <m:r>
                      <a:rPr lang="zh-CN" altLang="en-US" i="1">
                        <a:solidFill>
                          <a:srgbClr val="00FF00"/>
                        </a:solidFill>
                        <a:latin typeface="Cambria Math" panose="02040503050406030204" pitchFamily="18" charset="0"/>
                      </a:rPr>
                      <m:t> </m:t>
                    </m:r>
                  </m:oMath>
                </a14:m>
                <a:r>
                  <a:rPr lang="zh-CN" altLang="en-US" dirty="0"/>
                  <a:t>，重复②，直到参数收敛</a:t>
                </a:r>
              </a:p>
            </p:txBody>
          </p:sp>
        </mc:Choice>
        <mc:Fallback>
          <p:sp>
            <p:nvSpPr>
              <p:cNvPr id="35" name="文本框 34">
                <a:extLst>
                  <a:ext uri="{FF2B5EF4-FFF2-40B4-BE49-F238E27FC236}">
                    <a16:creationId xmlns:a16="http://schemas.microsoft.com/office/drawing/2014/main" id="{2E298AAE-B768-4CA9-870A-4D3DBD60FC58}"/>
                  </a:ext>
                </a:extLst>
              </p:cNvPr>
              <p:cNvSpPr txBox="1">
                <a:spLocks noRot="1" noChangeAspect="1" noMove="1" noResize="1" noEditPoints="1" noAdjustHandles="1" noChangeArrowheads="1" noChangeShapeType="1" noTextEdit="1"/>
              </p:cNvSpPr>
              <p:nvPr/>
            </p:nvSpPr>
            <p:spPr>
              <a:xfrm>
                <a:off x="1334438" y="5942031"/>
                <a:ext cx="4002805" cy="369332"/>
              </a:xfrm>
              <a:prstGeom prst="rect">
                <a:avLst/>
              </a:prstGeom>
              <a:blipFill>
                <a:blip r:embed="rId8"/>
                <a:stretch>
                  <a:fillRect t="-10000" b="-2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内容占位符 2">
                <a:extLst>
                  <a:ext uri="{FF2B5EF4-FFF2-40B4-BE49-F238E27FC236}">
                    <a16:creationId xmlns:a16="http://schemas.microsoft.com/office/drawing/2014/main" id="{59B6DBB7-BF51-4D87-A591-DEA96DBA23D8}"/>
                  </a:ext>
                </a:extLst>
              </p:cNvPr>
              <p:cNvSpPr txBox="1">
                <a:spLocks/>
              </p:cNvSpPr>
              <p:nvPr/>
            </p:nvSpPr>
            <p:spPr>
              <a:xfrm>
                <a:off x="4958739" y="851079"/>
                <a:ext cx="5229364" cy="100295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a:buFont typeface="+mj-ea"/>
                  <a:buAutoNum type="circleNumDbPlain"/>
                </a:pPr>
                <a:r>
                  <a:rPr lang="zh-CN" altLang="en-US" sz="1200" dirty="0"/>
                  <a:t>初始时（</a:t>
                </a:r>
                <a:r>
                  <a:rPr lang="en-US" altLang="zh-CN" sz="1200" dirty="0"/>
                  <a:t>t=0</a:t>
                </a:r>
                <a:r>
                  <a:rPr lang="zh-CN" altLang="en-US" sz="1200" dirty="0"/>
                  <a:t>）</a:t>
                </a:r>
                <a:r>
                  <a:rPr lang="zh-CN" altLang="en-US" sz="1200" dirty="0">
                    <a:highlight>
                      <a:srgbClr val="000080"/>
                    </a:highlight>
                  </a:rPr>
                  <a:t>随机</a:t>
                </a:r>
                <a:r>
                  <a:rPr lang="zh-CN" altLang="en-US" sz="1200" dirty="0"/>
                  <a:t>给模型参数赋值，得到模型</a:t>
                </a:r>
                <a14:m>
                  <m:oMath xmlns:m="http://schemas.openxmlformats.org/officeDocument/2006/math">
                    <m:r>
                      <a:rPr lang="en-US" altLang="zh-CN" sz="1200" smtClean="0">
                        <a:latin typeface="Cambria Math" panose="02040503050406030204" pitchFamily="18" charset="0"/>
                      </a:rPr>
                      <m:t> </m:t>
                    </m:r>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r>
                      <a:rPr lang="en-US" altLang="zh-CN" sz="1200" b="0" i="1" smtClean="0">
                        <a:solidFill>
                          <a:srgbClr val="00FF00"/>
                        </a:solidFill>
                        <a:latin typeface="Cambria Math" panose="02040503050406030204" pitchFamily="18" charset="0"/>
                      </a:rPr>
                      <m:t> </m:t>
                    </m:r>
                    <m:r>
                      <a:rPr lang="zh-CN" altLang="en-US" sz="1200" i="1">
                        <a:solidFill>
                          <a:srgbClr val="00FF00"/>
                        </a:solidFill>
                        <a:latin typeface="Cambria Math" panose="02040503050406030204" pitchFamily="18" charset="0"/>
                      </a:rPr>
                      <m:t>，</m:t>
                    </m:r>
                    <m:r>
                      <m:rPr>
                        <m:sty m:val="p"/>
                      </m:rPr>
                      <a:rPr lang="en-US" altLang="zh-CN" sz="1200" i="1" dirty="0" smtClean="0">
                        <a:solidFill>
                          <a:srgbClr val="00FF00"/>
                        </a:solidFill>
                        <a:latin typeface="Cambria Math" panose="02040503050406030204" pitchFamily="18" charset="0"/>
                      </a:rPr>
                      <m:t>λ</m:t>
                    </m:r>
                    <m:r>
                      <a:rPr lang="en-US" altLang="zh-CN" sz="1200" i="1" dirty="0" smtClean="0">
                        <a:solidFill>
                          <a:srgbClr val="00FF00"/>
                        </a:solidFill>
                        <a:latin typeface="Cambria Math" panose="02040503050406030204" pitchFamily="18" charset="0"/>
                      </a:rPr>
                      <m:t> </m:t>
                    </m:r>
                    <m:r>
                      <m:rPr>
                        <m:nor/>
                      </m:rPr>
                      <a:rPr lang="zh-CN" altLang="en-US" sz="1200" dirty="0">
                        <a:solidFill>
                          <a:srgbClr val="00FF00"/>
                        </a:solidFill>
                      </a:rPr>
                      <m:t>，</m:t>
                    </m:r>
                    <m:r>
                      <m:rPr>
                        <m:nor/>
                      </m:rPr>
                      <a:rPr lang="en-US" altLang="zh-CN" sz="1200" dirty="0">
                        <a:solidFill>
                          <a:srgbClr val="00FF00"/>
                        </a:solidFill>
                      </a:rPr>
                      <m:t> </m:t>
                    </m:r>
                    <m:sSub>
                      <m:sSubPr>
                        <m:ctrlPr>
                          <a:rPr lang="en-US" altLang="zh-CN" sz="1200" i="1">
                            <a:solidFill>
                              <a:srgbClr val="00FF00"/>
                            </a:solidFill>
                            <a:latin typeface="Cambria Math" panose="02040503050406030204" pitchFamily="18" charset="0"/>
                          </a:rPr>
                        </m:ctrlPr>
                      </m:sSubPr>
                      <m:e>
                        <m:r>
                          <a:rPr lang="en-US" altLang="zh-CN" sz="1200" i="1">
                            <a:solidFill>
                              <a:srgbClr val="00FF00"/>
                            </a:solidFill>
                            <a:latin typeface="Cambria Math" panose="02040503050406030204" pitchFamily="18" charset="0"/>
                          </a:rPr>
                          <m:t>h</m:t>
                        </m:r>
                      </m:e>
                      <m:sub>
                        <m:r>
                          <a:rPr lang="en-US" altLang="zh-CN" sz="1200" i="1">
                            <a:solidFill>
                              <a:srgbClr val="00FF00"/>
                            </a:solidFill>
                            <a:latin typeface="Cambria Math" panose="02040503050406030204" pitchFamily="18" charset="0"/>
                          </a:rPr>
                          <m:t>1</m:t>
                        </m:r>
                      </m:sub>
                    </m:sSub>
                    <m:r>
                      <a:rPr lang="en-US" altLang="zh-CN" sz="1200" i="1">
                        <a:solidFill>
                          <a:srgbClr val="00FF00"/>
                        </a:solidFill>
                        <a:latin typeface="Cambria Math" panose="02040503050406030204" pitchFamily="18" charset="0"/>
                      </a:rPr>
                      <m:t> </m:t>
                    </m:r>
                    <m:r>
                      <m:rPr>
                        <m:nor/>
                      </m:rPr>
                      <a:rPr lang="zh-CN" altLang="en-US" sz="1200" dirty="0">
                        <a:solidFill>
                          <a:srgbClr val="00FF00"/>
                        </a:solidFill>
                      </a:rPr>
                      <m:t>，</m:t>
                    </m:r>
                    <m:r>
                      <m:rPr>
                        <m:nor/>
                      </m:rPr>
                      <a:rPr lang="en-US" altLang="zh-CN" sz="1200" dirty="0">
                        <a:solidFill>
                          <a:srgbClr val="00FF00"/>
                        </a:solidFill>
                      </a:rPr>
                      <m:t> </m:t>
                    </m:r>
                    <m:sSub>
                      <m:sSubPr>
                        <m:ctrlPr>
                          <a:rPr lang="en-US" altLang="zh-CN" sz="1200" i="1">
                            <a:solidFill>
                              <a:srgbClr val="00FF00"/>
                            </a:solidFill>
                            <a:latin typeface="Cambria Math" panose="02040503050406030204" pitchFamily="18" charset="0"/>
                          </a:rPr>
                        </m:ctrlPr>
                      </m:sSubPr>
                      <m:e>
                        <m:r>
                          <a:rPr lang="en-US" altLang="zh-CN" sz="1200" i="1">
                            <a:solidFill>
                              <a:srgbClr val="00FF00"/>
                            </a:solidFill>
                            <a:latin typeface="Cambria Math" panose="02040503050406030204" pitchFamily="18" charset="0"/>
                          </a:rPr>
                          <m:t>h</m:t>
                        </m:r>
                      </m:e>
                      <m:sub>
                        <m:r>
                          <a:rPr lang="en-US" altLang="zh-CN" sz="1200" i="1">
                            <a:solidFill>
                              <a:srgbClr val="00FF00"/>
                            </a:solidFill>
                            <a:latin typeface="Cambria Math" panose="02040503050406030204" pitchFamily="18" charset="0"/>
                          </a:rPr>
                          <m:t>2</m:t>
                        </m:r>
                      </m:sub>
                    </m:sSub>
                  </m:oMath>
                </a14:m>
                <a:endParaRPr lang="en-US" altLang="zh-CN" sz="1200" dirty="0"/>
              </a:p>
              <a:p>
                <a:pPr marL="342900" indent="-342900">
                  <a:buFont typeface="+mj-ea"/>
                  <a:buAutoNum type="circleNumDbPlain"/>
                </a:pPr>
                <a:r>
                  <a:rPr lang="zh-CN" altLang="en-US" sz="1200" dirty="0"/>
                  <a:t>根据</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得到模型中隐变量取各个状态的</a:t>
                </a:r>
                <a:r>
                  <a:rPr lang="zh-CN" altLang="en-US" sz="1200" dirty="0">
                    <a:solidFill>
                      <a:srgbClr val="FFFF00"/>
                    </a:solidFill>
                  </a:rPr>
                  <a:t>期望值 </a:t>
                </a:r>
                <a14:m>
                  <m:oMath xmlns:m="http://schemas.openxmlformats.org/officeDocument/2006/math">
                    <m:sSub>
                      <m:sSubPr>
                        <m:ctrlPr>
                          <a:rPr lang="zh-CN" altLang="en-US" sz="1200" i="1" smtClean="0">
                            <a:solidFill>
                              <a:srgbClr val="FFFF00"/>
                            </a:solidFill>
                            <a:latin typeface="Cambria Math" panose="02040503050406030204" pitchFamily="18" charset="0"/>
                          </a:rPr>
                        </m:ctrlPr>
                      </m:sSubPr>
                      <m:e>
                        <m:acc>
                          <m:accPr>
                            <m:chr m:val="̃"/>
                            <m:ctrlPr>
                              <a:rPr lang="zh-CN" altLang="en-US" sz="1200" i="1" smtClean="0">
                                <a:solidFill>
                                  <a:srgbClr val="FFFF00"/>
                                </a:solidFill>
                                <a:latin typeface="Cambria Math" panose="02040503050406030204" pitchFamily="18" charset="0"/>
                              </a:rPr>
                            </m:ctrlPr>
                          </m:accPr>
                          <m:e>
                            <m:r>
                              <a:rPr lang="zh-CN" altLang="en-US" sz="1200" i="1">
                                <a:solidFill>
                                  <a:srgbClr val="FFFF00"/>
                                </a:solidFill>
                                <a:latin typeface="Cambria Math" panose="02040503050406030204" pitchFamily="18" charset="0"/>
                              </a:rPr>
                              <m:t>𝑃</m:t>
                            </m:r>
                          </m:e>
                        </m:acc>
                      </m:e>
                      <m:sub>
                        <m:r>
                          <a:rPr lang="en-US" altLang="zh-CN" sz="1200" i="1">
                            <a:solidFill>
                              <a:srgbClr val="FFFF00"/>
                            </a:solidFill>
                            <a:latin typeface="Cambria Math" panose="02040503050406030204" pitchFamily="18" charset="0"/>
                          </a:rPr>
                          <m:t>𝑖</m:t>
                        </m:r>
                      </m:sub>
                    </m:sSub>
                    <m:r>
                      <a:rPr lang="en-US" altLang="zh-CN" sz="1200" i="1">
                        <a:solidFill>
                          <a:srgbClr val="FFFF00"/>
                        </a:solidFill>
                        <a:latin typeface="Cambria Math" panose="02040503050406030204" pitchFamily="18" charset="0"/>
                      </a:rPr>
                      <m:t> </m:t>
                    </m:r>
                  </m:oMath>
                </a14:m>
                <a:endParaRPr lang="en-US" altLang="zh-CN" sz="1200" dirty="0"/>
              </a:p>
              <a:p>
                <a:pPr marL="342900" indent="-342900">
                  <a:buFont typeface="+mj-ea"/>
                  <a:buAutoNum type="circleNumDbPlain"/>
                </a:pPr>
                <a:r>
                  <a:rPr lang="zh-CN" altLang="en-US" sz="1200" dirty="0"/>
                  <a:t>用</a:t>
                </a:r>
                <a:r>
                  <a:rPr lang="zh-CN" altLang="en-US" sz="1200" dirty="0">
                    <a:solidFill>
                      <a:srgbClr val="FFFF00"/>
                    </a:solidFill>
                  </a:rPr>
                  <a:t>期望值</a:t>
                </a:r>
                <a:r>
                  <a:rPr lang="zh-CN" altLang="en-US" sz="1200" dirty="0"/>
                  <a:t>代替</a:t>
                </a:r>
                <a:r>
                  <a:rPr lang="zh-CN" altLang="en-US" sz="1200" dirty="0">
                    <a:solidFill>
                      <a:srgbClr val="FFFF00"/>
                    </a:solidFill>
                  </a:rPr>
                  <a:t>实际次数</a:t>
                </a:r>
                <a:r>
                  <a:rPr lang="zh-CN" altLang="en-US" sz="1200" dirty="0"/>
                  <a:t>可以得到模型参数的</a:t>
                </a:r>
                <a:r>
                  <a:rPr lang="zh-CN" altLang="en-US" sz="1200" dirty="0">
                    <a:solidFill>
                      <a:srgbClr val="C00000"/>
                    </a:solidFill>
                  </a:rPr>
                  <a:t>新估计值</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smtClean="0">
                            <a:solidFill>
                              <a:srgbClr val="C00000"/>
                            </a:solidFill>
                            <a:latin typeface="Cambria Math" panose="02040503050406030204" pitchFamily="18" charset="0"/>
                          </a:rPr>
                          <m:t>+1</m:t>
                        </m:r>
                      </m:sub>
                    </m:sSub>
                  </m:oMath>
                </a14:m>
                <a:r>
                  <a:rPr lang="zh-CN" altLang="en-US" sz="1200" dirty="0"/>
                  <a:t> ，</a:t>
                </a:r>
                <a14:m>
                  <m:oMath xmlns:m="http://schemas.openxmlformats.org/officeDocument/2006/math">
                    <m:sSup>
                      <m:sSupPr>
                        <m:ctrlPr>
                          <a:rPr lang="en-US" altLang="zh-CN" sz="1200" i="1" dirty="0" smtClean="0">
                            <a:solidFill>
                              <a:srgbClr val="FF0000"/>
                            </a:solidFill>
                            <a:latin typeface="Cambria Math" panose="02040503050406030204" pitchFamily="18" charset="0"/>
                          </a:rPr>
                        </m:ctrlPr>
                      </m:sSupPr>
                      <m:e>
                        <m:r>
                          <m:rPr>
                            <m:sty m:val="p"/>
                          </m:rPr>
                          <a:rPr lang="en-US" altLang="zh-CN" sz="1200" i="1" dirty="0">
                            <a:solidFill>
                              <a:srgbClr val="FF0000"/>
                            </a:solidFill>
                            <a:latin typeface="Cambria Math" panose="02040503050406030204" pitchFamily="18" charset="0"/>
                          </a:rPr>
                          <m:t>λ</m:t>
                        </m:r>
                      </m:e>
                      <m:sup>
                        <m:r>
                          <a:rPr lang="zh-CN" altLang="en-US" sz="1200" i="1" dirty="0">
                            <a:solidFill>
                              <a:srgbClr val="FF0000"/>
                            </a:solidFill>
                            <a:latin typeface="Cambria Math" panose="02040503050406030204" pitchFamily="18" charset="0"/>
                          </a:rPr>
                          <m:t>’</m:t>
                        </m:r>
                      </m:sup>
                    </m:sSup>
                    <m:r>
                      <a:rPr lang="zh-CN" altLang="en-US" sz="1200" i="1" dirty="0">
                        <a:solidFill>
                          <a:srgbClr val="FF0000"/>
                        </a:solidFill>
                        <a:latin typeface="Cambria Math" panose="02040503050406030204" pitchFamily="18" charset="0"/>
                      </a:rPr>
                      <m:t> </m:t>
                    </m:r>
                  </m:oMath>
                </a14:m>
                <a:r>
                  <a:rPr lang="en-US" altLang="zh-CN" sz="1200" dirty="0">
                    <a:solidFill>
                      <a:srgbClr val="FF0000"/>
                    </a:solidFill>
                  </a:rPr>
                  <a:t>, </a:t>
                </a:r>
                <a14:m>
                  <m:oMath xmlns:m="http://schemas.openxmlformats.org/officeDocument/2006/math">
                    <m:sSup>
                      <m:sSupPr>
                        <m:ctrlPr>
                          <a:rPr lang="en-US" altLang="zh-CN" sz="1200" i="1" dirty="0">
                            <a:solidFill>
                              <a:srgbClr val="FF0000"/>
                            </a:solidFill>
                            <a:latin typeface="Cambria Math" panose="02040503050406030204" pitchFamily="18" charset="0"/>
                          </a:rPr>
                        </m:ctrlPr>
                      </m:sSupPr>
                      <m:e>
                        <m:sSub>
                          <m:sSubPr>
                            <m:ctrlPr>
                              <a:rPr lang="en-US" altLang="zh-CN" sz="1200" i="1">
                                <a:solidFill>
                                  <a:srgbClr val="FF0000"/>
                                </a:solidFill>
                                <a:latin typeface="Cambria Math" panose="02040503050406030204" pitchFamily="18" charset="0"/>
                              </a:rPr>
                            </m:ctrlPr>
                          </m:sSubPr>
                          <m:e>
                            <m:r>
                              <a:rPr lang="en-US" altLang="zh-CN" sz="1200" i="1">
                                <a:solidFill>
                                  <a:srgbClr val="FF0000"/>
                                </a:solidFill>
                                <a:latin typeface="Cambria Math" panose="02040503050406030204" pitchFamily="18" charset="0"/>
                              </a:rPr>
                              <m:t>h</m:t>
                            </m:r>
                          </m:e>
                          <m:sub>
                            <m:r>
                              <a:rPr lang="en-US" altLang="zh-CN" sz="1200" i="1">
                                <a:solidFill>
                                  <a:srgbClr val="FF0000"/>
                                </a:solidFill>
                                <a:latin typeface="Cambria Math" panose="02040503050406030204" pitchFamily="18" charset="0"/>
                              </a:rPr>
                              <m:t>1</m:t>
                            </m:r>
                          </m:sub>
                        </m:sSub>
                      </m:e>
                      <m:sup>
                        <m:r>
                          <a:rPr lang="zh-CN" altLang="en-US" sz="1200" i="1" dirty="0">
                            <a:solidFill>
                              <a:srgbClr val="FF0000"/>
                            </a:solidFill>
                            <a:latin typeface="Cambria Math" panose="02040503050406030204" pitchFamily="18" charset="0"/>
                          </a:rPr>
                          <m:t>’</m:t>
                        </m:r>
                      </m:sup>
                    </m:sSup>
                    <m:r>
                      <a:rPr lang="zh-CN" altLang="en-US" sz="1200" i="1" dirty="0">
                        <a:solidFill>
                          <a:srgbClr val="FF0000"/>
                        </a:solidFill>
                        <a:latin typeface="Cambria Math" panose="02040503050406030204" pitchFamily="18" charset="0"/>
                      </a:rPr>
                      <m:t> </m:t>
                    </m:r>
                  </m:oMath>
                </a14:m>
                <a:r>
                  <a:rPr lang="en-US" altLang="zh-CN" sz="1200" dirty="0">
                    <a:solidFill>
                      <a:srgbClr val="FF0000"/>
                    </a:solidFill>
                  </a:rPr>
                  <a:t>, </a:t>
                </a:r>
                <a14:m>
                  <m:oMath xmlns:m="http://schemas.openxmlformats.org/officeDocument/2006/math">
                    <m:sSup>
                      <m:sSupPr>
                        <m:ctrlPr>
                          <a:rPr lang="en-US" altLang="zh-CN" sz="1200" i="1" dirty="0">
                            <a:solidFill>
                              <a:srgbClr val="FF0000"/>
                            </a:solidFill>
                            <a:latin typeface="Cambria Math" panose="02040503050406030204" pitchFamily="18" charset="0"/>
                          </a:rPr>
                        </m:ctrlPr>
                      </m:sSupPr>
                      <m:e>
                        <m:sSub>
                          <m:sSubPr>
                            <m:ctrlPr>
                              <a:rPr lang="en-US" altLang="zh-CN" sz="1200" i="1">
                                <a:solidFill>
                                  <a:srgbClr val="FF0000"/>
                                </a:solidFill>
                                <a:latin typeface="Cambria Math" panose="02040503050406030204" pitchFamily="18" charset="0"/>
                              </a:rPr>
                            </m:ctrlPr>
                          </m:sSubPr>
                          <m:e>
                            <m:r>
                              <a:rPr lang="en-US" altLang="zh-CN" sz="1200" i="1">
                                <a:solidFill>
                                  <a:srgbClr val="FF0000"/>
                                </a:solidFill>
                                <a:latin typeface="Cambria Math" panose="02040503050406030204" pitchFamily="18" charset="0"/>
                              </a:rPr>
                              <m:t>h</m:t>
                            </m:r>
                          </m:e>
                          <m:sub>
                            <m:r>
                              <a:rPr lang="en-US" altLang="zh-CN" sz="1200" i="1">
                                <a:solidFill>
                                  <a:srgbClr val="FF0000"/>
                                </a:solidFill>
                                <a:latin typeface="Cambria Math" panose="02040503050406030204" pitchFamily="18" charset="0"/>
                              </a:rPr>
                              <m:t>2</m:t>
                            </m:r>
                          </m:sub>
                        </m:sSub>
                      </m:e>
                      <m:sup>
                        <m:r>
                          <a:rPr lang="zh-CN" altLang="en-US" sz="1200" i="1" dirty="0">
                            <a:solidFill>
                              <a:srgbClr val="FF0000"/>
                            </a:solidFill>
                            <a:latin typeface="Cambria Math" panose="02040503050406030204" pitchFamily="18" charset="0"/>
                          </a:rPr>
                          <m:t>’</m:t>
                        </m:r>
                      </m:sup>
                    </m:sSup>
                    <m:r>
                      <a:rPr lang="zh-CN" altLang="en-US" sz="1200" i="1" dirty="0">
                        <a:latin typeface="Cambria Math" panose="02040503050406030204" pitchFamily="18" charset="0"/>
                      </a:rPr>
                      <m:t> </m:t>
                    </m:r>
                  </m:oMath>
                </a14:m>
                <a:r>
                  <a:rPr lang="zh-CN" altLang="en-US" sz="1200" dirty="0"/>
                  <a:t>。</a:t>
                </a:r>
                <a:endParaRPr lang="en-US" altLang="zh-CN" sz="1200" dirty="0"/>
              </a:p>
              <a:p>
                <a:pPr marL="342900" indent="-342900">
                  <a:buFont typeface="+mj-ea"/>
                  <a:buAutoNum type="circleNumDbPlain"/>
                </a:pPr>
                <a:r>
                  <a:rPr lang="zh-CN" altLang="en-US" sz="1200" dirty="0"/>
                  <a:t>用</a:t>
                </a:r>
                <a14:m>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zh-CN" altLang="en-US" sz="1200" i="1">
                            <a:solidFill>
                              <a:srgbClr val="C00000"/>
                            </a:solidFill>
                            <a:latin typeface="Cambria Math" panose="02040503050406030204" pitchFamily="18" charset="0"/>
                          </a:rPr>
                          <m:t>𝛩</m:t>
                        </m:r>
                      </m:e>
                      <m:sub>
                        <m:r>
                          <m:rPr>
                            <m:sty m:val="p"/>
                          </m:rPr>
                          <a:rPr lang="en-US" altLang="zh-CN" sz="1200" i="1">
                            <a:solidFill>
                              <a:srgbClr val="C00000"/>
                            </a:solidFill>
                            <a:latin typeface="Cambria Math" panose="02040503050406030204" pitchFamily="18" charset="0"/>
                          </a:rPr>
                          <m:t>t</m:t>
                        </m:r>
                        <m:r>
                          <a:rPr lang="en-US" altLang="zh-CN" sz="1200" i="1">
                            <a:solidFill>
                              <a:srgbClr val="C00000"/>
                            </a:solidFill>
                            <a:latin typeface="Cambria Math" panose="02040503050406030204" pitchFamily="18" charset="0"/>
                          </a:rPr>
                          <m:t>+1</m:t>
                        </m:r>
                      </m:sub>
                    </m:sSub>
                  </m:oMath>
                </a14:m>
                <a:r>
                  <a:rPr lang="zh-CN" altLang="en-US" sz="1200" dirty="0"/>
                  <a:t>代替</a:t>
                </a:r>
                <a14:m>
                  <m:oMath xmlns:m="http://schemas.openxmlformats.org/officeDocument/2006/math">
                    <m:sSub>
                      <m:sSubPr>
                        <m:ctrlPr>
                          <a:rPr lang="en-US" altLang="zh-CN" sz="1200" i="1" smtClean="0">
                            <a:solidFill>
                              <a:srgbClr val="00FF00"/>
                            </a:solidFill>
                            <a:latin typeface="Cambria Math" panose="02040503050406030204" pitchFamily="18" charset="0"/>
                          </a:rPr>
                        </m:ctrlPr>
                      </m:sSubPr>
                      <m:e>
                        <m:r>
                          <a:rPr lang="zh-CN" altLang="en-US" sz="1200" i="1">
                            <a:solidFill>
                              <a:srgbClr val="00FF00"/>
                            </a:solidFill>
                            <a:latin typeface="Cambria Math" panose="02040503050406030204" pitchFamily="18" charset="0"/>
                          </a:rPr>
                          <m:t>𝛩</m:t>
                        </m:r>
                      </m:e>
                      <m:sub>
                        <m:r>
                          <m:rPr>
                            <m:sty m:val="p"/>
                          </m:rPr>
                          <a:rPr lang="en-US" altLang="zh-CN" sz="1200" i="1">
                            <a:solidFill>
                              <a:srgbClr val="00FF00"/>
                            </a:solidFill>
                            <a:latin typeface="Cambria Math" panose="02040503050406030204" pitchFamily="18" charset="0"/>
                          </a:rPr>
                          <m:t>t</m:t>
                        </m:r>
                      </m:sub>
                    </m:sSub>
                  </m:oMath>
                </a14:m>
                <a:r>
                  <a:rPr lang="zh-CN" altLang="en-US" sz="1200" dirty="0"/>
                  <a:t>重复执行步骤②，</a:t>
                </a:r>
                <a:r>
                  <a:rPr lang="zh-CN" altLang="en-US" sz="1200" dirty="0">
                    <a:highlight>
                      <a:srgbClr val="000080"/>
                    </a:highlight>
                  </a:rPr>
                  <a:t>直到参数收敛</a:t>
                </a:r>
                <a:r>
                  <a:rPr lang="zh-CN" altLang="en-US" sz="1200" dirty="0"/>
                  <a:t>。</a:t>
                </a:r>
                <a:endParaRPr lang="en-US" altLang="zh-CN" sz="1200" dirty="0"/>
              </a:p>
            </p:txBody>
          </p:sp>
        </mc:Choice>
        <mc:Fallback>
          <p:sp>
            <p:nvSpPr>
              <p:cNvPr id="37" name="内容占位符 2">
                <a:extLst>
                  <a:ext uri="{FF2B5EF4-FFF2-40B4-BE49-F238E27FC236}">
                    <a16:creationId xmlns:a16="http://schemas.microsoft.com/office/drawing/2014/main" id="{59B6DBB7-BF51-4D87-A591-DEA96DBA23D8}"/>
                  </a:ext>
                </a:extLst>
              </p:cNvPr>
              <p:cNvSpPr txBox="1">
                <a:spLocks noRot="1" noChangeAspect="1" noMove="1" noResize="1" noEditPoints="1" noAdjustHandles="1" noChangeArrowheads="1" noChangeShapeType="1" noTextEdit="1"/>
              </p:cNvSpPr>
              <p:nvPr/>
            </p:nvSpPr>
            <p:spPr>
              <a:xfrm>
                <a:off x="4958739" y="851079"/>
                <a:ext cx="5229364" cy="1002958"/>
              </a:xfrm>
              <a:prstGeom prst="rect">
                <a:avLst/>
              </a:prstGeom>
              <a:blipFill>
                <a:blip r:embed="rId9"/>
                <a:stretch>
                  <a:fillRect t="-4878" b="-610"/>
                </a:stretch>
              </a:blipFill>
            </p:spPr>
            <p:txBody>
              <a:bodyPr/>
              <a:lstStyle/>
              <a:p>
                <a:r>
                  <a:rPr lang="zh-CN" altLang="en-US">
                    <a:noFill/>
                  </a:rPr>
                  <a:t> </a:t>
                </a:r>
              </a:p>
            </p:txBody>
          </p:sp>
        </mc:Fallback>
      </mc:AlternateContent>
      <p:pic>
        <p:nvPicPr>
          <p:cNvPr id="41" name="图片 40">
            <a:extLst>
              <a:ext uri="{FF2B5EF4-FFF2-40B4-BE49-F238E27FC236}">
                <a16:creationId xmlns:a16="http://schemas.microsoft.com/office/drawing/2014/main" id="{333DB00C-1D6F-470C-A4BF-1E42AF17C22F}"/>
              </a:ext>
            </a:extLst>
          </p:cNvPr>
          <p:cNvPicPr>
            <a:picLocks noChangeAspect="1"/>
          </p:cNvPicPr>
          <p:nvPr/>
        </p:nvPicPr>
        <p:blipFill>
          <a:blip r:embed="rId10"/>
          <a:stretch>
            <a:fillRect/>
          </a:stretch>
        </p:blipFill>
        <p:spPr>
          <a:xfrm>
            <a:off x="5649703" y="4833384"/>
            <a:ext cx="1592985" cy="1900403"/>
          </a:xfrm>
          <a:prstGeom prst="rect">
            <a:avLst/>
          </a:prstGeom>
        </p:spPr>
      </p:pic>
      <p:pic>
        <p:nvPicPr>
          <p:cNvPr id="43" name="图片 42">
            <a:extLst>
              <a:ext uri="{FF2B5EF4-FFF2-40B4-BE49-F238E27FC236}">
                <a16:creationId xmlns:a16="http://schemas.microsoft.com/office/drawing/2014/main" id="{4E06BA9A-46AC-41C4-A98C-029533A7FB5C}"/>
              </a:ext>
            </a:extLst>
          </p:cNvPr>
          <p:cNvPicPr>
            <a:picLocks noChangeAspect="1"/>
          </p:cNvPicPr>
          <p:nvPr/>
        </p:nvPicPr>
        <p:blipFill>
          <a:blip r:embed="rId11"/>
          <a:stretch>
            <a:fillRect/>
          </a:stretch>
        </p:blipFill>
        <p:spPr>
          <a:xfrm>
            <a:off x="8909946" y="3927550"/>
            <a:ext cx="2516811" cy="716497"/>
          </a:xfrm>
          <a:prstGeom prst="rect">
            <a:avLst/>
          </a:prstGeom>
        </p:spPr>
      </p:pic>
      <p:pic>
        <p:nvPicPr>
          <p:cNvPr id="45" name="图片 44">
            <a:extLst>
              <a:ext uri="{FF2B5EF4-FFF2-40B4-BE49-F238E27FC236}">
                <a16:creationId xmlns:a16="http://schemas.microsoft.com/office/drawing/2014/main" id="{A0CCC526-23FC-47DC-838C-DF993688B61E}"/>
              </a:ext>
            </a:extLst>
          </p:cNvPr>
          <p:cNvPicPr>
            <a:picLocks noChangeAspect="1"/>
          </p:cNvPicPr>
          <p:nvPr/>
        </p:nvPicPr>
        <p:blipFill>
          <a:blip r:embed="rId12"/>
          <a:stretch>
            <a:fillRect/>
          </a:stretch>
        </p:blipFill>
        <p:spPr>
          <a:xfrm>
            <a:off x="7173378" y="2926475"/>
            <a:ext cx="4253379" cy="771471"/>
          </a:xfrm>
          <a:prstGeom prst="rect">
            <a:avLst/>
          </a:prstGeom>
        </p:spPr>
      </p:pic>
      <p:sp>
        <p:nvSpPr>
          <p:cNvPr id="65" name="文本框 64">
            <a:extLst>
              <a:ext uri="{FF2B5EF4-FFF2-40B4-BE49-F238E27FC236}">
                <a16:creationId xmlns:a16="http://schemas.microsoft.com/office/drawing/2014/main" id="{CE7BDF29-1E95-4F22-B945-56B2375E34D5}"/>
              </a:ext>
            </a:extLst>
          </p:cNvPr>
          <p:cNvSpPr txBox="1"/>
          <p:nvPr/>
        </p:nvSpPr>
        <p:spPr>
          <a:xfrm>
            <a:off x="7412477" y="4833384"/>
            <a:ext cx="4014280" cy="1200329"/>
          </a:xfrm>
          <a:prstGeom prst="rect">
            <a:avLst/>
          </a:prstGeom>
          <a:solidFill>
            <a:schemeClr val="tx1"/>
          </a:solidFill>
        </p:spPr>
        <p:txBody>
          <a:bodyPr wrap="square">
            <a:spAutoFit/>
          </a:bodyPr>
          <a:lstStyle/>
          <a:p>
            <a:r>
              <a:rPr lang="zh-CN" altLang="en-US" dirty="0">
                <a:solidFill>
                  <a:schemeClr val="bg1"/>
                </a:solidFill>
              </a:rPr>
              <a:t>为了方便计算，定义</a:t>
            </a:r>
            <a:r>
              <a:rPr lang="en-US" altLang="zh-CN" dirty="0">
                <a:solidFill>
                  <a:schemeClr val="bg1"/>
                </a:solidFill>
              </a:rPr>
              <a:t>ξ</a:t>
            </a:r>
            <a:r>
              <a:rPr lang="zh-CN" altLang="en-US" dirty="0">
                <a:solidFill>
                  <a:schemeClr val="bg1"/>
                </a:solidFill>
              </a:rPr>
              <a:t>的变量。</a:t>
            </a:r>
            <a:endParaRPr lang="en-US" altLang="zh-CN" dirty="0">
              <a:solidFill>
                <a:schemeClr val="bg1"/>
              </a:solidFill>
            </a:endParaRPr>
          </a:p>
          <a:p>
            <a:r>
              <a:rPr lang="en-US" altLang="zh-CN" dirty="0">
                <a:solidFill>
                  <a:schemeClr val="bg1"/>
                </a:solidFill>
              </a:rPr>
              <a:t>ξ</a:t>
            </a:r>
            <a:r>
              <a:rPr lang="zh-CN" altLang="en-US" dirty="0">
                <a:solidFill>
                  <a:schemeClr val="bg1"/>
                </a:solidFill>
              </a:rPr>
              <a:t>两个参数：前向变量</a:t>
            </a:r>
            <a:r>
              <a:rPr lang="en-US" altLang="zh-CN" dirty="0">
                <a:solidFill>
                  <a:schemeClr val="bg1"/>
                </a:solidFill>
              </a:rPr>
              <a:t>α</a:t>
            </a:r>
            <a:r>
              <a:rPr lang="zh-CN" altLang="en-US" dirty="0">
                <a:solidFill>
                  <a:schemeClr val="bg1"/>
                </a:solidFill>
              </a:rPr>
              <a:t>和后向变量</a:t>
            </a:r>
            <a:r>
              <a:rPr lang="en-US" altLang="zh-CN" dirty="0">
                <a:solidFill>
                  <a:schemeClr val="bg1"/>
                </a:solidFill>
              </a:rPr>
              <a:t>β</a:t>
            </a:r>
            <a:r>
              <a:rPr lang="zh-CN" altLang="en-US" dirty="0">
                <a:solidFill>
                  <a:schemeClr val="bg1"/>
                </a:solidFill>
              </a:rPr>
              <a:t>。前向变量</a:t>
            </a:r>
            <a:r>
              <a:rPr lang="en-US" altLang="zh-CN" dirty="0">
                <a:solidFill>
                  <a:schemeClr val="bg1"/>
                </a:solidFill>
              </a:rPr>
              <a:t>α</a:t>
            </a:r>
            <a:r>
              <a:rPr lang="zh-CN" altLang="en-US" dirty="0">
                <a:solidFill>
                  <a:schemeClr val="bg1"/>
                </a:solidFill>
              </a:rPr>
              <a:t>和后向变量</a:t>
            </a:r>
            <a:r>
              <a:rPr lang="en-US" altLang="zh-CN" dirty="0">
                <a:solidFill>
                  <a:schemeClr val="bg1"/>
                </a:solidFill>
              </a:rPr>
              <a:t>β</a:t>
            </a:r>
          </a:p>
          <a:p>
            <a:r>
              <a:rPr lang="zh-CN" altLang="en-US" dirty="0">
                <a:solidFill>
                  <a:schemeClr val="bg1"/>
                </a:solidFill>
              </a:rPr>
              <a:t>由前向算法和后向算法分别计算获得。</a:t>
            </a:r>
          </a:p>
        </p:txBody>
      </p:sp>
      <p:sp>
        <p:nvSpPr>
          <p:cNvPr id="67" name="文本框 66">
            <a:extLst>
              <a:ext uri="{FF2B5EF4-FFF2-40B4-BE49-F238E27FC236}">
                <a16:creationId xmlns:a16="http://schemas.microsoft.com/office/drawing/2014/main" id="{D6BC4A1A-8770-4C20-BA95-88AF035BA140}"/>
              </a:ext>
            </a:extLst>
          </p:cNvPr>
          <p:cNvSpPr txBox="1"/>
          <p:nvPr/>
        </p:nvSpPr>
        <p:spPr>
          <a:xfrm>
            <a:off x="7347626" y="6227321"/>
            <a:ext cx="3229583" cy="230832"/>
          </a:xfrm>
          <a:prstGeom prst="rect">
            <a:avLst/>
          </a:prstGeom>
          <a:noFill/>
        </p:spPr>
        <p:txBody>
          <a:bodyPr wrap="square">
            <a:spAutoFit/>
          </a:bodyPr>
          <a:lstStyle/>
          <a:p>
            <a:r>
              <a:rPr lang="en-US" altLang="zh-CN" sz="900" dirty="0"/>
              <a:t>https://blog.csdn.net/firparks/article/details/54934112</a:t>
            </a:r>
            <a:endParaRPr lang="zh-CN" altLang="en-US" sz="900" dirty="0"/>
          </a:p>
        </p:txBody>
      </p:sp>
      <p:sp>
        <p:nvSpPr>
          <p:cNvPr id="69" name="文本框 68">
            <a:extLst>
              <a:ext uri="{FF2B5EF4-FFF2-40B4-BE49-F238E27FC236}">
                <a16:creationId xmlns:a16="http://schemas.microsoft.com/office/drawing/2014/main" id="{5CBFAAEA-9EA2-44E3-A873-C87EBC867486}"/>
              </a:ext>
            </a:extLst>
          </p:cNvPr>
          <p:cNvSpPr txBox="1"/>
          <p:nvPr/>
        </p:nvSpPr>
        <p:spPr>
          <a:xfrm>
            <a:off x="7347626" y="6502955"/>
            <a:ext cx="3825347" cy="230832"/>
          </a:xfrm>
          <a:prstGeom prst="rect">
            <a:avLst/>
          </a:prstGeom>
          <a:noFill/>
        </p:spPr>
        <p:txBody>
          <a:bodyPr wrap="square">
            <a:spAutoFit/>
          </a:bodyPr>
          <a:lstStyle/>
          <a:p>
            <a:r>
              <a:rPr lang="en-US" altLang="zh-CN" sz="900" dirty="0"/>
              <a:t>http://www.hankcs.com/ml/em-algorithm-and-its-generalization.html</a:t>
            </a:r>
            <a:endParaRPr lang="zh-CN" altLang="en-US" sz="900" dirty="0"/>
          </a:p>
        </p:txBody>
      </p:sp>
      <p:sp>
        <p:nvSpPr>
          <p:cNvPr id="71" name="文本框 70">
            <a:extLst>
              <a:ext uri="{FF2B5EF4-FFF2-40B4-BE49-F238E27FC236}">
                <a16:creationId xmlns:a16="http://schemas.microsoft.com/office/drawing/2014/main" id="{9B83A36A-5C20-4D7F-A6AF-2D8B21E67D16}"/>
              </a:ext>
            </a:extLst>
          </p:cNvPr>
          <p:cNvSpPr txBox="1"/>
          <p:nvPr/>
        </p:nvSpPr>
        <p:spPr>
          <a:xfrm>
            <a:off x="680321" y="1565748"/>
            <a:ext cx="2477926" cy="369332"/>
          </a:xfrm>
          <a:prstGeom prst="rect">
            <a:avLst/>
          </a:prstGeom>
          <a:noFill/>
        </p:spPr>
        <p:txBody>
          <a:bodyPr wrap="square">
            <a:spAutoFit/>
          </a:bodyPr>
          <a:lstStyle/>
          <a:p>
            <a:r>
              <a:rPr lang="zh-CN" altLang="en-US" dirty="0"/>
              <a:t>也称：前向</a:t>
            </a:r>
            <a:r>
              <a:rPr lang="en-US" altLang="zh-CN" dirty="0"/>
              <a:t>-</a:t>
            </a:r>
            <a:r>
              <a:rPr lang="zh-CN" altLang="en-US" dirty="0"/>
              <a:t>后向算法</a:t>
            </a:r>
          </a:p>
        </p:txBody>
      </p:sp>
    </p:spTree>
    <p:extLst>
      <p:ext uri="{BB962C8B-B14F-4D97-AF65-F5344CB8AC3E}">
        <p14:creationId xmlns:p14="http://schemas.microsoft.com/office/powerpoint/2010/main" val="2620149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C5C66-5134-4FC9-8CC2-F09F1966161E}"/>
              </a:ext>
            </a:extLst>
          </p:cNvPr>
          <p:cNvSpPr>
            <a:spLocks noGrp="1"/>
          </p:cNvSpPr>
          <p:nvPr>
            <p:ph type="title"/>
          </p:nvPr>
        </p:nvSpPr>
        <p:spPr/>
        <p:txBody>
          <a:bodyPr/>
          <a:lstStyle/>
          <a:p>
            <a:pPr algn="l"/>
            <a:r>
              <a:rPr lang="en-US" altLang="zh-CN" b="1" i="0" dirty="0">
                <a:effectLst/>
                <a:latin typeface="Helvetica" panose="020B0604020202020204" pitchFamily="34" charset="0"/>
              </a:rPr>
              <a:t>EM</a:t>
            </a:r>
            <a:r>
              <a:rPr lang="zh-CN" altLang="en-US" b="1" i="0" dirty="0">
                <a:effectLst/>
                <a:latin typeface="Helvetica" panose="020B0604020202020204" pitchFamily="34" charset="0"/>
              </a:rPr>
              <a:t>算法的简明实现</a:t>
            </a:r>
          </a:p>
        </p:txBody>
      </p:sp>
      <p:sp>
        <p:nvSpPr>
          <p:cNvPr id="5" name="文本框 4">
            <a:extLst>
              <a:ext uri="{FF2B5EF4-FFF2-40B4-BE49-F238E27FC236}">
                <a16:creationId xmlns:a16="http://schemas.microsoft.com/office/drawing/2014/main" id="{422348E3-79A6-4644-9142-F386A7000639}"/>
              </a:ext>
            </a:extLst>
          </p:cNvPr>
          <p:cNvSpPr txBox="1"/>
          <p:nvPr/>
        </p:nvSpPr>
        <p:spPr>
          <a:xfrm>
            <a:off x="304800" y="2290387"/>
            <a:ext cx="10901464" cy="4124206"/>
          </a:xfrm>
          <a:prstGeom prst="rect">
            <a:avLst/>
          </a:prstGeom>
          <a:solidFill>
            <a:schemeClr val="accent1">
              <a:lumMod val="50000"/>
            </a:schemeClr>
          </a:solidFill>
        </p:spPr>
        <p:txBody>
          <a:bodyPr wrap="square">
            <a:spAutoFit/>
          </a:bodyPr>
          <a:lstStyle/>
          <a:p>
            <a:r>
              <a:rPr lang="zh-CN" altLang="en-US" sz="3200" dirty="0"/>
              <a:t>双硬币模型</a:t>
            </a:r>
            <a:endParaRPr lang="en-US" altLang="zh-CN" sz="3200" dirty="0"/>
          </a:p>
          <a:p>
            <a:endParaRPr lang="zh-CN" altLang="en-US" sz="3200" dirty="0"/>
          </a:p>
          <a:p>
            <a:r>
              <a:rPr lang="zh-CN" altLang="en-US" dirty="0"/>
              <a:t>假设有两枚硬币</a:t>
            </a:r>
            <a:r>
              <a:rPr lang="en-US" altLang="zh-CN" dirty="0"/>
              <a:t>A</a:t>
            </a:r>
            <a:r>
              <a:rPr lang="zh-CN" altLang="en-US" dirty="0"/>
              <a:t>、</a:t>
            </a:r>
            <a:r>
              <a:rPr lang="en-US" altLang="zh-CN" dirty="0"/>
              <a:t>B</a:t>
            </a:r>
            <a:r>
              <a:rPr lang="zh-CN" altLang="en-US" dirty="0"/>
              <a:t>，以相同的概率随机选择一个硬币，进行如下的抛硬币实验：</a:t>
            </a:r>
            <a:endParaRPr lang="en-US" altLang="zh-CN" dirty="0"/>
          </a:p>
          <a:p>
            <a:r>
              <a:rPr lang="zh-CN" altLang="en-US" dirty="0"/>
              <a:t>共做</a:t>
            </a:r>
            <a:r>
              <a:rPr lang="en-US" altLang="zh-CN" dirty="0"/>
              <a:t>5</a:t>
            </a:r>
            <a:r>
              <a:rPr lang="zh-CN" altLang="en-US" dirty="0"/>
              <a:t>次实验，每次实验独立的抛十次，结果如图中</a:t>
            </a:r>
            <a:r>
              <a:rPr lang="en-US" altLang="zh-CN" dirty="0"/>
              <a:t>a</a:t>
            </a:r>
            <a:r>
              <a:rPr lang="zh-CN" altLang="en-US" dirty="0"/>
              <a:t>所示，例如某次实验产生了</a:t>
            </a:r>
            <a:r>
              <a:rPr lang="en-US" altLang="zh-CN" dirty="0"/>
              <a:t>H</a:t>
            </a:r>
            <a:r>
              <a:rPr lang="zh-CN" altLang="en-US" dirty="0"/>
              <a:t>、</a:t>
            </a:r>
            <a:r>
              <a:rPr lang="en-US" altLang="zh-CN" dirty="0"/>
              <a:t>T</a:t>
            </a:r>
            <a:r>
              <a:rPr lang="zh-CN" altLang="en-US" dirty="0"/>
              <a:t>、</a:t>
            </a:r>
            <a:r>
              <a:rPr lang="en-US" altLang="zh-CN" dirty="0"/>
              <a:t>T</a:t>
            </a:r>
            <a:r>
              <a:rPr lang="zh-CN" altLang="en-US" dirty="0"/>
              <a:t>、</a:t>
            </a:r>
            <a:r>
              <a:rPr lang="en-US" altLang="zh-CN" dirty="0"/>
              <a:t>T</a:t>
            </a:r>
            <a:r>
              <a:rPr lang="zh-CN" altLang="en-US" dirty="0"/>
              <a:t>、</a:t>
            </a:r>
            <a:r>
              <a:rPr lang="en-US" altLang="zh-CN" dirty="0"/>
              <a:t>H</a:t>
            </a:r>
            <a:r>
              <a:rPr lang="zh-CN" altLang="en-US" dirty="0"/>
              <a:t>、</a:t>
            </a:r>
            <a:r>
              <a:rPr lang="en-US" altLang="zh-CN" dirty="0"/>
              <a:t>H</a:t>
            </a:r>
            <a:r>
              <a:rPr lang="zh-CN" altLang="en-US" dirty="0"/>
              <a:t>、</a:t>
            </a:r>
            <a:r>
              <a:rPr lang="en-US" altLang="zh-CN" dirty="0"/>
              <a:t>T</a:t>
            </a:r>
            <a:r>
              <a:rPr lang="zh-CN" altLang="en-US" dirty="0"/>
              <a:t>、</a:t>
            </a:r>
            <a:r>
              <a:rPr lang="en-US" altLang="zh-CN" dirty="0"/>
              <a:t>H</a:t>
            </a:r>
            <a:r>
              <a:rPr lang="zh-CN" altLang="en-US" dirty="0"/>
              <a:t>、</a:t>
            </a:r>
            <a:r>
              <a:rPr lang="en-US" altLang="zh-CN" dirty="0"/>
              <a:t>T</a:t>
            </a:r>
            <a:r>
              <a:rPr lang="zh-CN" altLang="en-US" dirty="0"/>
              <a:t>、</a:t>
            </a:r>
            <a:r>
              <a:rPr lang="en-US" altLang="zh-CN" dirty="0"/>
              <a:t>H</a:t>
            </a:r>
            <a:r>
              <a:rPr lang="zh-CN" altLang="en-US" dirty="0"/>
              <a:t>，</a:t>
            </a:r>
            <a:r>
              <a:rPr lang="en-US" altLang="zh-CN" dirty="0"/>
              <a:t>H</a:t>
            </a:r>
            <a:r>
              <a:rPr lang="zh-CN" altLang="en-US" dirty="0"/>
              <a:t>代表正面朝上。</a:t>
            </a:r>
          </a:p>
          <a:p>
            <a:endParaRPr lang="zh-CN" altLang="en-US" dirty="0"/>
          </a:p>
          <a:p>
            <a:r>
              <a:rPr lang="zh-CN" altLang="en-US" dirty="0"/>
              <a:t>假设试验数据记录员可能是实习生，业务不一定熟悉，造成</a:t>
            </a:r>
            <a:r>
              <a:rPr lang="en-US" altLang="zh-CN" dirty="0"/>
              <a:t>a</a:t>
            </a:r>
            <a:r>
              <a:rPr lang="zh-CN" altLang="en-US" dirty="0"/>
              <a:t>和</a:t>
            </a:r>
            <a:r>
              <a:rPr lang="en-US" altLang="zh-CN" dirty="0"/>
              <a:t>b</a:t>
            </a:r>
            <a:r>
              <a:rPr lang="zh-CN" altLang="en-US" dirty="0"/>
              <a:t>两种情况</a:t>
            </a:r>
          </a:p>
          <a:p>
            <a:endParaRPr lang="zh-CN" altLang="en-US" dirty="0"/>
          </a:p>
          <a:p>
            <a:r>
              <a:rPr lang="en-US" altLang="zh-CN" dirty="0"/>
              <a:t>a</a:t>
            </a:r>
            <a:r>
              <a:rPr lang="zh-CN" altLang="en-US" dirty="0"/>
              <a:t>表示实习生记录了详细的试验数据，我们可以观测到试验数据中每次选择的是</a:t>
            </a:r>
            <a:r>
              <a:rPr lang="en-US" altLang="zh-CN" dirty="0"/>
              <a:t>A</a:t>
            </a:r>
            <a:r>
              <a:rPr lang="zh-CN" altLang="en-US" dirty="0"/>
              <a:t>还是</a:t>
            </a:r>
            <a:r>
              <a:rPr lang="en-US" altLang="zh-CN" dirty="0"/>
              <a:t>B</a:t>
            </a:r>
          </a:p>
          <a:p>
            <a:endParaRPr lang="en-US" altLang="zh-CN" dirty="0"/>
          </a:p>
          <a:p>
            <a:r>
              <a:rPr lang="en-US" altLang="zh-CN" dirty="0"/>
              <a:t>b</a:t>
            </a:r>
            <a:r>
              <a:rPr lang="zh-CN" altLang="en-US" dirty="0"/>
              <a:t>表示实习生忘了记录每次试验选择的是</a:t>
            </a:r>
            <a:r>
              <a:rPr lang="en-US" altLang="zh-CN" dirty="0"/>
              <a:t>A</a:t>
            </a:r>
            <a:r>
              <a:rPr lang="zh-CN" altLang="en-US" dirty="0"/>
              <a:t>还是</a:t>
            </a:r>
            <a:r>
              <a:rPr lang="en-US" altLang="zh-CN" dirty="0"/>
              <a:t>B</a:t>
            </a:r>
            <a:r>
              <a:rPr lang="zh-CN" altLang="en-US" dirty="0"/>
              <a:t>，我们无法观测实验数据中选择的硬币是哪个</a:t>
            </a:r>
          </a:p>
          <a:p>
            <a:endParaRPr lang="zh-CN" altLang="en-US" dirty="0"/>
          </a:p>
          <a:p>
            <a:r>
              <a:rPr lang="zh-CN" altLang="en-US" dirty="0"/>
              <a:t>问在两种情况下分别如何估计两个硬币正面出现的概率？</a:t>
            </a:r>
          </a:p>
        </p:txBody>
      </p:sp>
    </p:spTree>
    <p:extLst>
      <p:ext uri="{BB962C8B-B14F-4D97-AF65-F5344CB8AC3E}">
        <p14:creationId xmlns:p14="http://schemas.microsoft.com/office/powerpoint/2010/main" val="2417853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FF5E3E3-18E6-4314-8318-78CC51DF4DEB}"/>
              </a:ext>
            </a:extLst>
          </p:cNvPr>
          <p:cNvPicPr>
            <a:picLocks noChangeAspect="1"/>
          </p:cNvPicPr>
          <p:nvPr/>
        </p:nvPicPr>
        <p:blipFill>
          <a:blip r:embed="rId2"/>
          <a:stretch>
            <a:fillRect/>
          </a:stretch>
        </p:blipFill>
        <p:spPr>
          <a:xfrm>
            <a:off x="279782" y="115298"/>
            <a:ext cx="5751367" cy="6627403"/>
          </a:xfrm>
          <a:prstGeom prst="rect">
            <a:avLst/>
          </a:prstGeom>
        </p:spPr>
      </p:pic>
      <p:sp>
        <p:nvSpPr>
          <p:cNvPr id="6" name="文本框 5">
            <a:extLst>
              <a:ext uri="{FF2B5EF4-FFF2-40B4-BE49-F238E27FC236}">
                <a16:creationId xmlns:a16="http://schemas.microsoft.com/office/drawing/2014/main" id="{5C2B4BE1-02AE-4E7D-98AF-DB7A85A87D7C}"/>
              </a:ext>
            </a:extLst>
          </p:cNvPr>
          <p:cNvSpPr txBox="1"/>
          <p:nvPr/>
        </p:nvSpPr>
        <p:spPr>
          <a:xfrm>
            <a:off x="6284067" y="2281084"/>
            <a:ext cx="5304817" cy="1754326"/>
          </a:xfrm>
          <a:prstGeom prst="rect">
            <a:avLst/>
          </a:prstGeom>
          <a:noFill/>
        </p:spPr>
        <p:txBody>
          <a:bodyPr wrap="square">
            <a:spAutoFit/>
          </a:bodyPr>
          <a:lstStyle/>
          <a:p>
            <a:r>
              <a:rPr lang="en-US" altLang="zh-CN" dirty="0"/>
              <a:t>a</a:t>
            </a:r>
            <a:r>
              <a:rPr lang="zh-CN" altLang="en-US" dirty="0"/>
              <a:t>情况相信大家都很熟悉，既然能观测到试验数据是哪枚硬币产生的，就可以统计正反面的出现次数，直接利用最大似然估计即可。</a:t>
            </a:r>
          </a:p>
          <a:p>
            <a:endParaRPr lang="zh-CN" altLang="en-US" dirty="0"/>
          </a:p>
          <a:p>
            <a:r>
              <a:rPr lang="en-US" altLang="zh-CN" dirty="0"/>
              <a:t>b</a:t>
            </a:r>
            <a:r>
              <a:rPr lang="zh-CN" altLang="en-US" dirty="0"/>
              <a:t>情况就无法直接进行最大似然估计了，只能用</a:t>
            </a:r>
            <a:r>
              <a:rPr lang="en-US" altLang="zh-CN" dirty="0"/>
              <a:t>EM</a:t>
            </a:r>
            <a:r>
              <a:rPr lang="zh-CN" altLang="en-US" dirty="0"/>
              <a:t>算法，接下来用简明</a:t>
            </a:r>
            <a:r>
              <a:rPr lang="en-US" altLang="zh-CN" dirty="0"/>
              <a:t>EM</a:t>
            </a:r>
            <a:r>
              <a:rPr lang="zh-CN" altLang="en-US" dirty="0"/>
              <a:t>算法</a:t>
            </a:r>
            <a:r>
              <a:rPr lang="en-US" altLang="zh-CN" dirty="0"/>
              <a:t>Python</a:t>
            </a:r>
            <a:r>
              <a:rPr lang="zh-CN" altLang="en-US" dirty="0"/>
              <a:t>实现。</a:t>
            </a:r>
          </a:p>
        </p:txBody>
      </p:sp>
      <p:sp>
        <p:nvSpPr>
          <p:cNvPr id="8" name="文本框 7">
            <a:extLst>
              <a:ext uri="{FF2B5EF4-FFF2-40B4-BE49-F238E27FC236}">
                <a16:creationId xmlns:a16="http://schemas.microsoft.com/office/drawing/2014/main" id="{93E863C1-DFC1-470A-80DC-1FDA2414D7BA}"/>
              </a:ext>
            </a:extLst>
          </p:cNvPr>
          <p:cNvSpPr txBox="1"/>
          <p:nvPr/>
        </p:nvSpPr>
        <p:spPr>
          <a:xfrm>
            <a:off x="6329464" y="4391507"/>
            <a:ext cx="5434519" cy="646331"/>
          </a:xfrm>
          <a:prstGeom prst="rect">
            <a:avLst/>
          </a:prstGeom>
          <a:noFill/>
        </p:spPr>
        <p:txBody>
          <a:bodyPr wrap="square">
            <a:spAutoFit/>
          </a:bodyPr>
          <a:lstStyle/>
          <a:p>
            <a:r>
              <a:rPr lang="zh-CN" altLang="en-US" dirty="0"/>
              <a:t>http://www.hankcs.com/ml/em-algorithm-and-its-generalization.html</a:t>
            </a:r>
          </a:p>
        </p:txBody>
      </p:sp>
    </p:spTree>
    <p:extLst>
      <p:ext uri="{BB962C8B-B14F-4D97-AF65-F5344CB8AC3E}">
        <p14:creationId xmlns:p14="http://schemas.microsoft.com/office/powerpoint/2010/main" val="1356968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706FB-5953-453F-911E-2193806EF836}"/>
              </a:ext>
            </a:extLst>
          </p:cNvPr>
          <p:cNvSpPr>
            <a:spLocks noGrp="1"/>
          </p:cNvSpPr>
          <p:nvPr>
            <p:ph type="title"/>
          </p:nvPr>
        </p:nvSpPr>
        <p:spPr/>
        <p:txBody>
          <a:bodyPr/>
          <a:lstStyle/>
          <a:p>
            <a:r>
              <a:rPr lang="zh-CN" altLang="en-US" dirty="0"/>
              <a:t>鲍姆</a:t>
            </a:r>
            <a:r>
              <a:rPr lang="en-US" altLang="zh-CN" dirty="0"/>
              <a:t>-</a:t>
            </a:r>
            <a:r>
              <a:rPr lang="zh-CN" altLang="en-US" dirty="0"/>
              <a:t>韦尔奇算法 实现</a:t>
            </a:r>
          </a:p>
        </p:txBody>
      </p:sp>
      <p:pic>
        <p:nvPicPr>
          <p:cNvPr id="5" name="图片 4">
            <a:extLst>
              <a:ext uri="{FF2B5EF4-FFF2-40B4-BE49-F238E27FC236}">
                <a16:creationId xmlns:a16="http://schemas.microsoft.com/office/drawing/2014/main" id="{257F518E-463C-4A9D-9DCD-11F54FD8EA92}"/>
              </a:ext>
            </a:extLst>
          </p:cNvPr>
          <p:cNvPicPr>
            <a:picLocks noChangeAspect="1"/>
          </p:cNvPicPr>
          <p:nvPr/>
        </p:nvPicPr>
        <p:blipFill>
          <a:blip r:embed="rId2"/>
          <a:stretch>
            <a:fillRect/>
          </a:stretch>
        </p:blipFill>
        <p:spPr>
          <a:xfrm>
            <a:off x="570074" y="2061622"/>
            <a:ext cx="5208156" cy="4582370"/>
          </a:xfrm>
          <a:prstGeom prst="rect">
            <a:avLst/>
          </a:prstGeom>
        </p:spPr>
      </p:pic>
      <p:pic>
        <p:nvPicPr>
          <p:cNvPr id="7" name="图片 6">
            <a:extLst>
              <a:ext uri="{FF2B5EF4-FFF2-40B4-BE49-F238E27FC236}">
                <a16:creationId xmlns:a16="http://schemas.microsoft.com/office/drawing/2014/main" id="{5ABD3FA0-4C7B-4EC4-8ED0-64973326ACDE}"/>
              </a:ext>
            </a:extLst>
          </p:cNvPr>
          <p:cNvPicPr>
            <a:picLocks noChangeAspect="1"/>
          </p:cNvPicPr>
          <p:nvPr/>
        </p:nvPicPr>
        <p:blipFill>
          <a:blip r:embed="rId3"/>
          <a:stretch>
            <a:fillRect/>
          </a:stretch>
        </p:blipFill>
        <p:spPr>
          <a:xfrm>
            <a:off x="6529484" y="661770"/>
            <a:ext cx="4196882" cy="5982222"/>
          </a:xfrm>
          <a:prstGeom prst="rect">
            <a:avLst/>
          </a:prstGeom>
        </p:spPr>
      </p:pic>
    </p:spTree>
    <p:extLst>
      <p:ext uri="{BB962C8B-B14F-4D97-AF65-F5344CB8AC3E}">
        <p14:creationId xmlns:p14="http://schemas.microsoft.com/office/powerpoint/2010/main" val="576524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7637-91A5-4950-B359-E1FF107A57E8}"/>
              </a:ext>
            </a:extLst>
          </p:cNvPr>
          <p:cNvSpPr>
            <a:spLocks noGrp="1"/>
          </p:cNvSpPr>
          <p:nvPr>
            <p:ph type="title"/>
          </p:nvPr>
        </p:nvSpPr>
        <p:spPr/>
        <p:txBody>
          <a:bodyPr/>
          <a:lstStyle/>
          <a:p>
            <a:r>
              <a:rPr lang="en-US" altLang="zh-CN" dirty="0"/>
              <a:t>HMM</a:t>
            </a:r>
            <a:r>
              <a:rPr lang="zh-CN" altLang="en-US" dirty="0"/>
              <a:t>总结</a:t>
            </a:r>
          </a:p>
        </p:txBody>
      </p:sp>
      <p:pic>
        <p:nvPicPr>
          <p:cNvPr id="5" name="图片 4">
            <a:extLst>
              <a:ext uri="{FF2B5EF4-FFF2-40B4-BE49-F238E27FC236}">
                <a16:creationId xmlns:a16="http://schemas.microsoft.com/office/drawing/2014/main" id="{995AFCE8-7A69-4B06-BE84-893AD491EC27}"/>
              </a:ext>
            </a:extLst>
          </p:cNvPr>
          <p:cNvPicPr>
            <a:picLocks noChangeAspect="1"/>
          </p:cNvPicPr>
          <p:nvPr/>
        </p:nvPicPr>
        <p:blipFill>
          <a:blip r:embed="rId2"/>
          <a:stretch>
            <a:fillRect/>
          </a:stretch>
        </p:blipFill>
        <p:spPr>
          <a:xfrm>
            <a:off x="6255268" y="544749"/>
            <a:ext cx="5477812" cy="3102838"/>
          </a:xfrm>
          <a:prstGeom prst="rect">
            <a:avLst/>
          </a:prstGeom>
        </p:spPr>
      </p:pic>
      <p:sp>
        <p:nvSpPr>
          <p:cNvPr id="6" name="内容占位符 2">
            <a:extLst>
              <a:ext uri="{FF2B5EF4-FFF2-40B4-BE49-F238E27FC236}">
                <a16:creationId xmlns:a16="http://schemas.microsoft.com/office/drawing/2014/main" id="{272BB00C-1FF7-4B61-95A2-E96F69E63A81}"/>
              </a:ext>
            </a:extLst>
          </p:cNvPr>
          <p:cNvSpPr>
            <a:spLocks noGrp="1"/>
          </p:cNvSpPr>
          <p:nvPr>
            <p:ph idx="1"/>
          </p:nvPr>
        </p:nvSpPr>
        <p:spPr>
          <a:xfrm>
            <a:off x="305343" y="3732563"/>
            <a:ext cx="11458640" cy="2836850"/>
          </a:xfrm>
          <a:solidFill>
            <a:schemeClr val="accent1">
              <a:lumMod val="50000"/>
            </a:schemeClr>
          </a:solidFill>
        </p:spPr>
        <p:txBody>
          <a:bodyPr>
            <a:normAutofit/>
          </a:bodyPr>
          <a:lstStyle/>
          <a:p>
            <a:pPr marL="0" indent="0">
              <a:buNone/>
            </a:pPr>
            <a:r>
              <a:rPr lang="en-US" altLang="zh-CN" dirty="0"/>
              <a:t>1. </a:t>
            </a:r>
            <a:r>
              <a:rPr lang="zh-CN" altLang="en-US" dirty="0"/>
              <a:t>根据</a:t>
            </a:r>
            <a:r>
              <a:rPr lang="en-US" altLang="zh-CN" dirty="0"/>
              <a:t>HMM</a:t>
            </a:r>
            <a:r>
              <a:rPr lang="zh-CN" altLang="en-US" dirty="0"/>
              <a:t>得到一个可观察状态序列的概率</a:t>
            </a:r>
            <a:r>
              <a:rPr lang="en-US" altLang="zh-CN" dirty="0"/>
              <a:t>( </a:t>
            </a:r>
            <a:r>
              <a:rPr lang="zh-CN" altLang="en-US" dirty="0"/>
              <a:t>评价 </a:t>
            </a:r>
            <a:r>
              <a:rPr lang="en-US" altLang="zh-CN" dirty="0"/>
              <a:t>)</a:t>
            </a:r>
          </a:p>
          <a:p>
            <a:pPr marL="457200" lvl="1" indent="0">
              <a:buNone/>
            </a:pPr>
            <a:r>
              <a:rPr lang="zh-CN" altLang="en-US" sz="1200" dirty="0">
                <a:highlight>
                  <a:srgbClr val="0000FF"/>
                </a:highlight>
              </a:rPr>
              <a:t>前向算法</a:t>
            </a:r>
            <a:r>
              <a:rPr lang="en-US" altLang="zh-CN" sz="1200" dirty="0"/>
              <a:t>(Forward Algorithm)</a:t>
            </a:r>
            <a:r>
              <a:rPr lang="zh-CN" altLang="en-US" sz="1200" dirty="0"/>
              <a:t>、</a:t>
            </a:r>
            <a:r>
              <a:rPr lang="zh-CN" altLang="en-US" sz="1200" dirty="0">
                <a:highlight>
                  <a:srgbClr val="0000FF"/>
                </a:highlight>
              </a:rPr>
              <a:t>后向算法</a:t>
            </a:r>
            <a:r>
              <a:rPr lang="en-US" altLang="zh-CN" sz="1200" dirty="0"/>
              <a:t>(Backward Algorithm)</a:t>
            </a:r>
          </a:p>
          <a:p>
            <a:pPr lvl="1"/>
            <a:endParaRPr lang="zh-CN" altLang="en-US" sz="1600" dirty="0"/>
          </a:p>
          <a:p>
            <a:pPr marL="0" indent="0">
              <a:buNone/>
            </a:pPr>
            <a:r>
              <a:rPr lang="en-US" altLang="zh-CN" dirty="0"/>
              <a:t>2. </a:t>
            </a:r>
            <a:r>
              <a:rPr lang="zh-CN" altLang="en-US" dirty="0"/>
              <a:t>找到一个隐藏状态的序列使这个序列产生一个可观察状态序列的概率最大</a:t>
            </a:r>
            <a:r>
              <a:rPr lang="en-US" altLang="zh-CN" dirty="0"/>
              <a:t>( </a:t>
            </a:r>
            <a:r>
              <a:rPr lang="zh-CN" altLang="en-US" dirty="0"/>
              <a:t>解码 </a:t>
            </a:r>
            <a:r>
              <a:rPr lang="en-US" altLang="zh-CN" dirty="0"/>
              <a:t>)</a:t>
            </a:r>
          </a:p>
          <a:p>
            <a:pPr marL="457200" lvl="1" indent="0">
              <a:buNone/>
            </a:pPr>
            <a:r>
              <a:rPr lang="zh-CN" altLang="en-US" sz="1200" dirty="0">
                <a:highlight>
                  <a:srgbClr val="0000FF"/>
                </a:highlight>
              </a:rPr>
              <a:t>维特比算法</a:t>
            </a:r>
            <a:r>
              <a:rPr lang="en-US" altLang="zh-CN" sz="1200" dirty="0"/>
              <a:t>(Viterbi Algorithm)</a:t>
            </a:r>
          </a:p>
          <a:p>
            <a:pPr lvl="1"/>
            <a:endParaRPr lang="zh-CN" altLang="en-US" sz="1600" dirty="0"/>
          </a:p>
          <a:p>
            <a:pPr marL="0" indent="0">
              <a:buNone/>
            </a:pPr>
            <a:r>
              <a:rPr lang="en-US" altLang="zh-CN" dirty="0"/>
              <a:t>3. </a:t>
            </a:r>
            <a:r>
              <a:rPr lang="zh-CN" altLang="en-US" dirty="0"/>
              <a:t>根据一个可以观察到的状态序列集</a:t>
            </a:r>
            <a:r>
              <a:rPr lang="en-US" altLang="zh-CN" dirty="0"/>
              <a:t>, </a:t>
            </a:r>
            <a:r>
              <a:rPr lang="zh-CN" altLang="en-US" dirty="0"/>
              <a:t>产生一个</a:t>
            </a:r>
            <a:r>
              <a:rPr lang="en-US" altLang="zh-CN" dirty="0"/>
              <a:t>HMM</a:t>
            </a:r>
            <a:r>
              <a:rPr lang="zh-CN" altLang="en-US" dirty="0"/>
              <a:t>（ 学习 ）</a:t>
            </a:r>
            <a:endParaRPr lang="en-US" altLang="zh-CN" dirty="0"/>
          </a:p>
          <a:p>
            <a:pPr marL="457200" lvl="1" indent="0">
              <a:buNone/>
            </a:pPr>
            <a:r>
              <a:rPr lang="zh-CN" altLang="en-US" sz="1200" dirty="0">
                <a:highlight>
                  <a:srgbClr val="0000FF"/>
                </a:highlight>
              </a:rPr>
              <a:t>最大期望算法</a:t>
            </a:r>
            <a:r>
              <a:rPr lang="zh-CN" altLang="en-US" sz="1200" dirty="0"/>
              <a:t>（</a:t>
            </a:r>
            <a:r>
              <a:rPr lang="en-US" altLang="zh-CN" sz="1200" dirty="0"/>
              <a:t>Expectation-Maximization algorithm, EM</a:t>
            </a:r>
            <a:r>
              <a:rPr lang="zh-CN" altLang="en-US" sz="1200" dirty="0"/>
              <a:t>）、</a:t>
            </a:r>
            <a:r>
              <a:rPr lang="zh-CN" altLang="en-US" sz="1200" dirty="0">
                <a:highlight>
                  <a:srgbClr val="0000FF"/>
                </a:highlight>
              </a:rPr>
              <a:t>鲍姆</a:t>
            </a:r>
            <a:r>
              <a:rPr lang="en-US" altLang="zh-CN" sz="1200" dirty="0">
                <a:highlight>
                  <a:srgbClr val="0000FF"/>
                </a:highlight>
              </a:rPr>
              <a:t>-</a:t>
            </a:r>
            <a:r>
              <a:rPr lang="zh-CN" altLang="en-US" sz="1200" dirty="0">
                <a:highlight>
                  <a:srgbClr val="0000FF"/>
                </a:highlight>
              </a:rPr>
              <a:t>韦尔奇算法</a:t>
            </a:r>
            <a:r>
              <a:rPr lang="en-US" altLang="zh-CN" sz="1200" dirty="0"/>
              <a:t>(Baum-Welch Algorithm) </a:t>
            </a:r>
            <a:endParaRPr lang="zh-CN" altLang="en-US" sz="1800" dirty="0"/>
          </a:p>
        </p:txBody>
      </p:sp>
      <p:pic>
        <p:nvPicPr>
          <p:cNvPr id="8" name="图片 7">
            <a:extLst>
              <a:ext uri="{FF2B5EF4-FFF2-40B4-BE49-F238E27FC236}">
                <a16:creationId xmlns:a16="http://schemas.microsoft.com/office/drawing/2014/main" id="{B2CA4828-57B6-47B0-B93A-FB13A1320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343" y="1675711"/>
            <a:ext cx="5631391" cy="1971876"/>
          </a:xfrm>
          <a:prstGeom prst="rect">
            <a:avLst/>
          </a:prstGeom>
        </p:spPr>
      </p:pic>
    </p:spTree>
    <p:extLst>
      <p:ext uri="{BB962C8B-B14F-4D97-AF65-F5344CB8AC3E}">
        <p14:creationId xmlns:p14="http://schemas.microsoft.com/office/powerpoint/2010/main" val="3576403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ADF162C-8C31-4702-8C51-3D52B99A40F0}"/>
              </a:ext>
            </a:extLst>
          </p:cNvPr>
          <p:cNvSpPr/>
          <p:nvPr/>
        </p:nvSpPr>
        <p:spPr>
          <a:xfrm>
            <a:off x="3630456" y="3298074"/>
            <a:ext cx="4054395" cy="1323439"/>
          </a:xfrm>
          <a:prstGeom prst="rect">
            <a:avLst/>
          </a:prstGeom>
          <a:noFill/>
        </p:spPr>
        <p:txBody>
          <a:bodyPr wrap="square" lIns="91440" tIns="45720" rIns="91440" bIns="45720">
            <a:spAutoFit/>
          </a:bodyPr>
          <a:lstStyle/>
          <a:p>
            <a:pPr algn="ctr"/>
            <a:r>
              <a:rPr lang="en-US" altLang="zh-CN" sz="8000" b="1" dirty="0">
                <a:ln w="12700">
                  <a:solidFill>
                    <a:schemeClr val="accent3">
                      <a:lumMod val="50000"/>
                    </a:schemeClr>
                  </a:solidFill>
                  <a:prstDash val="solid"/>
                </a:ln>
                <a:effectLst>
                  <a:innerShdw blurRad="177800">
                    <a:schemeClr val="accent3">
                      <a:lumMod val="50000"/>
                    </a:schemeClr>
                  </a:innerShdw>
                </a:effectLst>
                <a:latin typeface="Franklin Gothic Book" panose="020B0503020102020204" pitchFamily="34" charset="0"/>
              </a:rPr>
              <a:t>THE END</a:t>
            </a:r>
            <a:endParaRPr lang="zh-CN" altLang="en-US" sz="8000" b="1" dirty="0">
              <a:ln w="12700">
                <a:solidFill>
                  <a:schemeClr val="accent3">
                    <a:lumMod val="50000"/>
                  </a:schemeClr>
                </a:solidFill>
                <a:prstDash val="solid"/>
              </a:ln>
              <a:effectLst>
                <a:innerShdw blurRad="177800">
                  <a:schemeClr val="accent3">
                    <a:lumMod val="50000"/>
                  </a:schemeClr>
                </a:innerShdw>
              </a:effectLst>
              <a:latin typeface="Franklin Gothic Book" panose="020B0503020102020204" pitchFamily="34" charset="0"/>
            </a:endParaRPr>
          </a:p>
        </p:txBody>
      </p:sp>
    </p:spTree>
    <p:extLst>
      <p:ext uri="{BB962C8B-B14F-4D97-AF65-F5344CB8AC3E}">
        <p14:creationId xmlns:p14="http://schemas.microsoft.com/office/powerpoint/2010/main" val="1615317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EBB0F-1261-4BFA-A085-BB97EC8CB50F}"/>
              </a:ext>
            </a:extLst>
          </p:cNvPr>
          <p:cNvSpPr>
            <a:spLocks noGrp="1"/>
          </p:cNvSpPr>
          <p:nvPr>
            <p:ph type="title"/>
          </p:nvPr>
        </p:nvSpPr>
        <p:spPr/>
        <p:txBody>
          <a:bodyPr/>
          <a:lstStyle/>
          <a:p>
            <a:r>
              <a:rPr lang="zh-CN" altLang="en-US" dirty="0"/>
              <a:t>马尔可夫过程（</a:t>
            </a:r>
            <a:r>
              <a:rPr lang="en-US" altLang="zh-CN" dirty="0"/>
              <a:t>Markov process</a:t>
            </a:r>
            <a:r>
              <a:rPr lang="zh-CN" altLang="en-US" dirty="0"/>
              <a:t>）</a:t>
            </a:r>
          </a:p>
        </p:txBody>
      </p:sp>
      <p:sp>
        <p:nvSpPr>
          <p:cNvPr id="3" name="内容占位符 2">
            <a:extLst>
              <a:ext uri="{FF2B5EF4-FFF2-40B4-BE49-F238E27FC236}">
                <a16:creationId xmlns:a16="http://schemas.microsoft.com/office/drawing/2014/main" id="{9A1F6769-7DC4-4EE1-83C7-4BCD7B801FCE}"/>
              </a:ext>
            </a:extLst>
          </p:cNvPr>
          <p:cNvSpPr>
            <a:spLocks noGrp="1"/>
          </p:cNvSpPr>
          <p:nvPr>
            <p:ph idx="1"/>
          </p:nvPr>
        </p:nvSpPr>
        <p:spPr>
          <a:xfrm>
            <a:off x="252302" y="2996723"/>
            <a:ext cx="11381978" cy="2656168"/>
          </a:xfrm>
          <a:solidFill>
            <a:schemeClr val="accent1">
              <a:lumMod val="50000"/>
            </a:schemeClr>
          </a:solidFill>
        </p:spPr>
        <p:txBody>
          <a:bodyPr>
            <a:normAutofit/>
          </a:bodyPr>
          <a:lstStyle/>
          <a:p>
            <a:r>
              <a:rPr lang="zh-CN" altLang="en-US" dirty="0"/>
              <a:t>“</a:t>
            </a:r>
            <a:r>
              <a:rPr lang="en-US" altLang="zh-CN" dirty="0"/>
              <a:t>t</a:t>
            </a:r>
            <a:r>
              <a:rPr lang="zh-CN" altLang="en-US" dirty="0"/>
              <a:t>时刻的状态只与</a:t>
            </a:r>
            <a:r>
              <a:rPr lang="en-US" altLang="zh-CN" dirty="0"/>
              <a:t>t-1</a:t>
            </a:r>
            <a:r>
              <a:rPr lang="zh-CN" altLang="en-US" dirty="0"/>
              <a:t>时刻状态有关” 的性质，称为</a:t>
            </a:r>
            <a:r>
              <a:rPr lang="zh-CN" altLang="en-US" dirty="0">
                <a:highlight>
                  <a:srgbClr val="008000"/>
                </a:highlight>
              </a:rPr>
              <a:t>马尔可夫性（或无后效性）</a:t>
            </a:r>
            <a:r>
              <a:rPr lang="zh-CN" altLang="en-US" dirty="0"/>
              <a:t>。</a:t>
            </a:r>
            <a:endParaRPr lang="en-US" altLang="zh-CN" dirty="0"/>
          </a:p>
          <a:p>
            <a:endParaRPr lang="en-US" altLang="zh-CN" dirty="0"/>
          </a:p>
          <a:p>
            <a:r>
              <a:rPr lang="zh-CN" altLang="en-US" dirty="0"/>
              <a:t>具有这种性质的过程称为</a:t>
            </a:r>
            <a:r>
              <a:rPr lang="zh-CN" altLang="en-US" dirty="0">
                <a:highlight>
                  <a:srgbClr val="008000"/>
                </a:highlight>
              </a:rPr>
              <a:t>马尔可夫过程</a:t>
            </a:r>
            <a:r>
              <a:rPr lang="zh-CN" altLang="en-US" dirty="0"/>
              <a:t>。</a:t>
            </a:r>
            <a:endParaRPr lang="en-US" altLang="zh-CN" dirty="0"/>
          </a:p>
          <a:p>
            <a:endParaRPr lang="en-US" altLang="zh-CN" dirty="0"/>
          </a:p>
          <a:p>
            <a:r>
              <a:rPr lang="zh-CN" altLang="en-US" dirty="0"/>
              <a:t>时间、状态都是离散的马尔可夫过程称为</a:t>
            </a:r>
            <a:r>
              <a:rPr lang="zh-CN" altLang="en-US" dirty="0">
                <a:highlight>
                  <a:srgbClr val="008000"/>
                </a:highlight>
              </a:rPr>
              <a:t>马尔可夫链。</a:t>
            </a:r>
            <a:endParaRPr lang="en-US" altLang="zh-CN" dirty="0"/>
          </a:p>
          <a:p>
            <a:endParaRPr lang="zh-CN" altLang="en-US" dirty="0"/>
          </a:p>
        </p:txBody>
      </p:sp>
    </p:spTree>
    <p:extLst>
      <p:ext uri="{BB962C8B-B14F-4D97-AF65-F5344CB8AC3E}">
        <p14:creationId xmlns:p14="http://schemas.microsoft.com/office/powerpoint/2010/main" val="1225218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6227C-4D7E-4440-ADB0-E5B0484219C7}"/>
              </a:ext>
            </a:extLst>
          </p:cNvPr>
          <p:cNvSpPr>
            <a:spLocks noGrp="1"/>
          </p:cNvSpPr>
          <p:nvPr>
            <p:ph type="title"/>
          </p:nvPr>
        </p:nvSpPr>
        <p:spPr/>
        <p:txBody>
          <a:bodyPr/>
          <a:lstStyle/>
          <a:p>
            <a:r>
              <a:rPr lang="zh-CN" altLang="en-US" dirty="0"/>
              <a:t>马尔可夫模型（</a:t>
            </a:r>
            <a:r>
              <a:rPr lang="en-US" altLang="zh-CN" dirty="0"/>
              <a:t>Markov Model</a:t>
            </a:r>
            <a:r>
              <a:rPr lang="zh-CN" altLang="en-US" dirty="0"/>
              <a:t>）</a:t>
            </a:r>
          </a:p>
        </p:txBody>
      </p:sp>
      <p:sp>
        <p:nvSpPr>
          <p:cNvPr id="3" name="内容占位符 2">
            <a:extLst>
              <a:ext uri="{FF2B5EF4-FFF2-40B4-BE49-F238E27FC236}">
                <a16:creationId xmlns:a16="http://schemas.microsoft.com/office/drawing/2014/main" id="{1107D7E2-070C-41DF-9140-1DC37C5B83BC}"/>
              </a:ext>
            </a:extLst>
          </p:cNvPr>
          <p:cNvSpPr>
            <a:spLocks noGrp="1"/>
          </p:cNvSpPr>
          <p:nvPr>
            <p:ph idx="1"/>
          </p:nvPr>
        </p:nvSpPr>
        <p:spPr>
          <a:xfrm>
            <a:off x="518193" y="2527777"/>
            <a:ext cx="9613861" cy="588751"/>
          </a:xfrm>
        </p:spPr>
        <p:txBody>
          <a:bodyPr>
            <a:normAutofit/>
          </a:bodyPr>
          <a:lstStyle/>
          <a:p>
            <a:pPr marL="0" indent="0">
              <a:buNone/>
            </a:pPr>
            <a:r>
              <a:rPr lang="zh-CN" altLang="en-US" dirty="0"/>
              <a:t>一阶马尔科夫过程，独立于时间</a:t>
            </a:r>
            <a:r>
              <a:rPr lang="en-US" altLang="zh-CN" dirty="0"/>
              <a:t>t</a:t>
            </a:r>
            <a:r>
              <a:rPr lang="zh-CN" altLang="en-US" dirty="0"/>
              <a:t>的随机过程：</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C6E97E7-2DA5-427E-9111-48CB87DB851B}"/>
                  </a:ext>
                </a:extLst>
              </p:cNvPr>
              <p:cNvSpPr txBox="1"/>
              <p:nvPr/>
            </p:nvSpPr>
            <p:spPr>
              <a:xfrm>
                <a:off x="680321" y="3152722"/>
                <a:ext cx="8501975" cy="588751"/>
              </a:xfrm>
              <a:prstGeom prst="rect">
                <a:avLst/>
              </a:prstGeom>
              <a:solidFill>
                <a:srgbClr val="92D050"/>
              </a:solidFill>
            </p:spPr>
            <p:txBody>
              <a:bodyPr wrap="square">
                <a:spAutoFit/>
              </a:bodyPr>
              <a:lstStyle/>
              <a:p>
                <a:pPr marL="0" indent="0">
                  <a:buNone/>
                </a:pPr>
                <a14:m>
                  <m:oMathPara xmlns:m="http://schemas.openxmlformats.org/officeDocument/2006/math">
                    <m:oMathParaPr>
                      <m:jc m:val="left"/>
                    </m:oMathParaPr>
                    <m:oMath xmlns:m="http://schemas.openxmlformats.org/officeDocument/2006/math">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𝑝</m:t>
                      </m:r>
                      <m:d>
                        <m:dPr>
                          <m:ctrlP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dPr>
                        <m:e>
                          <m:sSub>
                            <m:sSubPr>
                              <m:ctrlP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sSubPr>
                            <m:e>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𝑞</m:t>
                              </m:r>
                            </m:e>
                            <m:sub>
                              <m: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𝑖</m:t>
                              </m:r>
                            </m:sub>
                          </m:sSub>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sSubPr>
                            <m:e>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𝑠</m:t>
                              </m:r>
                            </m:e>
                            <m:sub>
                              <m: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𝑗</m:t>
                              </m:r>
                            </m:sub>
                          </m:sSub>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sSubPr>
                            <m:e>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𝑞</m:t>
                              </m:r>
                            </m:e>
                            <m:sub>
                              <m: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𝑖</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−1</m:t>
                              </m:r>
                            </m:sub>
                          </m:sSub>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sSubPr>
                            <m:e>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𝑠</m:t>
                              </m:r>
                            </m:e>
                            <m:sub>
                              <m:r>
                                <a:rPr lang="en-US" altLang="zh-CN" sz="2800" i="1">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𝑖</m:t>
                              </m:r>
                            </m:sub>
                          </m:sSub>
                        </m:e>
                      </m:d>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m:t>
                      </m:r>
                      <m:sSub>
                        <m:sSubPr>
                          <m:ctrlP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ctrlPr>
                        </m:sSubPr>
                        <m:e>
                          <m:r>
                            <a:rPr lang="zh-CN" altLang="en-US"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𝛼</m:t>
                          </m:r>
                        </m:e>
                        <m:sub>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𝑖𝑗</m:t>
                          </m:r>
                        </m:sub>
                      </m:sSub>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  1</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𝑖</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𝑗</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altLang="zh-CN" sz="2800" b="0" i="1" smtClean="0">
                          <a:solidFill>
                            <a:schemeClr val="accent2">
                              <a:lumMod val="75000"/>
                            </a:schemeClr>
                          </a:solidFill>
                          <a:effectLst>
                            <a:outerShdw blurRad="38100" dist="38100" dir="2700000" algn="tl">
                              <a:srgbClr val="000000">
                                <a:alpha val="43137"/>
                              </a:srgbClr>
                            </a:outerShdw>
                          </a:effectLst>
                          <a:latin typeface="Cambria Math" panose="02040503050406030204" pitchFamily="18" charset="0"/>
                        </a:rPr>
                        <m:t>𝑁</m:t>
                      </m:r>
                    </m:oMath>
                  </m:oMathPara>
                </a14:m>
                <a:endParaRPr lang="en-US" altLang="zh-CN" sz="2800" dirty="0">
                  <a:solidFill>
                    <a:schemeClr val="accent2">
                      <a:lumMod val="75000"/>
                    </a:schemeClr>
                  </a:solidFill>
                  <a:effectLst>
                    <a:outerShdw blurRad="38100" dist="38100" dir="2700000" algn="tl">
                      <a:srgbClr val="000000">
                        <a:alpha val="43137"/>
                      </a:srgbClr>
                    </a:outerShdw>
                  </a:effectLst>
                </a:endParaRPr>
              </a:p>
            </p:txBody>
          </p:sp>
        </mc:Choice>
        <mc:Fallback xmlns="">
          <p:sp>
            <p:nvSpPr>
              <p:cNvPr id="5" name="文本框 4">
                <a:extLst>
                  <a:ext uri="{FF2B5EF4-FFF2-40B4-BE49-F238E27FC236}">
                    <a16:creationId xmlns:a16="http://schemas.microsoft.com/office/drawing/2014/main" id="{BC6E97E7-2DA5-427E-9111-48CB87DB851B}"/>
                  </a:ext>
                </a:extLst>
              </p:cNvPr>
              <p:cNvSpPr txBox="1">
                <a:spLocks noRot="1" noChangeAspect="1" noMove="1" noResize="1" noEditPoints="1" noAdjustHandles="1" noChangeArrowheads="1" noChangeShapeType="1" noTextEdit="1"/>
              </p:cNvSpPr>
              <p:nvPr/>
            </p:nvSpPr>
            <p:spPr>
              <a:xfrm>
                <a:off x="680321" y="3152722"/>
                <a:ext cx="8501975" cy="58875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02C9AC6-807E-4092-8582-1E6A83AE0CA6}"/>
                  </a:ext>
                </a:extLst>
              </p:cNvPr>
              <p:cNvSpPr txBox="1"/>
              <p:nvPr/>
            </p:nvSpPr>
            <p:spPr>
              <a:xfrm>
                <a:off x="680320" y="4001297"/>
                <a:ext cx="8243185" cy="1230080"/>
              </a:xfrm>
              <a:prstGeom prst="rect">
                <a:avLst/>
              </a:prstGeom>
              <a:noFill/>
            </p:spPr>
            <p:txBody>
              <a:bodyPr wrap="square">
                <a:spAutoFit/>
              </a:bodyPr>
              <a:lstStyle/>
              <a:p>
                <a:r>
                  <a:rPr lang="zh-CN" altLang="en-US" sz="2400" dirty="0"/>
                  <a:t>则得到马尔科夫模型</a:t>
                </a:r>
                <a:r>
                  <a:rPr lang="en-US" altLang="zh-CN" sz="2400" b="0" dirty="0">
                    <a:solidFill>
                      <a:schemeClr val="accent2">
                        <a:lumMod val="75000"/>
                      </a:schemeClr>
                    </a:solidFill>
                    <a:effectLst>
                      <a:outerShdw blurRad="38100" dist="38100" dir="2700000" algn="tl">
                        <a:srgbClr val="000000">
                          <a:alpha val="43137"/>
                        </a:srgbClr>
                      </a:outerShdw>
                    </a:effectLst>
                  </a:rPr>
                  <a:t> </a:t>
                </a:r>
              </a:p>
              <a:p>
                <a14:m>
                  <m:oMath xmlns:m="http://schemas.openxmlformats.org/officeDocument/2006/math">
                    <m:sSub>
                      <m:sSubPr>
                        <m:ctrlPr>
                          <a:rPr lang="en-US" altLang="zh-CN" sz="2400" b="0" i="1" smtClean="0">
                            <a:solidFill>
                              <a:schemeClr val="tx1"/>
                            </a:solidFill>
                            <a:effectLst>
                              <a:outerShdw blurRad="38100" dist="38100" dir="2700000" algn="tl">
                                <a:srgbClr val="000000">
                                  <a:alpha val="43137"/>
                                </a:srgbClr>
                              </a:outerShdw>
                            </a:effectLst>
                            <a:latin typeface="Cambria Math" panose="02040503050406030204" pitchFamily="18" charset="0"/>
                          </a:rPr>
                        </m:ctrlPr>
                      </m:sSubPr>
                      <m:e>
                        <m:r>
                          <a:rPr lang="zh-CN" altLang="en-US" sz="2400" b="0" i="1" smtClean="0">
                            <a:solidFill>
                              <a:schemeClr val="tx1"/>
                            </a:solidFill>
                            <a:effectLst>
                              <a:outerShdw blurRad="38100" dist="38100" dir="2700000" algn="tl">
                                <a:srgbClr val="000000">
                                  <a:alpha val="43137"/>
                                </a:srgbClr>
                              </a:outerShdw>
                            </a:effectLst>
                            <a:latin typeface="Cambria Math" panose="02040503050406030204" pitchFamily="18" charset="0"/>
                          </a:rPr>
                          <m:t>𝛼</m:t>
                        </m:r>
                      </m:e>
                      <m:sub>
                        <m:r>
                          <a:rPr lang="en-US" altLang="zh-CN" sz="2400" b="0" i="1" smtClean="0">
                            <a:solidFill>
                              <a:schemeClr val="tx1"/>
                            </a:solidFill>
                            <a:effectLst>
                              <a:outerShdw blurRad="38100" dist="38100" dir="2700000" algn="tl">
                                <a:srgbClr val="000000">
                                  <a:alpha val="43137"/>
                                </a:srgbClr>
                              </a:outerShdw>
                            </a:effectLst>
                            <a:latin typeface="Cambria Math" panose="02040503050406030204" pitchFamily="18" charset="0"/>
                          </a:rPr>
                          <m:t>𝑖𝑗</m:t>
                        </m:r>
                      </m:sub>
                    </m:sSub>
                  </m:oMath>
                </a14:m>
                <a:r>
                  <a:rPr lang="zh-CN" altLang="en-US" sz="2400" dirty="0">
                    <a:solidFill>
                      <a:schemeClr val="tx1"/>
                    </a:solidFill>
                  </a:rPr>
                  <a:t> </a:t>
                </a:r>
                <a:r>
                  <a:rPr lang="zh-CN" altLang="en-US" sz="2400" dirty="0"/>
                  <a:t>：状态转移概率</a:t>
                </a:r>
                <a:endParaRPr lang="en-US" altLang="zh-CN" sz="2400" dirty="0"/>
              </a:p>
              <a:p>
                <a:r>
                  <a:rPr lang="en-US" altLang="zh-CN" sz="2400" dirty="0"/>
                  <a:t>N</a:t>
                </a:r>
                <a:r>
                  <a:rPr lang="zh-CN" altLang="en-US" sz="2400" dirty="0"/>
                  <a:t>个状态的一阶马尔科夫模型有</a:t>
                </a:r>
                <a:r>
                  <a:rPr lang="en-US" altLang="zh-CN" sz="2400" dirty="0"/>
                  <a:t>N*N</a:t>
                </a:r>
                <a:r>
                  <a:rPr lang="zh-CN" altLang="en-US" sz="2400" dirty="0"/>
                  <a:t>个种状态转移</a:t>
                </a:r>
              </a:p>
            </p:txBody>
          </p:sp>
        </mc:Choice>
        <mc:Fallback xmlns="">
          <p:sp>
            <p:nvSpPr>
              <p:cNvPr id="11" name="文本框 10">
                <a:extLst>
                  <a:ext uri="{FF2B5EF4-FFF2-40B4-BE49-F238E27FC236}">
                    <a16:creationId xmlns:a16="http://schemas.microsoft.com/office/drawing/2014/main" id="{A02C9AC6-807E-4092-8582-1E6A83AE0CA6}"/>
                  </a:ext>
                </a:extLst>
              </p:cNvPr>
              <p:cNvSpPr txBox="1">
                <a:spLocks noRot="1" noChangeAspect="1" noMove="1" noResize="1" noEditPoints="1" noAdjustHandles="1" noChangeArrowheads="1" noChangeShapeType="1" noTextEdit="1"/>
              </p:cNvSpPr>
              <p:nvPr/>
            </p:nvSpPr>
            <p:spPr>
              <a:xfrm>
                <a:off x="680320" y="4001297"/>
                <a:ext cx="8243185" cy="1230080"/>
              </a:xfrm>
              <a:prstGeom prst="rect">
                <a:avLst/>
              </a:prstGeom>
              <a:blipFill>
                <a:blip r:embed="rId3"/>
                <a:stretch>
                  <a:fillRect l="-1183" t="-3465" b="-103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4356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6EA97-E0F2-453E-BE00-DA895F401F99}"/>
              </a:ext>
            </a:extLst>
          </p:cNvPr>
          <p:cNvSpPr>
            <a:spLocks noGrp="1"/>
          </p:cNvSpPr>
          <p:nvPr>
            <p:ph type="title"/>
          </p:nvPr>
        </p:nvSpPr>
        <p:spPr/>
        <p:txBody>
          <a:bodyPr/>
          <a:lstStyle/>
          <a:p>
            <a:r>
              <a:rPr lang="zh-CN" altLang="en-US" b="1" dirty="0">
                <a:solidFill>
                  <a:srgbClr val="FF0000"/>
                </a:solidFill>
              </a:rPr>
              <a:t>状态转移矩阵</a:t>
            </a:r>
          </a:p>
        </p:txBody>
      </p:sp>
      <p:sp>
        <p:nvSpPr>
          <p:cNvPr id="3" name="内容占位符 2">
            <a:extLst>
              <a:ext uri="{FF2B5EF4-FFF2-40B4-BE49-F238E27FC236}">
                <a16:creationId xmlns:a16="http://schemas.microsoft.com/office/drawing/2014/main" id="{A6D14A5E-3E90-4F7B-8850-7AAA4434524B}"/>
              </a:ext>
            </a:extLst>
          </p:cNvPr>
          <p:cNvSpPr>
            <a:spLocks noGrp="1"/>
          </p:cNvSpPr>
          <p:nvPr>
            <p:ph idx="1"/>
          </p:nvPr>
        </p:nvSpPr>
        <p:spPr>
          <a:xfrm>
            <a:off x="680321" y="2336872"/>
            <a:ext cx="9613861" cy="1475249"/>
          </a:xfrm>
        </p:spPr>
        <p:txBody>
          <a:bodyPr>
            <a:normAutofit/>
          </a:bodyPr>
          <a:lstStyle/>
          <a:p>
            <a:pPr marL="0" indent="0">
              <a:buNone/>
            </a:pPr>
            <a:r>
              <a:rPr lang="zh-CN" altLang="en-US" dirty="0"/>
              <a:t>天气有三种状态：晴朗、多云、下雨</a:t>
            </a:r>
            <a:endParaRPr lang="en-US" altLang="zh-CN" dirty="0"/>
          </a:p>
          <a:p>
            <a:pPr marL="0" indent="0">
              <a:buNone/>
            </a:pPr>
            <a:endParaRPr lang="en-US" altLang="zh-CN" dirty="0"/>
          </a:p>
          <a:p>
            <a:pPr marL="0" indent="0">
              <a:buNone/>
            </a:pPr>
            <a:r>
              <a:rPr lang="zh-CN" altLang="en-US" dirty="0"/>
              <a:t>状态转移关系图：</a:t>
            </a:r>
            <a:endParaRPr lang="en-US" altLang="zh-CN" dirty="0"/>
          </a:p>
          <a:p>
            <a:pPr marL="0" indent="0">
              <a:buNone/>
            </a:pPr>
            <a:endParaRPr lang="zh-CN" altLang="en-US" dirty="0"/>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561036F6-633A-4A5D-A6EF-4C81D35D68CB}"/>
                  </a:ext>
                </a:extLst>
              </p:cNvPr>
              <p:cNvSpPr txBox="1">
                <a:spLocks/>
              </p:cNvSpPr>
              <p:nvPr/>
            </p:nvSpPr>
            <p:spPr>
              <a:xfrm>
                <a:off x="680321" y="4756937"/>
                <a:ext cx="9613861" cy="1475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zh-CN" altLang="en-US" dirty="0"/>
                  <a:t>状态转移矩阵：                   晴朗   多云     下雨</a:t>
                </a:r>
                <a:endParaRPr lang="en-US" altLang="zh-CN"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i="1" smtClean="0">
                              <a:latin typeface="Cambria Math" panose="02040503050406030204" pitchFamily="18" charset="0"/>
                            </a:rPr>
                          </m:ctrlPr>
                        </m:mPr>
                        <m:mr>
                          <m:e>
                            <m:r>
                              <m:rPr>
                                <m:brk m:alnAt="7"/>
                              </m:rPr>
                              <a:rPr lang="zh-CN" altLang="en-US" i="1">
                                <a:latin typeface="Cambria Math" panose="02040503050406030204" pitchFamily="18" charset="0"/>
                              </a:rPr>
                              <m:t>晴</m:t>
                            </m:r>
                            <m:r>
                              <a:rPr lang="zh-CN" altLang="en-US" i="1">
                                <a:latin typeface="Cambria Math" panose="02040503050406030204" pitchFamily="18" charset="0"/>
                              </a:rPr>
                              <m:t>朗</m:t>
                            </m:r>
                          </m:e>
                        </m:mr>
                        <m:mr>
                          <m:e>
                            <m:r>
                              <a:rPr lang="zh-CN" altLang="en-US" i="1">
                                <a:latin typeface="Cambria Math" panose="02040503050406030204" pitchFamily="18" charset="0"/>
                              </a:rPr>
                              <m:t>多云</m:t>
                            </m:r>
                          </m:e>
                        </m:mr>
                        <m:mr>
                          <m:e>
                            <m:r>
                              <a:rPr lang="zh-CN" altLang="en-US" i="1">
                                <a:latin typeface="Cambria Math" panose="02040503050406030204" pitchFamily="18" charset="0"/>
                              </a:rPr>
                              <m:t>下雨</m:t>
                            </m:r>
                          </m:e>
                        </m:mr>
                      </m:m>
                      <m:d>
                        <m:dPr>
                          <m:ctrlPr>
                            <a:rPr lang="en-US" altLang="zh-CN" i="1" smtClean="0">
                              <a:latin typeface="Cambria Math" panose="02040503050406030204" pitchFamily="18" charset="0"/>
                            </a:rPr>
                          </m:ctrlPr>
                        </m:dPr>
                        <m:e>
                          <m:m>
                            <m:mPr>
                              <m:mcs>
                                <m:mc>
                                  <m:mcPr>
                                    <m:count m:val="3"/>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0</m:t>
                                </m:r>
                                <m:r>
                                  <a:rPr lang="en-US" altLang="zh-CN" b="0" i="1" smtClean="0">
                                    <a:latin typeface="Cambria Math" panose="02040503050406030204" pitchFamily="18" charset="0"/>
                                  </a:rPr>
                                  <m:t>.50</m:t>
                                </m:r>
                              </m:e>
                              <m:e>
                                <m:r>
                                  <a:rPr lang="en-US" altLang="zh-CN" b="0" i="1" smtClean="0">
                                    <a:latin typeface="Cambria Math" panose="02040503050406030204" pitchFamily="18" charset="0"/>
                                  </a:rPr>
                                  <m:t>0.375</m:t>
                                </m:r>
                              </m:e>
                              <m:e>
                                <m:r>
                                  <a:rPr lang="en-US" altLang="zh-CN" b="0" i="1" smtClean="0">
                                    <a:latin typeface="Cambria Math" panose="02040503050406030204" pitchFamily="18" charset="0"/>
                                  </a:rPr>
                                  <m:t>0.125</m:t>
                                </m:r>
                              </m:e>
                            </m:mr>
                            <m:mr>
                              <m:e>
                                <m:r>
                                  <a:rPr lang="en-US" altLang="zh-CN" b="0" i="1" smtClean="0">
                                    <a:latin typeface="Cambria Math" panose="02040503050406030204" pitchFamily="18" charset="0"/>
                                  </a:rPr>
                                  <m:t>0.25</m:t>
                                </m:r>
                              </m:e>
                              <m:e>
                                <m:r>
                                  <a:rPr lang="en-US" altLang="zh-CN" b="0" i="1" smtClean="0">
                                    <a:latin typeface="Cambria Math" panose="02040503050406030204" pitchFamily="18" charset="0"/>
                                  </a:rPr>
                                  <m:t>0.125</m:t>
                                </m:r>
                              </m:e>
                              <m:e>
                                <m:r>
                                  <a:rPr lang="en-US" altLang="zh-CN" b="0" i="1" smtClean="0">
                                    <a:latin typeface="Cambria Math" panose="02040503050406030204" pitchFamily="18" charset="0"/>
                                  </a:rPr>
                                  <m:t>0.625</m:t>
                                </m:r>
                              </m:e>
                            </m:mr>
                            <m:mr>
                              <m:e>
                                <m:r>
                                  <a:rPr lang="en-US" altLang="zh-CN" b="0" i="1" smtClean="0">
                                    <a:latin typeface="Cambria Math" panose="02040503050406030204" pitchFamily="18" charset="0"/>
                                  </a:rPr>
                                  <m:t>0.25</m:t>
                                </m:r>
                              </m:e>
                              <m:e>
                                <m:r>
                                  <a:rPr lang="en-US" altLang="zh-CN" b="0" i="1" smtClean="0">
                                    <a:latin typeface="Cambria Math" panose="02040503050406030204" pitchFamily="18" charset="0"/>
                                  </a:rPr>
                                  <m:t>0.375</m:t>
                                </m:r>
                              </m:e>
                              <m:e>
                                <m:r>
                                  <a:rPr lang="en-US" altLang="zh-CN" b="0" i="1" smtClean="0">
                                    <a:latin typeface="Cambria Math" panose="02040503050406030204" pitchFamily="18" charset="0"/>
                                  </a:rPr>
                                  <m:t>0.375</m:t>
                                </m:r>
                              </m:e>
                            </m:mr>
                          </m:m>
                        </m:e>
                      </m:d>
                    </m:oMath>
                  </m:oMathPara>
                </a14:m>
                <a:endParaRPr lang="en-US" altLang="zh-CN" dirty="0"/>
              </a:p>
              <a:p>
                <a:pPr marL="0" indent="0">
                  <a:buFont typeface="Arial" panose="020B0604020202020204" pitchFamily="34" charset="0"/>
                  <a:buNone/>
                </a:pPr>
                <a:endParaRPr lang="zh-CN" altLang="en-US" dirty="0"/>
              </a:p>
            </p:txBody>
          </p:sp>
        </mc:Choice>
        <mc:Fallback xmlns="">
          <p:sp>
            <p:nvSpPr>
              <p:cNvPr id="7" name="内容占位符 2">
                <a:extLst>
                  <a:ext uri="{FF2B5EF4-FFF2-40B4-BE49-F238E27FC236}">
                    <a16:creationId xmlns:a16="http://schemas.microsoft.com/office/drawing/2014/main" id="{561036F6-633A-4A5D-A6EF-4C81D35D68CB}"/>
                  </a:ext>
                </a:extLst>
              </p:cNvPr>
              <p:cNvSpPr txBox="1">
                <a:spLocks noRot="1" noChangeAspect="1" noMove="1" noResize="1" noEditPoints="1" noAdjustHandles="1" noChangeArrowheads="1" noChangeShapeType="1" noTextEdit="1"/>
              </p:cNvSpPr>
              <p:nvPr/>
            </p:nvSpPr>
            <p:spPr>
              <a:xfrm>
                <a:off x="680321" y="4756937"/>
                <a:ext cx="9613861" cy="1475249"/>
              </a:xfrm>
              <a:prstGeom prst="rect">
                <a:avLst/>
              </a:prstGeom>
              <a:blipFill>
                <a:blip r:embed="rId2"/>
                <a:stretch>
                  <a:fillRect l="-1015" t="-5372"/>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64672B91-0844-4906-A9B0-76967A1C4491}"/>
              </a:ext>
            </a:extLst>
          </p:cNvPr>
          <p:cNvSpPr/>
          <p:nvPr/>
        </p:nvSpPr>
        <p:spPr>
          <a:xfrm>
            <a:off x="680321" y="6488668"/>
            <a:ext cx="7859949" cy="261610"/>
          </a:xfrm>
          <a:prstGeom prst="rect">
            <a:avLst/>
          </a:prstGeom>
        </p:spPr>
        <p:txBody>
          <a:bodyPr wrap="square">
            <a:spAutoFit/>
          </a:bodyPr>
          <a:lstStyle/>
          <a:p>
            <a:r>
              <a:rPr lang="en-US" altLang="zh-CN" sz="1100" dirty="0">
                <a:hlinkClick r:id="rId3">
                  <a:extLst>
                    <a:ext uri="{A12FA001-AC4F-418D-AE19-62706E023703}">
                      <ahyp:hlinkClr xmlns:ahyp="http://schemas.microsoft.com/office/drawing/2018/hyperlinkcolor" val="tx"/>
                    </a:ext>
                  </a:extLst>
                </a:hlinkClick>
              </a:rPr>
              <a:t>http://bluewhale.cc/2016-06-02/hidden-markov-model-1.html</a:t>
            </a:r>
            <a:endParaRPr lang="zh-CN" altLang="en-US" sz="1100" dirty="0"/>
          </a:p>
        </p:txBody>
      </p:sp>
      <p:sp>
        <p:nvSpPr>
          <p:cNvPr id="11" name="AutoShape 2">
            <a:extLst>
              <a:ext uri="{FF2B5EF4-FFF2-40B4-BE49-F238E27FC236}">
                <a16:creationId xmlns:a16="http://schemas.microsoft.com/office/drawing/2014/main" id="{116E342A-E692-48F1-8CD9-351CD7B447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7B23CC96-1EB2-4B94-9070-DA4D17F555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7264" y="2778982"/>
            <a:ext cx="5631391" cy="1971876"/>
          </a:xfrm>
          <a:prstGeom prst="rect">
            <a:avLst/>
          </a:prstGeom>
        </p:spPr>
      </p:pic>
      <p:sp>
        <p:nvSpPr>
          <p:cNvPr id="9" name="文本框 8">
            <a:extLst>
              <a:ext uri="{FF2B5EF4-FFF2-40B4-BE49-F238E27FC236}">
                <a16:creationId xmlns:a16="http://schemas.microsoft.com/office/drawing/2014/main" id="{35309939-1F3B-4DF9-8FB1-43BBF35A8B3D}"/>
              </a:ext>
            </a:extLst>
          </p:cNvPr>
          <p:cNvSpPr txBox="1"/>
          <p:nvPr/>
        </p:nvSpPr>
        <p:spPr>
          <a:xfrm>
            <a:off x="3638145" y="1207390"/>
            <a:ext cx="6096000" cy="369332"/>
          </a:xfrm>
          <a:prstGeom prst="rect">
            <a:avLst/>
          </a:prstGeom>
          <a:noFill/>
        </p:spPr>
        <p:txBody>
          <a:bodyPr wrap="square">
            <a:spAutoFit/>
          </a:bodyPr>
          <a:lstStyle/>
          <a:p>
            <a:r>
              <a:rPr lang="en-US" altLang="zh-CN" dirty="0"/>
              <a:t>N</a:t>
            </a:r>
            <a:r>
              <a:rPr lang="zh-CN" altLang="en-US" dirty="0"/>
              <a:t>个状态的一阶马尔科夫模型有</a:t>
            </a:r>
            <a:r>
              <a:rPr lang="en-US" altLang="zh-CN" dirty="0"/>
              <a:t>N*N</a:t>
            </a:r>
            <a:r>
              <a:rPr lang="zh-CN" altLang="en-US" dirty="0"/>
              <a:t>个种状态转移</a:t>
            </a:r>
          </a:p>
        </p:txBody>
      </p:sp>
    </p:spTree>
    <p:extLst>
      <p:ext uri="{BB962C8B-B14F-4D97-AF65-F5344CB8AC3E}">
        <p14:creationId xmlns:p14="http://schemas.microsoft.com/office/powerpoint/2010/main" val="1262668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03714-72B5-4EC9-87A5-87E6332A9295}"/>
              </a:ext>
            </a:extLst>
          </p:cNvPr>
          <p:cNvSpPr>
            <a:spLocks noGrp="1"/>
          </p:cNvSpPr>
          <p:nvPr>
            <p:ph type="title"/>
          </p:nvPr>
        </p:nvSpPr>
        <p:spPr/>
        <p:txBody>
          <a:bodyPr/>
          <a:lstStyle/>
          <a:p>
            <a:r>
              <a:rPr lang="en-US" altLang="zh-CN" dirty="0"/>
              <a:t>4.2 </a:t>
            </a:r>
            <a:r>
              <a:rPr lang="zh-CN" altLang="en-US" dirty="0"/>
              <a:t>隐马尔科夫模型</a:t>
            </a:r>
            <a:r>
              <a:rPr lang="en-US" altLang="zh-CN" dirty="0"/>
              <a:t>(HMM) </a:t>
            </a:r>
            <a:endParaRPr lang="zh-CN" altLang="en-US" dirty="0"/>
          </a:p>
        </p:txBody>
      </p:sp>
      <p:sp>
        <p:nvSpPr>
          <p:cNvPr id="3" name="内容占位符 2">
            <a:extLst>
              <a:ext uri="{FF2B5EF4-FFF2-40B4-BE49-F238E27FC236}">
                <a16:creationId xmlns:a16="http://schemas.microsoft.com/office/drawing/2014/main" id="{D8AF5AAC-DFF9-486A-BE30-A1B69CDBF2DB}"/>
              </a:ext>
            </a:extLst>
          </p:cNvPr>
          <p:cNvSpPr>
            <a:spLocks noGrp="1"/>
          </p:cNvSpPr>
          <p:nvPr>
            <p:ph idx="1"/>
          </p:nvPr>
        </p:nvSpPr>
        <p:spPr>
          <a:xfrm>
            <a:off x="310670" y="2045043"/>
            <a:ext cx="7011015" cy="4673527"/>
          </a:xfrm>
        </p:spPr>
        <p:txBody>
          <a:bodyPr>
            <a:normAutofit fontScale="92500" lnSpcReduction="10000"/>
          </a:bodyPr>
          <a:lstStyle/>
          <a:p>
            <a:pPr marL="0" indent="0">
              <a:buNone/>
            </a:pPr>
            <a:r>
              <a:rPr lang="zh-CN" altLang="en-US" sz="2800" b="1" dirty="0">
                <a:highlight>
                  <a:srgbClr val="000080"/>
                </a:highlight>
              </a:rPr>
              <a:t>某人无法直观的观察天气情况，</a:t>
            </a:r>
            <a:endParaRPr lang="en-US" altLang="zh-CN" sz="2800" b="1" dirty="0">
              <a:highlight>
                <a:srgbClr val="000080"/>
              </a:highlight>
            </a:endParaRPr>
          </a:p>
          <a:p>
            <a:pPr marL="0" indent="0">
              <a:buNone/>
            </a:pPr>
            <a:r>
              <a:rPr lang="zh-CN" altLang="en-US" sz="2800" b="1" dirty="0">
                <a:highlight>
                  <a:srgbClr val="000080"/>
                </a:highlight>
              </a:rPr>
              <a:t>但是能观察海藻。</a:t>
            </a:r>
            <a:endParaRPr lang="en-US" altLang="zh-CN" sz="2800" b="1" dirty="0">
              <a:highlight>
                <a:srgbClr val="000080"/>
              </a:highlight>
            </a:endParaRPr>
          </a:p>
          <a:p>
            <a:pPr marL="0" indent="0">
              <a:buNone/>
            </a:pPr>
            <a:endParaRPr lang="en-US" altLang="zh-CN" sz="2800" dirty="0"/>
          </a:p>
          <a:p>
            <a:pPr marL="0" indent="0">
              <a:buNone/>
            </a:pPr>
            <a:r>
              <a:rPr lang="zh-CN" altLang="en-US" sz="2000" dirty="0"/>
              <a:t>假设：海藻的状态和天气的情况相关的。</a:t>
            </a:r>
            <a:endParaRPr lang="en-US" altLang="zh-CN" sz="2000" dirty="0"/>
          </a:p>
          <a:p>
            <a:pPr marL="0" indent="0">
              <a:buNone/>
            </a:pPr>
            <a:endParaRPr lang="en-US" altLang="zh-CN" sz="2000" dirty="0"/>
          </a:p>
          <a:p>
            <a:pPr marL="0" indent="0">
              <a:buNone/>
            </a:pPr>
            <a:r>
              <a:rPr lang="zh-CN" altLang="en-US" sz="2000" dirty="0"/>
              <a:t>状态集合：</a:t>
            </a:r>
            <a:endParaRPr lang="en-US" altLang="zh-CN" sz="2000" dirty="0"/>
          </a:p>
          <a:p>
            <a:pPr marL="914400" lvl="1" indent="-457200">
              <a:buFont typeface="+mj-lt"/>
              <a:buAutoNum type="arabicPeriod"/>
            </a:pPr>
            <a:r>
              <a:rPr lang="zh-CN" altLang="en-US" dirty="0"/>
              <a:t>观察的状态集合（海藻的状态）</a:t>
            </a:r>
            <a:endParaRPr lang="en-US" altLang="zh-CN" dirty="0"/>
          </a:p>
          <a:p>
            <a:pPr marL="914400" lvl="1" indent="-457200">
              <a:buFont typeface="+mj-lt"/>
              <a:buAutoNum type="arabicPeriod"/>
            </a:pPr>
            <a:r>
              <a:rPr lang="zh-CN" altLang="en-US" dirty="0"/>
              <a:t>隐藏的状态集合（天气的状况）</a:t>
            </a:r>
            <a:endParaRPr lang="en-US" altLang="zh-CN" dirty="0"/>
          </a:p>
          <a:p>
            <a:pPr marL="0" indent="0">
              <a:buNone/>
            </a:pPr>
            <a:endParaRPr lang="en-US" altLang="zh-CN" dirty="0"/>
          </a:p>
          <a:p>
            <a:pPr marL="0" indent="0">
              <a:buNone/>
            </a:pPr>
            <a:r>
              <a:rPr lang="zh-CN" altLang="en-US" sz="2800" b="1" dirty="0">
                <a:solidFill>
                  <a:srgbClr val="C00000"/>
                </a:solidFill>
                <a:highlight>
                  <a:srgbClr val="C0C0C0"/>
                </a:highlight>
              </a:rPr>
              <a:t>隐马尔可夫模型：</a:t>
            </a:r>
            <a:endParaRPr lang="en-US" altLang="zh-CN" sz="2800" b="1" dirty="0">
              <a:solidFill>
                <a:srgbClr val="C00000"/>
              </a:solidFill>
              <a:highlight>
                <a:srgbClr val="C0C0C0"/>
              </a:highlight>
            </a:endParaRPr>
          </a:p>
          <a:p>
            <a:pPr marL="0" indent="0">
              <a:buNone/>
            </a:pPr>
            <a:r>
              <a:rPr lang="zh-CN" altLang="en-US" sz="2800" b="1" dirty="0">
                <a:solidFill>
                  <a:srgbClr val="C00000"/>
                </a:solidFill>
                <a:highlight>
                  <a:srgbClr val="C0C0C0"/>
                </a:highlight>
              </a:rPr>
              <a:t>根据</a:t>
            </a:r>
            <a:r>
              <a:rPr lang="zh-CN" altLang="en-US" sz="2800" b="1" dirty="0">
                <a:solidFill>
                  <a:srgbClr val="C00000"/>
                </a:solidFill>
                <a:highlight>
                  <a:srgbClr val="00FF00"/>
                </a:highlight>
              </a:rPr>
              <a:t>海藻的状况</a:t>
            </a:r>
            <a:r>
              <a:rPr lang="zh-CN" altLang="en-US" sz="2800" b="1" dirty="0">
                <a:solidFill>
                  <a:srgbClr val="C00000"/>
                </a:solidFill>
                <a:highlight>
                  <a:srgbClr val="C0C0C0"/>
                </a:highlight>
              </a:rPr>
              <a:t>和</a:t>
            </a:r>
            <a:r>
              <a:rPr lang="zh-CN" altLang="en-US" sz="2800" b="1" dirty="0">
                <a:solidFill>
                  <a:srgbClr val="C00000"/>
                </a:solidFill>
                <a:highlight>
                  <a:srgbClr val="00FF00"/>
                </a:highlight>
              </a:rPr>
              <a:t>马尔科夫假设</a:t>
            </a:r>
            <a:r>
              <a:rPr lang="zh-CN" altLang="en-US" sz="2800" b="1" dirty="0">
                <a:solidFill>
                  <a:srgbClr val="C00000"/>
                </a:solidFill>
                <a:highlight>
                  <a:srgbClr val="C0C0C0"/>
                </a:highlight>
              </a:rPr>
              <a:t>预测天气。</a:t>
            </a:r>
            <a:endParaRPr lang="en-US" altLang="zh-CN" sz="1600" b="1" i="1" dirty="0"/>
          </a:p>
          <a:p>
            <a:pPr marL="0" indent="0">
              <a:buNone/>
            </a:pPr>
            <a:r>
              <a:rPr lang="zh-CN" altLang="en-US" sz="1100" b="1" dirty="0"/>
              <a:t>隐马模型发明者：不是马尔科夫，而是鲍姆（</a:t>
            </a:r>
            <a:r>
              <a:rPr lang="en-US" altLang="zh-CN" sz="1100" b="1" dirty="0"/>
              <a:t>【Leonard Esau Baum】 August 23, 1931 – August 14, 2017)</a:t>
            </a:r>
            <a:endParaRPr lang="zh-CN" altLang="en-US" sz="1100" dirty="0"/>
          </a:p>
          <a:p>
            <a:endParaRPr lang="zh-CN" altLang="en-US" dirty="0"/>
          </a:p>
        </p:txBody>
      </p:sp>
      <p:pic>
        <p:nvPicPr>
          <p:cNvPr id="5" name="图片 4">
            <a:extLst>
              <a:ext uri="{FF2B5EF4-FFF2-40B4-BE49-F238E27FC236}">
                <a16:creationId xmlns:a16="http://schemas.microsoft.com/office/drawing/2014/main" id="{FB7340D3-DB37-4FC1-9983-66AC43DAEAA8}"/>
              </a:ext>
            </a:extLst>
          </p:cNvPr>
          <p:cNvPicPr>
            <a:picLocks noChangeAspect="1"/>
          </p:cNvPicPr>
          <p:nvPr/>
        </p:nvPicPr>
        <p:blipFill>
          <a:blip r:embed="rId2"/>
          <a:stretch>
            <a:fillRect/>
          </a:stretch>
        </p:blipFill>
        <p:spPr>
          <a:xfrm>
            <a:off x="5256341" y="2090439"/>
            <a:ext cx="6624989" cy="3752642"/>
          </a:xfrm>
          <a:prstGeom prst="rect">
            <a:avLst/>
          </a:prstGeom>
        </p:spPr>
      </p:pic>
    </p:spTree>
    <p:extLst>
      <p:ext uri="{BB962C8B-B14F-4D97-AF65-F5344CB8AC3E}">
        <p14:creationId xmlns:p14="http://schemas.microsoft.com/office/powerpoint/2010/main" val="2090648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F9BAF2-515A-4CD2-977A-253F94C3D1BA}"/>
              </a:ext>
            </a:extLst>
          </p:cNvPr>
          <p:cNvSpPr>
            <a:spLocks noGrp="1"/>
          </p:cNvSpPr>
          <p:nvPr>
            <p:ph type="title"/>
          </p:nvPr>
        </p:nvSpPr>
        <p:spPr/>
        <p:txBody>
          <a:bodyPr/>
          <a:lstStyle/>
          <a:p>
            <a:r>
              <a:rPr lang="zh-CN" altLang="en-US" b="1" dirty="0">
                <a:solidFill>
                  <a:srgbClr val="FF0000"/>
                </a:solidFill>
              </a:rPr>
              <a:t>发射概率矩阵</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14C5279-D306-4B78-AA71-3F41E74301BC}"/>
                  </a:ext>
                </a:extLst>
              </p:cNvPr>
              <p:cNvSpPr>
                <a:spLocks noGrp="1"/>
              </p:cNvSpPr>
              <p:nvPr>
                <p:ph idx="1"/>
              </p:nvPr>
            </p:nvSpPr>
            <p:spPr>
              <a:xfrm>
                <a:off x="4098434" y="753228"/>
                <a:ext cx="3839336" cy="1080938"/>
              </a:xfrm>
              <a:noFill/>
            </p:spPr>
            <p:txBody>
              <a:bodyPr>
                <a:normAutofit fontScale="77500" lnSpcReduction="20000"/>
              </a:bodyPr>
              <a:lstStyle/>
              <a:p>
                <a:pPr marL="0" indent="0">
                  <a:buNone/>
                </a:pPr>
                <a:r>
                  <a:rPr lang="zh-CN" altLang="en-US" dirty="0"/>
                  <a:t>         干燥    稍干   潮湿    湿透</a:t>
                </a:r>
                <a:endParaRPr lang="en-US" altLang="zh-CN" dirty="0"/>
              </a:p>
              <a:p>
                <a:pPr marL="0" indent="0">
                  <a:buNone/>
                </a:pPr>
                <a14:m>
                  <m:oMathPara xmlns:m="http://schemas.openxmlformats.org/officeDocument/2006/math">
                    <m:oMathParaPr>
                      <m:jc m:val="left"/>
                    </m:oMathParaPr>
                    <m:oMath xmlns:m="http://schemas.openxmlformats.org/officeDocument/2006/math">
                      <m:m>
                        <m:mPr>
                          <m:mcs>
                            <m:mc>
                              <m:mcPr>
                                <m:count m:val="1"/>
                                <m:mcJc m:val="center"/>
                              </m:mcPr>
                            </m:mc>
                          </m:mcs>
                          <m:ctrlPr>
                            <a:rPr lang="en-US" altLang="zh-CN" i="1">
                              <a:latin typeface="Cambria Math" panose="02040503050406030204" pitchFamily="18" charset="0"/>
                            </a:rPr>
                          </m:ctrlPr>
                        </m:mPr>
                        <m:mr>
                          <m:e>
                            <m:r>
                              <m:rPr>
                                <m:brk m:alnAt="7"/>
                              </m:rPr>
                              <a:rPr lang="zh-CN" altLang="en-US" i="1">
                                <a:latin typeface="Cambria Math" panose="02040503050406030204" pitchFamily="18" charset="0"/>
                              </a:rPr>
                              <m:t>晴</m:t>
                            </m:r>
                            <m:r>
                              <a:rPr lang="zh-CN" altLang="en-US" i="1">
                                <a:latin typeface="Cambria Math" panose="02040503050406030204" pitchFamily="18" charset="0"/>
                              </a:rPr>
                              <m:t>朗</m:t>
                            </m:r>
                          </m:e>
                        </m:mr>
                        <m:mr>
                          <m:e>
                            <m:r>
                              <a:rPr lang="zh-CN" altLang="en-US" i="1">
                                <a:latin typeface="Cambria Math" panose="02040503050406030204" pitchFamily="18" charset="0"/>
                              </a:rPr>
                              <m:t>多云</m:t>
                            </m:r>
                          </m:e>
                        </m:mr>
                        <m:mr>
                          <m:e>
                            <m:r>
                              <a:rPr lang="zh-CN" altLang="en-US" i="1">
                                <a:latin typeface="Cambria Math" panose="02040503050406030204" pitchFamily="18" charset="0"/>
                              </a:rPr>
                              <m:t>下雨</m:t>
                            </m:r>
                          </m:e>
                        </m:mr>
                      </m:m>
                      <m:d>
                        <m:dPr>
                          <m:ctrlPr>
                            <a:rPr lang="en-US" altLang="zh-CN" i="1">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rPr>
                                  <m:t>0.60</m:t>
                                </m:r>
                              </m:e>
                            </m:mr>
                            <m:mr>
                              <m:e>
                                <m:r>
                                  <a:rPr lang="en-US" altLang="zh-CN" b="0" i="1" smtClean="0">
                                    <a:latin typeface="Cambria Math" panose="02040503050406030204" pitchFamily="18" charset="0"/>
                                  </a:rPr>
                                  <m:t>0.25</m:t>
                                </m:r>
                              </m:e>
                            </m:mr>
                            <m:mr>
                              <m:e>
                                <m:r>
                                  <a:rPr lang="en-US" altLang="zh-CN" b="0" i="1" smtClean="0">
                                    <a:latin typeface="Cambria Math" panose="02040503050406030204" pitchFamily="18" charset="0"/>
                                  </a:rPr>
                                  <m:t>0.05</m:t>
                                </m:r>
                              </m:e>
                            </m:mr>
                          </m:m>
                          <m:r>
                            <a:rPr lang="en-US" altLang="zh-CN" b="0" i="1" smtClean="0">
                              <a:latin typeface="Cambria Math" panose="02040503050406030204" pitchFamily="18" charset="0"/>
                            </a:rPr>
                            <m:t>    </m:t>
                          </m:r>
                          <m:m>
                            <m:mPr>
                              <m:mcs>
                                <m:mc>
                                  <m:mcPr>
                                    <m:count m:val="3"/>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0</m:t>
                                </m:r>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i="1">
                                    <a:latin typeface="Cambria Math" panose="02040503050406030204" pitchFamily="18" charset="0"/>
                                  </a:rPr>
                                  <m:t>0</m:t>
                                </m:r>
                              </m:e>
                              <m:e>
                                <m:r>
                                  <a:rPr lang="en-US" altLang="zh-CN" i="1">
                                    <a:latin typeface="Cambria Math" panose="02040503050406030204" pitchFamily="18" charset="0"/>
                                  </a:rPr>
                                  <m:t>0.</m:t>
                                </m:r>
                                <m:r>
                                  <a:rPr lang="en-US" altLang="zh-CN" b="0" i="1" smtClean="0">
                                    <a:latin typeface="Cambria Math" panose="02040503050406030204" pitchFamily="18" charset="0"/>
                                  </a:rPr>
                                  <m:t>1</m:t>
                                </m:r>
                                <m:r>
                                  <a:rPr lang="en-US" altLang="zh-CN" i="1">
                                    <a:latin typeface="Cambria Math" panose="02040503050406030204" pitchFamily="18" charset="0"/>
                                  </a:rPr>
                                  <m:t>5</m:t>
                                </m:r>
                              </m:e>
                              <m:e>
                                <m:r>
                                  <a:rPr lang="en-US" altLang="zh-CN" i="1">
                                    <a:latin typeface="Cambria Math" panose="02040503050406030204" pitchFamily="18" charset="0"/>
                                  </a:rPr>
                                  <m:t>0.</m:t>
                                </m:r>
                                <m:r>
                                  <a:rPr lang="en-US" altLang="zh-CN" b="0" i="1" smtClean="0">
                                    <a:latin typeface="Cambria Math" panose="02040503050406030204" pitchFamily="18" charset="0"/>
                                  </a:rPr>
                                  <m:t>0</m:t>
                                </m:r>
                                <m:r>
                                  <a:rPr lang="en-US" altLang="zh-CN" i="1">
                                    <a:latin typeface="Cambria Math" panose="02040503050406030204" pitchFamily="18" charset="0"/>
                                  </a:rPr>
                                  <m:t>5</m:t>
                                </m:r>
                              </m:e>
                            </m:mr>
                            <m:mr>
                              <m:e>
                                <m:r>
                                  <a:rPr lang="en-US" altLang="zh-CN" i="1">
                                    <a:latin typeface="Cambria Math" panose="02040503050406030204" pitchFamily="18" charset="0"/>
                                  </a:rPr>
                                  <m:t>0.25</m:t>
                                </m:r>
                              </m:e>
                              <m:e>
                                <m:r>
                                  <a:rPr lang="en-US" altLang="zh-CN" i="1">
                                    <a:latin typeface="Cambria Math" panose="02040503050406030204" pitchFamily="18" charset="0"/>
                                  </a:rPr>
                                  <m:t>0.</m:t>
                                </m:r>
                                <m:r>
                                  <a:rPr lang="en-US" altLang="zh-CN" i="1" smtClean="0">
                                    <a:latin typeface="Cambria Math" panose="02040503050406030204" pitchFamily="18" charset="0"/>
                                  </a:rPr>
                                  <m:t> </m:t>
                                </m:r>
                                <m:r>
                                  <a:rPr lang="en-US" altLang="zh-CN" i="1">
                                    <a:latin typeface="Cambria Math" panose="02040503050406030204" pitchFamily="18" charset="0"/>
                                  </a:rPr>
                                  <m:t>25</m:t>
                                </m:r>
                              </m:e>
                              <m:e>
                                <m:r>
                                  <a:rPr lang="en-US" altLang="zh-CN" i="1">
                                    <a:latin typeface="Cambria Math" panose="02040503050406030204" pitchFamily="18" charset="0"/>
                                  </a:rPr>
                                  <m:t>0.25</m:t>
                                </m:r>
                              </m:e>
                            </m:mr>
                            <m:mr>
                              <m:e>
                                <m:r>
                                  <a:rPr lang="en-US" altLang="zh-CN" i="1">
                                    <a:latin typeface="Cambria Math" panose="02040503050406030204" pitchFamily="18" charset="0"/>
                                  </a:rPr>
                                  <m:t>0.</m:t>
                                </m:r>
                                <m:r>
                                  <a:rPr lang="en-US" altLang="zh-CN" b="0" i="1" smtClean="0">
                                    <a:latin typeface="Cambria Math" panose="02040503050406030204" pitchFamily="18" charset="0"/>
                                  </a:rPr>
                                  <m:t>10</m:t>
                                </m:r>
                              </m:e>
                              <m:e>
                                <m:r>
                                  <a:rPr lang="en-US" altLang="zh-CN" i="1">
                                    <a:latin typeface="Cambria Math" panose="02040503050406030204" pitchFamily="18" charset="0"/>
                                  </a:rPr>
                                  <m:t>0.35</m:t>
                                </m:r>
                              </m:e>
                              <m:e>
                                <m:r>
                                  <a:rPr lang="en-US" altLang="zh-CN" i="1">
                                    <a:latin typeface="Cambria Math" panose="02040503050406030204" pitchFamily="18" charset="0"/>
                                  </a:rPr>
                                  <m:t>0.5</m:t>
                                </m:r>
                                <m:r>
                                  <a:rPr lang="en-US" altLang="zh-CN" b="0" i="1" smtClean="0">
                                    <a:latin typeface="Cambria Math" panose="02040503050406030204" pitchFamily="18" charset="0"/>
                                  </a:rPr>
                                  <m:t>0</m:t>
                                </m:r>
                              </m:e>
                            </m:mr>
                          </m:m>
                        </m:e>
                      </m:d>
                    </m:oMath>
                  </m:oMathPara>
                </a14:m>
                <a:endParaRPr lang="zh-CN" altLang="en-US" dirty="0"/>
              </a:p>
            </p:txBody>
          </p:sp>
        </mc:Choice>
        <mc:Fallback xmlns="">
          <p:sp>
            <p:nvSpPr>
              <p:cNvPr id="3" name="内容占位符 2">
                <a:extLst>
                  <a:ext uri="{FF2B5EF4-FFF2-40B4-BE49-F238E27FC236}">
                    <a16:creationId xmlns:a16="http://schemas.microsoft.com/office/drawing/2014/main" id="{B14C5279-D306-4B78-AA71-3F41E74301BC}"/>
                  </a:ext>
                </a:extLst>
              </p:cNvPr>
              <p:cNvSpPr>
                <a:spLocks noGrp="1" noRot="1" noChangeAspect="1" noMove="1" noResize="1" noEditPoints="1" noAdjustHandles="1" noChangeArrowheads="1" noChangeShapeType="1" noTextEdit="1"/>
              </p:cNvSpPr>
              <p:nvPr>
                <p:ph idx="1"/>
              </p:nvPr>
            </p:nvSpPr>
            <p:spPr>
              <a:xfrm>
                <a:off x="4098434" y="753228"/>
                <a:ext cx="3839336" cy="1080938"/>
              </a:xfrm>
              <a:blipFill>
                <a:blip r:embed="rId2"/>
                <a:stretch>
                  <a:fillRect t="-9605"/>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532D0F8-FB06-4DA5-8E8C-EA3FA2335D94}"/>
              </a:ext>
            </a:extLst>
          </p:cNvPr>
          <p:cNvPicPr>
            <a:picLocks noChangeAspect="1"/>
          </p:cNvPicPr>
          <p:nvPr/>
        </p:nvPicPr>
        <p:blipFill>
          <a:blip r:embed="rId3"/>
          <a:stretch>
            <a:fillRect/>
          </a:stretch>
        </p:blipFill>
        <p:spPr>
          <a:xfrm>
            <a:off x="2576680" y="2578281"/>
            <a:ext cx="6777863" cy="3839236"/>
          </a:xfrm>
          <a:prstGeom prst="rect">
            <a:avLst/>
          </a:prstGeom>
        </p:spPr>
      </p:pic>
    </p:spTree>
    <p:extLst>
      <p:ext uri="{BB962C8B-B14F-4D97-AF65-F5344CB8AC3E}">
        <p14:creationId xmlns:p14="http://schemas.microsoft.com/office/powerpoint/2010/main" val="3247711697"/>
      </p:ext>
    </p:extLst>
  </p:cSld>
  <p:clrMapOvr>
    <a:masterClrMapping/>
  </p:clrMapOvr>
</p:sld>
</file>

<file path=ppt/theme/theme1.xml><?xml version="1.0" encoding="utf-8"?>
<a:theme xmlns:a="http://schemas.openxmlformats.org/drawingml/2006/main" name="柏林">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柏林">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TM04033917[[fn=柏林]]</Template>
  <TotalTime>2360</TotalTime>
  <Words>4715</Words>
  <Application>Microsoft Office PowerPoint</Application>
  <PresentationFormat>宽屏</PresentationFormat>
  <Paragraphs>819</Paragraphs>
  <Slides>46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46</vt:i4>
      </vt:variant>
    </vt:vector>
  </HeadingPairs>
  <TitlesOfParts>
    <vt:vector size="60" baseType="lpstr">
      <vt:lpstr>-apple-system</vt:lpstr>
      <vt:lpstr>MathJax_Main</vt:lpstr>
      <vt:lpstr>MathJax_Math-italic</vt:lpstr>
      <vt:lpstr>Source Code Pro</vt:lpstr>
      <vt:lpstr>STIXGeneral</vt:lpstr>
      <vt:lpstr>等线</vt:lpstr>
      <vt:lpstr>等线 Light</vt:lpstr>
      <vt:lpstr>Arial</vt:lpstr>
      <vt:lpstr>Arial</vt:lpstr>
      <vt:lpstr>Cambria Math</vt:lpstr>
      <vt:lpstr>Franklin Gothic Book</vt:lpstr>
      <vt:lpstr>Helvetica</vt:lpstr>
      <vt:lpstr>Wingdings</vt:lpstr>
      <vt:lpstr>柏林</vt:lpstr>
      <vt:lpstr>自然语言处理技术基础 Natural Language Processing，NLP</vt:lpstr>
      <vt:lpstr>第4章 隐马尔科夫模型</vt:lpstr>
      <vt:lpstr>4.1 马尔科夫模型</vt:lpstr>
      <vt:lpstr>马尔可夫假设（Markov Assumption）</vt:lpstr>
      <vt:lpstr>马尔可夫过程（Markov process）</vt:lpstr>
      <vt:lpstr>马尔可夫模型（Markov Model）</vt:lpstr>
      <vt:lpstr>状态转移矩阵</vt:lpstr>
      <vt:lpstr>4.2 隐马尔科夫模型(HMM) </vt:lpstr>
      <vt:lpstr>发射概率矩阵</vt:lpstr>
      <vt:lpstr>4.3 HMM的三个基本问题</vt:lpstr>
      <vt:lpstr>HMM的三个基本问题</vt:lpstr>
      <vt:lpstr>4.3.1 求解观察值序列的概率</vt:lpstr>
      <vt:lpstr>4.3.1 求解观察值序列的概率</vt:lpstr>
      <vt:lpstr>计算过程分解</vt:lpstr>
      <vt:lpstr>前向算法 (Forward Algorithm)</vt:lpstr>
      <vt:lpstr>前向算法 举例</vt:lpstr>
      <vt:lpstr>前向算法 举例</vt:lpstr>
      <vt:lpstr>Python实现前向算法 </vt:lpstr>
      <vt:lpstr>后向算法</vt:lpstr>
      <vt:lpstr>红白球</vt:lpstr>
      <vt:lpstr>HMM的3个问题： 概率计算问题，学习问题，预测问题</vt:lpstr>
      <vt:lpstr>HMM的3个问题： 概率计算问题，学习问题，预测问题</vt:lpstr>
      <vt:lpstr>安德鲁·维特比  Andrew J. Viterbi</vt:lpstr>
      <vt:lpstr>维特比算法求解HMM问题</vt:lpstr>
      <vt:lpstr>维特比算法求解HMM问题</vt:lpstr>
      <vt:lpstr>维特比算法与分词</vt:lpstr>
      <vt:lpstr>4.3.2 确定最优状态序列</vt:lpstr>
      <vt:lpstr>4.3.2 确定最优状态序列</vt:lpstr>
      <vt:lpstr>4.3.2 确定最优状态序列</vt:lpstr>
      <vt:lpstr>维特比算法 ( Viterbi Algorithm )</vt:lpstr>
      <vt:lpstr>                           Source Code Of Viterbi</vt:lpstr>
      <vt:lpstr>HMM的3个问题： 概率计算问题，学习问题，预测问题</vt:lpstr>
      <vt:lpstr>4.3.3 HMM的参数估计</vt:lpstr>
      <vt:lpstr>EM算法基本思想</vt:lpstr>
      <vt:lpstr>EM算法 例子</vt:lpstr>
      <vt:lpstr>Θ= （ λ ， h_1  ， h_2  ）</vt:lpstr>
      <vt:lpstr>PowerPoint 演示文稿</vt:lpstr>
      <vt:lpstr>④用Θ_(t+1)代替Θ_t重复执行步骤②，直到参数收敛</vt:lpstr>
      <vt:lpstr>更换样本</vt:lpstr>
      <vt:lpstr>计算过程总结：估算步骤 和 最大化步骤 交替</vt:lpstr>
      <vt:lpstr>鲍姆-韦尔奇算法  </vt:lpstr>
      <vt:lpstr>EM算法的简明实现</vt:lpstr>
      <vt:lpstr>PowerPoint 演示文稿</vt:lpstr>
      <vt:lpstr>鲍姆-韦尔奇算法 实现</vt:lpstr>
      <vt:lpstr>HMM总结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自然语言处理技术基础</dc:title>
  <dc:creator>David yonggang</dc:creator>
  <cp:lastModifiedBy>David yonggang</cp:lastModifiedBy>
  <cp:revision>267</cp:revision>
  <dcterms:created xsi:type="dcterms:W3CDTF">2020-06-27T17:50:52Z</dcterms:created>
  <dcterms:modified xsi:type="dcterms:W3CDTF">2020-11-09T15:05:56Z</dcterms:modified>
</cp:coreProperties>
</file>